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64" r:id="rId7"/>
    <p:sldMasterId id="2147483667" r:id="rId8"/>
    <p:sldMasterId id="2147483687" r:id="rId9"/>
  </p:sldMasterIdLst>
  <p:notesMasterIdLst>
    <p:notesMasterId r:id="rId26"/>
  </p:notesMasterIdLst>
  <p:sldIdLst>
    <p:sldId id="256" r:id="rId10"/>
    <p:sldId id="265" r:id="rId11"/>
    <p:sldId id="322" r:id="rId12"/>
    <p:sldId id="2134592645" r:id="rId13"/>
    <p:sldId id="584" r:id="rId14"/>
    <p:sldId id="2134592634" r:id="rId15"/>
    <p:sldId id="2134592649" r:id="rId16"/>
    <p:sldId id="2134592656" r:id="rId17"/>
    <p:sldId id="257" r:id="rId18"/>
    <p:sldId id="258" r:id="rId19"/>
    <p:sldId id="259" r:id="rId20"/>
    <p:sldId id="2134592657" r:id="rId21"/>
    <p:sldId id="2134592658" r:id="rId22"/>
    <p:sldId id="268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5F053-F717-147D-3959-BAE4E7A37E3A}" v="3" dt="2025-02-17T15:47:58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s, Jade (C0664)" userId="S::jade.stevens@thamesvalley.police.uk::f00ea195-7733-4163-9b31-f446a53eaec6" providerId="AD" clId="Web-{F875F053-F717-147D-3959-BAE4E7A37E3A}"/>
    <pc:docChg chg="delSld">
      <pc:chgData name="Stevens, Jade (C0664)" userId="S::jade.stevens@thamesvalley.police.uk::f00ea195-7733-4163-9b31-f446a53eaec6" providerId="AD" clId="Web-{F875F053-F717-147D-3959-BAE4E7A37E3A}" dt="2025-02-17T15:47:58.766" v="2"/>
      <pc:docMkLst>
        <pc:docMk/>
      </pc:docMkLst>
      <pc:sldChg chg="del">
        <pc:chgData name="Stevens, Jade (C0664)" userId="S::jade.stevens@thamesvalley.police.uk::f00ea195-7733-4163-9b31-f446a53eaec6" providerId="AD" clId="Web-{F875F053-F717-147D-3959-BAE4E7A37E3A}" dt="2025-02-17T15:47:22.828" v="0"/>
        <pc:sldMkLst>
          <pc:docMk/>
          <pc:sldMk cId="2666877888" sldId="451"/>
        </pc:sldMkLst>
      </pc:sldChg>
      <pc:sldChg chg="del">
        <pc:chgData name="Stevens, Jade (C0664)" userId="S::jade.stevens@thamesvalley.police.uk::f00ea195-7733-4163-9b31-f446a53eaec6" providerId="AD" clId="Web-{F875F053-F717-147D-3959-BAE4E7A37E3A}" dt="2025-02-17T15:47:38.469" v="1"/>
        <pc:sldMkLst>
          <pc:docMk/>
          <pc:sldMk cId="803670275" sldId="2134592650"/>
        </pc:sldMkLst>
      </pc:sldChg>
      <pc:sldChg chg="del">
        <pc:chgData name="Stevens, Jade (C0664)" userId="S::jade.stevens@thamesvalley.police.uk::f00ea195-7733-4163-9b31-f446a53eaec6" providerId="AD" clId="Web-{F875F053-F717-147D-3959-BAE4E7A37E3A}" dt="2025-02-17T15:47:58.766" v="2"/>
        <pc:sldMkLst>
          <pc:docMk/>
          <pc:sldMk cId="3149046437" sldId="213459265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21:19:43.69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300.99512"/>
      <inkml:brushProperty name="anchorY" value="-3160.97705"/>
      <inkml:brushProperty name="scaleFactor" value="0.5"/>
    </inkml:brush>
  </inkml:definitions>
  <inkml:trace contextRef="#ctx0" brushRef="#br0">0 64 24575,'0'0'0,"4"0"0,5 0 0,3 0 0,4 0 0,3 0 0,1 0 0,1 0 0,1 0 0,-1 0 0,0 0 0,1 0 0,-1 0 0,0 0 0,-1 0 0,1 0 0,0 0 0,-1 0 0,1 0 0,-1 0 0,1 0 0,0 0 0,-1 0 0,1 0 0,0 0 0,-1 0 0,1 0 0,0 0 0,-1 0 0,1 0 0,0 0 0,-1 0 0,1 0 0,-1 0 0,1 0 0,0 0 0,-1 0 0,1 0 0,0 0 0,0 0 0,-1 0 0,1 0 0,-1 0 0,1 0 0,0 0 0,-1 0 0,1 0 0,0 0 0,-1 0 0,1 0 0,0 0 0,-1 0 0,1 0 0,0 0 0,-1 0 0,1 0 0,-9 0 0,-8 0 0,-8 0 0,-8 0 0,-4 0 0,-4 0 0,2 4 0,20-4 0,-3 0 0,1 1 0,-1-1 0,1 0 0,-1 0 0,1 1 0,0-1 0,-1 0 0,1 0 0,0 1 0,-1-1 0,1 0 0,0 1 0,-1-1 0,1 1 0,0-1 0,0 0 0,0 1 0,-1-1 0,1 1 0,0 0 0,-1 12 0,-1-1 0,-2-2 0,-5-2 0,-4-3 0,-3-2 0,-3-2 0,-1-1 0,-1 0 0,-1 0 0,1-1 0,-1 1 0,1-1 0,0 1 0,0 0 0,1 0 0,-1 0 0,0 0 0,1 0 0,-1 0 0,0 0 0,1 0 0,-1 0 0,0 0 0,1 0 0,-1 0 0,1 0 0,-1 0 0,0 0 0,1 0 0,-1 0 0,0 0 0,1 0 0,-1 0 0,0 0 0,1 0 0,-1 0 0,0 0 0,1 0 0,-5 0 0,0 0 0,0 0 0,1 0 0,1 0 0,1 0 0,-4 0 0,1 0 0,0 0 0,5-4 0,9-1 0,10 1 0,8 1 0,7 0 0,4 1 0,3 1 0,1 1 0,1 0 0,-1 0 0,0 0 0,0 0 0,-1 1 0,0-1 0,0 0 0,0 0 0,-1 0 0,1 0 0,-1 0 0,1 0 0,-1 0 0,1-4 0,0-1 0,-1 1 0,-3-3 0,-1 0 0,1 1 0,0 2 0,1 1 0,1 1 0,1 2 0,0 0 0,1 0 0,-1 0 0,1 0 0,0 1 0,4-5 0,0-1 0,0 1 0,-1 1 0,-1 0 0,0 1 0,-2 1 0,0 1 0,0 0 0,-1 0 0,1 0 0,-1 0 0,1 1 0,0-1 0,-1 0 0,-7 0 0,-10 0 0,-7 0 0,-8 0 0,-4 0 0,-4 0 0,-2 0 0,0 0 0,-4 0 0,-1 0 0,-3-8 0,1-1 0,1 1 0,3 1 0,0 2 0,3 2 0,0 1 0,1 1 0,1 1 0,0 0 0,-1 1 0,1-1 0,-1 0 0,1 1 0,0-1 0,-1 0 0,0 0 0,1 0 0,-1 0 0,0 0 0,1 0 0,-1 0 0,0 0 0,1 0 0,-1 0 0,0 0 0,1 0 0,-1 0 0,1 0 0,-1 0 0,0 0 0,1 0 0,-1 0 0,0 0 0,0 0 0,1 0 0,-1 0 0,0 0 0,1 0 0,7 0 0,14 0 0,7 0 0,8 0 0,4 0 0,2 0 0,2 0 0,-1 0 0,-1 0 0,1 0 0,-2 0 0,0 0 0,0 0 0,0 0 0,0 0 0,-1 0 0,1 0 0,-1 0 0,1 0 0,-1 0 0,1 0 0,0 0 0,-1 0 0,1 0 0,0 0 0,-1 0 0,1 0 0,0 0 0,-1 0 0,1 0 0,-1 0 0,1 0 0,0 0 0,-1 0 0,1 0 0,0 0 0,0 0 0,-1 0 0,1 0 0,-1 0 0,1 0 0,0 0 0,-1 0 0,1 0 0,0 0 0,-1 0 0,1 0 0,0 0 0,-1 0 0,1 0 0,-4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20:00:15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21:19:51.79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197.9541"/>
      <inkml:brushProperty name="anchorY" value="-3945.59546"/>
      <inkml:brushProperty name="scaleFactor" value="0.5"/>
    </inkml:brush>
  </inkml:definitions>
  <inkml:trace contextRef="#ctx0" brushRef="#br0">907 1 24575,'0'0'0,"-4"0"0,-5 0 0,-3 0 0,-4 0 0,-3 0 0,-1 0 0,-1 0 0,-1 0 0,1 0 0,-1 0 0,1 0 0,0 0 0,0 0 0,1 0 0,-1 0 0,0 0 0,1 0 0,-1 0 0,0 0 0,1 0 0,-1 0 0,0 0 0,1 0 0,-5 0 0,-4 0 0,0 0 0,1 0 0,1 0 0,2 0 0,2 0 0,1 0 0,1 0 0,0 0 0,1 0 0,-4 0 0,-1 0 0,1 0 0,0 0 0,1 0 0,0 0 0,2 0 0,0 0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21:20:09.77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444.52979"/>
      <inkml:brushProperty name="anchorY" value="-3098.92871"/>
      <inkml:brushProperty name="scaleFactor" value="0.5"/>
    </inkml:brush>
  </inkml:definitions>
  <inkml:trace contextRef="#ctx0" brushRef="#br0">0 1 24575,'0'0'0,"4"0"0,5 0 0,3 0 0,4 0 0,3 0 0,1 0 0,-3 4 0,4 0 0,-3 5 0,0-2 0,0 0 0,0-2 0,1-2 0,1-1 0,-4 3 0,0 0 0,0-1 0,2-1 0,-4 4 0,1-2 0,0 0 0,2-1 0,1-1 0,1-2 0,1 0 0,1-1 0,0 0 0,0 0 0,0-1 0,-1 1 0,1 0 0,0 0 0,0 0 0,-1 0 0,1 0 0,0 0 0,-1 0 0,1 0 0,0 0 0,-1 0 0,1 0 0,0 0 0,-1 0 0,1 0 0,-1 0 0,1 0 0,0 0 0,3 0 0,1 0 0,0 0 0,-1 0 0,0 0 0,-2 0 0,-1 0 0,1 0 0,-2-4 0,-8-1 0,-8 1 0,-9 1 0,-6 0 0,-6 1 0,-3 1 0,-1 1 0,-2 0 0,1 0 0,0 0 0,0 0 0,1 1 0,0-1 0,0 0 0,0 0 0,1 0 0,-1 0 0,1 0 0,-1 0 0,0 0 0,1 0 0,-1 0 0,0 0 0,1 0 0,-1 0 0,0 0 0,1 0 0,-1 0 0,1 0 0,-1 0 0,0 0 0,1 0 0,-1 0 0,0 0 0,1 0 0,-1 0 0,0 0 0,1 0 0,-1 0 0,0 0 0,1 0 0,-1 0 0,1 0 0,-1 0 0,0 0 0,1 0 0,-1 0 0,0 0 0,0 0 0,5 4 0,8 0 0,8 1 0,4 2 0,1 4 0,5-1 0,3-1 0,3-3 0,2 2 0,2-1 0,1-1 0,0-3 0,0 0 0,1-2 0,-1-1 0,0 0 0,-1 0 0,1 0 0,0 0 0,-1-1 0,1 1 0,0 0 0,-1 0 0,1 0 0,0 0 0,12 0 0,0 0 0,0 0 0,-1 0 0,-4 0 0,-3 0 0,-1 0 0,-3 0 0,0 0 0,-1 0 0,0 0 0,0 0 0,1 0 0,-1 0 0,0 0 0,1 0 0,0 0 0,-1 0 0,1 0 0,0 0 0,-1 0 0,1 0 0,0 0 0,-5-4 0,-15 2 0,1 1 0,-1 0 0,0-1 0,0 1 0,0 0 0,0 0 0,0 0 0,0-1 0,0 1 0,1-3 0,6-13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20:00:04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20:00:05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20:00:06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20:00:13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20:00:14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20:00:14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314595-C6B6-83AD-B386-F6571FD1C24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99FE8-DD45-1C7E-BA8E-13B0DE8D2C3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A36CE9E-765D-4AAE-BA63-4CCC7E61C4D6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ABEB20-DBE3-3F23-507A-B4A91BEB67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B3EBF0-5CCD-F641-8AC5-424F6DF2BD6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865D3-BC1F-489B-5470-BAF60FC2D43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A520C-8D47-EF72-FC6B-5A4387359C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23C3490-2DAF-4B07-8BFE-19D48BABA1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4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F34EB-2917-21AB-95E6-543F9397A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E7CF2-282B-8037-C335-C4787380A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94F81-5F1C-ED21-8747-BCB1FDA7B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2358-32DF-4612-DDEE-DA28FE9E8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FD364-A58E-493D-83EF-65F61AD17F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8205E-58C7-0E77-0906-ACA5A90AC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22CBD-51B4-2E00-A9B2-7E8A339792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BEA5C-3830-8D2E-6358-BDA61430F55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6720A8-4B46-4B3B-A91F-FF752685DE60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0CA76-32C4-42E5-B481-F2B0C76EA2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5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A63EC-EC16-4EBA-9385-F5798D3CDC97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4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>
          <a:extLst>
            <a:ext uri="{FF2B5EF4-FFF2-40B4-BE49-F238E27FC236}">
              <a16:creationId xmlns:a16="http://schemas.microsoft.com/office/drawing/2014/main" id="{D02BDB19-43B1-3A1F-C12C-FD0C6B2F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9:notes">
            <a:extLst>
              <a:ext uri="{FF2B5EF4-FFF2-40B4-BE49-F238E27FC236}">
                <a16:creationId xmlns:a16="http://schemas.microsoft.com/office/drawing/2014/main" id="{E80B458A-6887-E07E-3A2D-B0656566D9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9:notes">
            <a:extLst>
              <a:ext uri="{FF2B5EF4-FFF2-40B4-BE49-F238E27FC236}">
                <a16:creationId xmlns:a16="http://schemas.microsoft.com/office/drawing/2014/main" id="{4C4C8CF1-0841-A229-1FC5-DA0AF52FBF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" name="Google Shape;555;p29:notes">
            <a:extLst>
              <a:ext uri="{FF2B5EF4-FFF2-40B4-BE49-F238E27FC236}">
                <a16:creationId xmlns:a16="http://schemas.microsoft.com/office/drawing/2014/main" id="{DB426345-1F4A-91A7-1A87-A5A84FA402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3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00D6B-5C8A-4969-B337-C4955DE3D2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83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18EEA-C570-4F02-8338-4DA3A27EF1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0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8014-6A3D-4E06-2A65-25A79A008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CC05C-F349-3F2F-DEF2-836591A1B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9928E-C797-E6E2-6905-30B342AF2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0C63-A70F-52D7-A1A2-1CE98B7BD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18EEA-C570-4F02-8338-4DA3A27EF1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9CAA-237D-BDD1-1244-EA4B7EF1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41B80-BB87-DD83-B825-75BC4AC8C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720F9-952C-41C5-DDF9-5A0CBA197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CBFDF-EE3F-982D-81F9-1B1DFE412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18EEA-C570-4F02-8338-4DA3A27EF1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3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3ECE5-ED21-A0ED-8D2D-3FB7533EE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22321-8B4D-2D28-9CED-C2C0FDE9F5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97BC1-A2A4-07AE-27C4-95AA565E83E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294706-43FB-4F3C-966C-D0BB3A97AF04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996FA-4D60-96B3-42CA-EEB494E1A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2A31B4-F1F7-C1C0-6F1B-E7C8C882BB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0B8A8-3A85-867B-3389-343B00A5173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FB463A-9944-4CE7-AD1E-4F0B6781CBC7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BED0-CE28-4FBF-5673-252A395EBD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3ED53-3B28-EFEC-7FE1-A037B5EB1C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49565-30B3-6099-E7A2-DC15BA4BB6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D63A4-A000-4C9A-893C-8E520DA5AB6C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A2E95-2267-3F9C-89BB-0B6C9A9D42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4377F-8CDF-AEDB-FC9B-AC99969D75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BC760-7A4E-4C76-AB0B-04E9027AF0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377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54A2-4151-FB93-6018-DC59C8DF6A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D3E09-97F7-496B-2BBF-FB42FB63E22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E5342-2476-51AE-A865-C42FCC8057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73125-464D-4357-AAFD-B0DA8BA887FC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86A4-C1E8-1DAC-8CAD-90D9DD9FCA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351AC-9D57-5831-5A39-7826B5B855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96069-0C67-4274-808D-645CBD7AD41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0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2DC0A-524C-269E-0E28-7F12675F555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73787-F849-529C-CEDA-49A47EC732D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B0B3C-0E53-63B0-FBD6-BE410D9D90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B6B833-B534-481E-96FA-754328230725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A18CA-94B7-92EC-AEB9-577FFB3F6C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00060-65C0-EE1E-74B3-B72F0AAD67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77E5F-425B-438F-864B-35E66478381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5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57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72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4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5B5-D83F-46F2-9155-FDFB81ECF577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F0F0-A986-4095-A049-0F232EDA22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13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5B5-D83F-46F2-9155-FDFB81ECF577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F0F0-A986-4095-A049-0F232EDA22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3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33CB-7ED4-7173-05DF-7B6991D4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76665-EB20-5D3A-23DE-B877A5C71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60A24-5D35-182C-A196-8D275D92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F038-E776-47FF-96C7-6C19537B3464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6C00-A608-614D-70BA-A219F814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B66C-1E55-964F-6ABB-D8EFAE13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78D-7318-443B-B03C-A81E7A3706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0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3400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95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0398-E498-5C31-D1E7-561A667741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C821-D061-B6D2-9A7C-2FF0E340A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D97F-251F-2EBA-2D72-6919733506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EE2171-FBF8-4F78-8C80-85114DFA4FD1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DFBF5-40F9-C79C-6352-E183F38F56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9553-61E3-8DE2-8CFE-9AB12D47D7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F749B5-E2BC-497A-A1C0-A5A7877273C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64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7652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01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4899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5483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625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930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437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775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13259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63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1B11-5FEF-630D-F567-F7480EB580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CBABC-1521-1332-5980-5765F11422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ED8F1-7582-0324-7B95-2E2389CEF1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1B3D99-2791-49E0-8958-DAB985B2F34A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1C319-C3E1-B43E-AAEE-BF4BFD2652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049B-5CDB-E30C-260A-26AE4392D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D62363-C3F8-4E35-93DA-495C82460E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56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41225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711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7082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65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6C54-F470-8A4F-3426-56DE3DA5D7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1524-7E4A-05AC-1B9E-CA7BD43567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9CC1B-1F27-767A-3ADB-ABD55AC067E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B9941-4AF4-7653-18DC-54383F803E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38E6B7-8420-4B01-B06C-8F3299DBECAB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1E939-1E7E-E279-BE48-CAC149BCB2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C101F-17B0-D421-66E6-5F5D185CD9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8E391-AE35-4A41-BF16-53629846078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2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57FB-C6B8-6BA8-EA98-30445394D6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FF10F-20E6-9ECF-F6AF-DF7878DC96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3137F-5875-E7B6-89F9-C6B1A6A1907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8F328-9744-624C-E49D-7CBA807CC7F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D7D67-00B4-609C-9775-79F8265D40F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75B4B-0955-5783-5239-D75D4F0073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B59DD-8200-44E6-A13C-8674D18754A0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B7738-34F1-3AB9-DF35-6FB9FAFA65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CA845-D78F-BCE8-0D88-1AF407EA3D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69C4F8-C1A7-4C23-80F8-6BED50AC1A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1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5BAB-00AB-77F1-F2D4-389DA5A745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F9448-F428-4EB3-99DA-D185A55C34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F81E5-00A1-4F6C-A7A0-F164DF979520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B36D2-4803-D09F-463E-8FA029203E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95851-77F4-F76B-0BC1-19F4795C10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60DA8-4DE4-4FE4-9051-EFB3D16768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3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A292-3A0E-4A22-A8D9-B3556CF514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914CAF-04F3-4CAB-B397-1F192E865B15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95678-364C-1CCE-04F8-12B153222B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1BDA4-F1FE-6628-0A62-5D3EC94A0A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3D6495-AC3E-4885-8F7B-3BBE0E65B9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0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34BF-D65C-5F02-BB93-F32602647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92E0F-3785-61F8-2E54-642D57F95B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572AD-B87D-4791-5FB0-44B5355418B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3244F-0CC1-2BC3-5E8E-F7429E8360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412954-0F5F-4592-869B-08786846F25B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16D02-36B5-1270-B417-32DC39CE87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E2503-4363-4A88-2FC9-B5778D471F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6A0B5-FE51-431D-B552-BE20DE6C2B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664C-FBAE-D1EB-2DD1-9D903EE3C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E82B4-19A2-18D5-9B8C-7ADF2A528AA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AED37-5B9F-4F2D-87EC-F1FBBCDFBA9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18557-CDAB-1A10-E4C2-B33EAA3F94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A883BE-18EF-4EF5-AE83-5322C5154CFD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1B5B4-5466-5815-D05A-06E8047233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2BBB0-BD8F-B439-07A6-FEB5B6787C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E969ED-0247-475B-8F4B-24F60DD337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7B7E7-831C-5A28-1CD2-4C8480459D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CE2E3-19F0-6A31-31C9-B716890E4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2F0B1-11DE-1B15-C68C-766F06A44D5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1A0A9B7-201E-4B38-8D17-641046998D90}" type="datetime1">
              <a:rPr lang="en-GB"/>
              <a:pPr lvl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F885-C573-7FDE-1119-624663D6997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F43C-C265-40DF-08F6-6465F57582F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740AEFF-7956-405F-858D-B93693EBFB4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02AC0-E324-7A40-7D2E-FE4CACD4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99764-A62E-708F-EDB2-74EB40C0E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A53C-BE7B-78C0-BB5B-944F3A73B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B5B5-D83F-46F2-9155-FDFB81ECF577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3E790-CBE9-0D19-04CE-7E3C180F0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A87B6-AC51-CBF7-39FF-46DA0BF72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F0F0-A986-4095-A049-0F232EDA22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30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C9ABF0E-DC9A-D6FC-702B-28D83481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7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8" descr="A picture containing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8"/>
          <p:cNvSpPr/>
          <p:nvPr/>
        </p:nvSpPr>
        <p:spPr>
          <a:xfrm>
            <a:off x="8741434" y="6331160"/>
            <a:ext cx="34505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LIIA (London Councils) 2022. All rights reserved.</a:t>
            </a:r>
            <a:r>
              <a:rPr lang="en-GB" sz="800" b="0" i="0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 sz="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1" u="none" strike="noStrike" cap="none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These materials may not be reproduced or distributed other than in accordance with the Your Choice Programme, without express permission</a:t>
            </a:r>
            <a:endParaRPr sz="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570999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C9ABF0E-DC9A-D6FC-702B-28D834816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doi.org/10.1080/14733140902979722" TargetMode="External"/><Relationship Id="rId4" Type="http://schemas.openxmlformats.org/officeDocument/2006/relationships/hyperlink" Target="http://www.tandfonline.com/doi/abs/10.1080/14733140902979722#.VR6375-Xre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hyperlink" Target="http://www.duperrin.com/english/2015/01/16/2spark-driving-change-one-minute-da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0.png"/><Relationship Id="rId11" Type="http://schemas.openxmlformats.org/officeDocument/2006/relationships/customXml" Target="../ink/ink9.xml"/><Relationship Id="rId5" Type="http://schemas.openxmlformats.org/officeDocument/2006/relationships/customXml" Target="../ink/ink4.xml"/><Relationship Id="rId10" Type="http://schemas.openxmlformats.org/officeDocument/2006/relationships/customXml" Target="../ink/ink8.xml"/><Relationship Id="rId4" Type="http://schemas.openxmlformats.org/officeDocument/2006/relationships/image" Target="../media/image14.svg"/><Relationship Id="rId9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9627" y="2540000"/>
            <a:ext cx="9144000" cy="1291895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Preventing Youth Violence: </a:t>
            </a:r>
            <a:br>
              <a:rPr lang="en-GB" sz="4800" b="1" dirty="0"/>
            </a:br>
            <a:r>
              <a:rPr lang="en-GB" sz="4800" b="1" dirty="0"/>
              <a:t>Research &amp; Evidence Conference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3800"/>
            <a:ext cx="12192000" cy="1655762"/>
          </a:xfrm>
        </p:spPr>
        <p:txBody>
          <a:bodyPr>
            <a:normAutofit/>
          </a:bodyPr>
          <a:lstStyle/>
          <a:p>
            <a:r>
              <a:rPr lang="en-GB" sz="4400" dirty="0"/>
              <a:t>Talking Therapies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91" y="1046840"/>
            <a:ext cx="4147236" cy="137189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Connector 5"/>
          <p:cNvCxnSpPr/>
          <p:nvPr/>
        </p:nvCxnSpPr>
        <p:spPr>
          <a:xfrm>
            <a:off x="1708551" y="2452913"/>
            <a:ext cx="8959448" cy="1873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08551" y="3898134"/>
            <a:ext cx="8959448" cy="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6" y="762860"/>
            <a:ext cx="3165790" cy="15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F7F22175-DCCC-1517-822A-9157152F0F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6215" y="56939"/>
            <a:ext cx="9144000" cy="5485604"/>
          </a:xfrm>
        </p:spPr>
        <p:txBody>
          <a:bodyPr anchorCtr="0">
            <a:noAutofit/>
          </a:bodyPr>
          <a:lstStyle/>
          <a:p>
            <a:pPr lvl="0" algn="l">
              <a:lnSpc>
                <a:spcPct val="120000"/>
              </a:lnSpc>
            </a:pPr>
            <a:r>
              <a:rPr lang="en-GB" sz="1800" b="1">
                <a:latin typeface="Arial" pitchFamily="34"/>
                <a:cs typeface="Times New Roman" pitchFamily="18"/>
              </a:rPr>
              <a:t>Child &amp; Young People’s Mental Health Transformation Programme (2018/2019</a:t>
            </a:r>
            <a:r>
              <a:rPr lang="en-GB" sz="1800">
                <a:latin typeface="Arial" pitchFamily="34"/>
                <a:cs typeface="Times New Roman" pitchFamily="18"/>
              </a:rPr>
              <a:t>)</a:t>
            </a: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CYP who  are at risk of receiving services delivered via NHS England Health &amp; Justice commissioned provision (secure settings</a:t>
            </a: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CYP returning to the community from secure settings</a:t>
            </a:r>
          </a:p>
          <a:p>
            <a:pPr lvl="0" algn="l">
              <a:lnSpc>
                <a:spcPct val="120000"/>
              </a:lnSpc>
            </a:pPr>
            <a:r>
              <a:rPr lang="en-GB" sz="1800" b="1">
                <a:latin typeface="Arial" pitchFamily="34"/>
                <a:cs typeface="Times New Roman" pitchFamily="18"/>
              </a:rPr>
              <a:t>Service offer </a:t>
            </a:r>
            <a:endParaRPr lang="en-GB" sz="1800">
              <a:latin typeface="Arial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MBT informed service (lack of EBP for vulnerability to health and criminality)</a:t>
            </a: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Herman’s Three stage model (</a:t>
            </a:r>
            <a:r>
              <a:rPr lang="en-GB" sz="1800" b="1">
                <a:solidFill>
                  <a:srgbClr val="548235"/>
                </a:solidFill>
                <a:latin typeface="Arial" pitchFamily="34"/>
                <a:cs typeface="Times New Roman" pitchFamily="18"/>
              </a:rPr>
              <a:t>Engagment</a:t>
            </a:r>
            <a:r>
              <a:rPr lang="en-GB" sz="1800">
                <a:latin typeface="Arial" pitchFamily="34"/>
                <a:cs typeface="Times New Roman" pitchFamily="18"/>
              </a:rPr>
              <a:t>, </a:t>
            </a:r>
            <a:r>
              <a:rPr lang="en-GB" sz="1800" b="1">
                <a:solidFill>
                  <a:srgbClr val="BF9000"/>
                </a:solidFill>
                <a:latin typeface="Arial" pitchFamily="34"/>
                <a:cs typeface="Times New Roman" pitchFamily="18"/>
              </a:rPr>
              <a:t>specialist intervention</a:t>
            </a:r>
            <a:r>
              <a:rPr lang="en-GB" sz="1800">
                <a:latin typeface="Arial" pitchFamily="34"/>
                <a:cs typeface="Times New Roman" pitchFamily="18"/>
              </a:rPr>
              <a:t>, </a:t>
            </a:r>
            <a:r>
              <a:rPr lang="en-GB" sz="1800" b="1">
                <a:solidFill>
                  <a:srgbClr val="FF0000"/>
                </a:solidFill>
                <a:latin typeface="Arial" pitchFamily="34"/>
                <a:cs typeface="Times New Roman" pitchFamily="18"/>
              </a:rPr>
              <a:t>reintegration</a:t>
            </a:r>
            <a:r>
              <a:rPr lang="en-GB" sz="1800">
                <a:latin typeface="Arial" pitchFamily="34"/>
                <a:cs typeface="Times New Roman" pitchFamily="18"/>
              </a:rPr>
              <a:t>)</a:t>
            </a:r>
          </a:p>
          <a:p>
            <a:pPr lvl="0" algn="l">
              <a:lnSpc>
                <a:spcPct val="120000"/>
              </a:lnSpc>
            </a:pPr>
            <a:r>
              <a:rPr lang="en-GB" sz="1800" b="1">
                <a:latin typeface="Arial" pitchFamily="34"/>
                <a:cs typeface="Times New Roman" pitchFamily="18"/>
              </a:rPr>
              <a:t>Service Offer</a:t>
            </a:r>
            <a:endParaRPr lang="en-GB" sz="1800" b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Stakeholder engagement on YOS panels (high risk, Education, other specialist forums for children who are at risk </a:t>
            </a:r>
            <a:endParaRPr lang="en-GB" sz="180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Teaching and training (basic training in child and youth topics, TIC/TIP, mental health workshops)</a:t>
            </a:r>
            <a:endParaRPr lang="en-GB" sz="180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Consultation (about individual young people)</a:t>
            </a:r>
            <a:endParaRPr lang="en-GB" sz="180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Formulation (for those identified as complex)</a:t>
            </a:r>
            <a:endParaRPr lang="en-GB" sz="180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spcAft>
                <a:spcPts val="1000"/>
              </a:spcAft>
              <a:buFont typeface="Symbol" pitchFamily="18"/>
              <a:buChar char=""/>
            </a:pPr>
            <a:r>
              <a:rPr lang="en-GB" sz="1800">
                <a:latin typeface="Arial" pitchFamily="34"/>
                <a:cs typeface="Times New Roman" pitchFamily="18"/>
              </a:rPr>
              <a:t>One to one work (4+ or 3++)</a:t>
            </a:r>
            <a:endParaRPr lang="en-GB" sz="1800" i="1">
              <a:latin typeface="Calibri" pitchFamily="34"/>
              <a:cs typeface="Times New Roman" pitchFamily="18"/>
            </a:endParaRPr>
          </a:p>
          <a:p>
            <a:pPr lvl="0"/>
            <a:r>
              <a:rPr lang="en-GB" sz="1200"/>
              <a:t>	</a:t>
            </a:r>
          </a:p>
        </p:txBody>
      </p:sp>
      <p:sp>
        <p:nvSpPr>
          <p:cNvPr id="3" name="AutoShape 6" descr="data:image/jpg;base64,%20/9j/4AAQSkZJRgABAQEAYABgAAD/2wBDAAUDBAQEAwUEBAQFBQUGBwwIBwcHBw8LCwkMEQ8SEhEPERETFhwXExQaFRERGCEYGh0dHx8fExciJCIeJBweHx7/2wBDAQUFBQcGBw4ICA4eFBEUHh4eHh4eHh4eHh4eHh4eHh4eHh4eHh4eHh4eHh4eHh4eHh4eHh4eHh4eHh4eHh4eHh7/wAARCAAXAL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0Lxvo978O9M8bajImk2F/axXGJ3BKeZjamR95skAADk0tv400a8utOksNS02fTbu3up2uWutjIICof5COi7juyRtwMjnjgY/hl4ym+G+jeD77VNDC6A1rNp81sbiMzPBxiVgQyhlJ5Qgg4NWJ/hFNf6WtncT2emiey1SC7FtNNcFpLvysSB5iWYjyvmzjOe1AHZH4jeCRpCasfENqLJ5jDHLtf944Xcdoxlht5yARjnNWj428Kf2hBYJrlpLcXFqLyJIiX3QlSwfKggAqrEZ64OK4rxJ4D8XeIDoGpahcaKmp6L50CQ2tzdW8FxBLGisd8ZDxsGQEAblwcHPWpdC+HGp6P4r8O6jpD6bo1np9pHb362c9wzXiKjgQMjkqyK77ldiXAGO9AG1onxU8Fan4ZXxB/ay2tm109qonUiQyKzDAUZJyFLcZ45OOa1G8d+D1vrKy/4SKwNxfW63VsiybvMhIYiQY42fK3zHjivPZ/hX4jNhpES6jpzyaFqV7PZBbm5t/tEF07swkeIho3UsMFcggHI5roPCHw6/sK7ubhYdLEc3h+LSltF814lcSzyONzksY2Mo6nPB9qALGp/FTwvay6Hcw6hbz6TqdxPA178wCOkXmKFXbl92RjHXORmtRvG2j+db3keo6Y2hy6XLqRv/tfIjR0UsExyg3ctkYOBjnjl/A/w41nSb3Q7jVNStZbfSNQubi0skklmS0hktxEkMUknzEKdzfN0DYHSqcvwm1JvC02jjVbMPJouqaaH8ttoa7uhMrY9FAwR60AdjJ8SPAsdraXUniWxSG83GB2JAZVbaX6cJu43HC+9S+PfFNz4cXR4tP0dtXvNWvvsdvAtysI3eVJJkswIxiM/nXI+Pvhfea34k/tayksbi3udITSryyurq5t4yiMxDDyGG4EOwKMMHjkc10njvwNaeKovDVjdJbyadpN+Lie3mDMJoxBJGFHPXLqefSgCv4e+KfhTUtIsLy+vBpE95NJB9mujkxypMYWUuuUx5ikBs4PapvEPxP8ABejafrl1Jq8d0+iIxvYLcF5EdTjy/QNnjBP6VyXxD+E+r608mm6Df6fp/h82cFva2PmTxR2LJIXdkiiISQvwMv0xnmuifwBcP8P/ABj4a+3QRzeIbrULhJ1jOI/tBO3cO5AwD9KANK8+JHgiyt7Wa+8RWdsLq3W5iEhIJiJK7yMcLlSCx4GOavXHjLwtb+IYfD82uWaanMUVIN/JZxlFz0DMBkAnJ7VzNz4H1nVJdVvtWuNMS71LwsdEdIA7Ro+6U7wWAJXDrx1yDWLY/CW8tPFv26WWy1DTp7uzvplmu7qJ4ZoI41ykaN5cnMSspcAjpyMUAdh/wsvwIbWe6XxNZPDBOLZ2Tc3707vkGB8zfI2QM4wc1T0r4m+Hp/Fuq+HNQvrSxura/itLRXkJNyJIY5EbphclyoBPJXj0rD1D4Z6oPhdpvhiwm03+1bG7nuoNQMk0DWssjysJomj+bePMwQeGGQetWpvhtqE2l6/bzapbTXeq6vp2oG5aIgkWwtt24DuxgcjHA30Abv8AwsDQLG1km1/U9N08m/ubS3WO4Mxm8ltrcBQd4/iQA7fU9a6XSdQsdW0231LTLuG7s7lBJDPEwZHU9CCK8mvvCHirRvGnh+fQ/wCz7qcanreoNJcxSeRGlyysqMyglGwxwe+0jvXoHw18Ny+E/BdjodxdJdXERllnljTYhklkaR9q9lDOQB6AUAeV/Cvw14ZurrxTrHifTbO7S58RSWVqbiMNtYyEYGemWcD8Kg8KfDvS9P0bVbPVNLtrm7uPEi2FpLNGGZYA6klSemUDmrXirw547m8Mx6DonhmSKSHXJdTa7a8h2ynzXdMDdkfeXr6V19/qHjC81XSbt/AV2sdjJJNIgv7f55GjKAj5u25v0r6KriKmsoVFaXTmWnLt16ny1LDUrKM6bvHryvXm36dP+GOaj+F9jP8AGSXUX0fRk8M29uVFpGyHc+zGWjHT5iTz6Cq+kaFoFx4L/tzwX4Q8P+Ir+a4lku7e5cBoV3NhEU8LjgAccc81D4Q8P+PdE1Hxdqtx4Tmn1DXg4hkS+gAg3FzzlueWXp/drT8N+GZ/Cl0+r+G/hjfw6qYDEPO1mMwjI5yN5z09Pyp1Kslo6nNZRS1VnZa395Pd7+QqVKL95UuW7k3eLurvS3utbLbzPnLxLdJfa/e3UWnRaWkkpxZxDCw442j6YorutR+EPxLv9Qub640OMzXErSyYuogNzEk/xepor6mGYYSMUvaR+8+RqZdjZSb9lL/wFn1xRRRX5mfrAUUUUAFFFFABRRRQAUUUUAFFFFABXBePde1vSdfAsp1FiILZZY9i5V5rgoJAT1+6FI9Gz2oorqwcVKqk1f8A4c48fKUaLcXb/hmYWo+LtfttNhury/jtk+zwyqIuXucySgqCYyEYhR1BXjGRnNdN4r1PVNL1hri1vZDGNOadbWRV8oyeZGgyQN2PnJ4bqKKK7alKClHTe/6Hm06tTln7z0S/UytR+Id3a6k+m7LM3FtcmG6/dvwDNsQqM4JK4bG7jnntXW+BNSutV8M295fTRTXW50maKMooZWKkYJPTHXoaKKnGYenToqUVq7flc0wGJqVcRKMnor/nY3KKKK8o9oKKKKACiiigD//Z">
            <a:extLst>
              <a:ext uri="{FF2B5EF4-FFF2-40B4-BE49-F238E27FC236}">
                <a16:creationId xmlns:a16="http://schemas.microsoft.com/office/drawing/2014/main" id="{82A0B494-BEAA-7E16-2CA0-1D545D73AD86}"/>
              </a:ext>
            </a:extLst>
          </p:cNvPr>
          <p:cNvSpPr/>
          <p:nvPr/>
        </p:nvSpPr>
        <p:spPr>
          <a:xfrm>
            <a:off x="1743075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AutoShape 8" descr="data:image/jpg;base64,%20/9j/4AAQSkZJRgABAQEAYABgAAD/2wBDAAUDBAQEAwUEBAQFBQUGBwwIBwcHBw8LCwkMEQ8SEhEPERETFhwXExQaFRERGCEYGh0dHx8fExciJCIeJBweHx7/2wBDAQUFBQcGBw4ICA4eFBEUHh4eHh4eHh4eHh4eHh4eHh4eHh4eHh4eHh4eHh4eHh4eHh4eHh4eHh4eHh4eHh4eHh7/wAARCAAXAL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0Lxvo978O9M8bajImk2F/axXGJ3BKeZjamR95skAADk0tv400a8utOksNS02fTbu3up2uWutjIICof5COi7juyRtwMjnjgY/hl4ym+G+jeD77VNDC6A1rNp81sbiMzPBxiVgQyhlJ5Qgg4NWJ/hFNf6WtncT2emiey1SC7FtNNcFpLvysSB5iWYjyvmzjOe1AHZH4jeCRpCasfENqLJ5jDHLtf944Xcdoxlht5yARjnNWj428Kf2hBYJrlpLcXFqLyJIiX3QlSwfKggAqrEZ64OK4rxJ4D8XeIDoGpahcaKmp6L50CQ2tzdW8FxBLGisd8ZDxsGQEAblwcHPWpdC+HGp6P4r8O6jpD6bo1np9pHb362c9wzXiKjgQMjkqyK77ldiXAGO9AG1onxU8Fan4ZXxB/ay2tm109qonUiQyKzDAUZJyFLcZ45OOa1G8d+D1vrKy/4SKwNxfW63VsiybvMhIYiQY42fK3zHjivPZ/hX4jNhpES6jpzyaFqV7PZBbm5t/tEF07swkeIho3UsMFcggHI5roPCHw6/sK7ubhYdLEc3h+LSltF814lcSzyONzksY2Mo6nPB9qALGp/FTwvay6Hcw6hbz6TqdxPA178wCOkXmKFXbl92RjHXORmtRvG2j+db3keo6Y2hy6XLqRv/tfIjR0UsExyg3ctkYOBjnjl/A/w41nSb3Q7jVNStZbfSNQubi0skklmS0hktxEkMUknzEKdzfN0DYHSqcvwm1JvC02jjVbMPJouqaaH8ttoa7uhMrY9FAwR60AdjJ8SPAsdraXUniWxSG83GB2JAZVbaX6cJu43HC+9S+PfFNz4cXR4tP0dtXvNWvvsdvAtysI3eVJJkswIxiM/nXI+Pvhfea34k/tayksbi3udITSryyurq5t4yiMxDDyGG4EOwKMMHjkc10njvwNaeKovDVjdJbyadpN+Lie3mDMJoxBJGFHPXLqefSgCv4e+KfhTUtIsLy+vBpE95NJB9mujkxypMYWUuuUx5ikBs4PapvEPxP8ABejafrl1Jq8d0+iIxvYLcF5EdTjy/QNnjBP6VyXxD+E+r608mm6Df6fp/h82cFva2PmTxR2LJIXdkiiISQvwMv0xnmuifwBcP8P/ABj4a+3QRzeIbrULhJ1jOI/tBO3cO5AwD9KANK8+JHgiyt7Wa+8RWdsLq3W5iEhIJiJK7yMcLlSCx4GOavXHjLwtb+IYfD82uWaanMUVIN/JZxlFz0DMBkAnJ7VzNz4H1nVJdVvtWuNMS71LwsdEdIA7Ro+6U7wWAJXDrx1yDWLY/CW8tPFv26WWy1DTp7uzvplmu7qJ4ZoI41ykaN5cnMSspcAjpyMUAdh/wsvwIbWe6XxNZPDBOLZ2Tc3707vkGB8zfI2QM4wc1T0r4m+Hp/Fuq+HNQvrSxura/itLRXkJNyJIY5EbphclyoBPJXj0rD1D4Z6oPhdpvhiwm03+1bG7nuoNQMk0DWssjysJomj+bePMwQeGGQetWpvhtqE2l6/bzapbTXeq6vp2oG5aIgkWwtt24DuxgcjHA30Abv8AwsDQLG1km1/U9N08m/ubS3WO4Mxm8ltrcBQd4/iQA7fU9a6XSdQsdW0231LTLuG7s7lBJDPEwZHU9CCK8mvvCHirRvGnh+fQ/wCz7qcanreoNJcxSeRGlyysqMyglGwxwe+0jvXoHw18Ny+E/BdjodxdJdXERllnljTYhklkaR9q9lDOQB6AUAeV/Cvw14ZurrxTrHifTbO7S58RSWVqbiMNtYyEYGemWcD8Kg8KfDvS9P0bVbPVNLtrm7uPEi2FpLNGGZYA6klSemUDmrXirw547m8Mx6DonhmSKSHXJdTa7a8h2ynzXdMDdkfeXr6V19/qHjC81XSbt/AV2sdjJJNIgv7f55GjKAj5u25v0r6KriKmsoVFaXTmWnLt16ny1LDUrKM6bvHryvXm36dP+GOaj+F9jP8AGSXUX0fRk8M29uVFpGyHc+zGWjHT5iTz6Cq+kaFoFx4L/tzwX4Q8P+Ir+a4lku7e5cBoV3NhEU8LjgAccc81D4Q8P+PdE1Hxdqtx4Tmn1DXg4hkS+gAg3FzzlueWXp/drT8N+GZ/Cl0+r+G/hjfw6qYDEPO1mMwjI5yN5z09Pyp1Kslo6nNZRS1VnZa395Pd7+QqVKL95UuW7k3eLurvS3utbLbzPnLxLdJfa/e3UWnRaWkkpxZxDCw442j6YorutR+EPxLv9Qub640OMzXErSyYuogNzEk/xepor6mGYYSMUvaR+8+RqZdjZSb9lL/wFn1xRRRX5mfrAUUUUAFFFFABRRRQAUUUUAFFFFABXBePde1vSdfAsp1FiILZZY9i5V5rgoJAT1+6FI9Gz2oorqwcVKqk1f8A4c48fKUaLcXb/hmYWo+LtfttNhury/jtk+zwyqIuXucySgqCYyEYhR1BXjGRnNdN4r1PVNL1hri1vZDGNOadbWRV8oyeZGgyQN2PnJ4bqKKK7alKClHTe/6Hm06tTln7z0S/UytR+Id3a6k+m7LM3FtcmG6/dvwDNsQqM4JK4bG7jnntXW+BNSutV8M295fTRTXW50maKMooZWKkYJPTHXoaKKnGYenToqUVq7flc0wGJqVcRKMnor/nY3KKKK8o9oKKKKACiiigD//Z">
            <a:extLst>
              <a:ext uri="{FF2B5EF4-FFF2-40B4-BE49-F238E27FC236}">
                <a16:creationId xmlns:a16="http://schemas.microsoft.com/office/drawing/2014/main" id="{8EFD05B6-BAA3-AD35-9956-02DE12E55D67}"/>
              </a:ext>
            </a:extLst>
          </p:cNvPr>
          <p:cNvSpPr/>
          <p:nvPr/>
        </p:nvSpPr>
        <p:spPr>
          <a:xfrm>
            <a:off x="1895478" y="79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26DAB3-D5C1-9FD7-98BE-BA915AC1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960" y="6035670"/>
            <a:ext cx="4014792" cy="5095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image001">
            <a:extLst>
              <a:ext uri="{FF2B5EF4-FFF2-40B4-BE49-F238E27FC236}">
                <a16:creationId xmlns:a16="http://schemas.microsoft.com/office/drawing/2014/main" id="{DE3BFF79-F4E5-00C6-34C5-E59CA1D7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23989" y="312733"/>
            <a:ext cx="872538" cy="10517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52FD1C8-AE4C-09E7-237E-4A9F067DD6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40810" y="365275"/>
            <a:ext cx="1314980" cy="1051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43945CDB-4D3D-B698-C3A8-9B49A4C919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4608" y="160340"/>
            <a:ext cx="11282863" cy="5485604"/>
          </a:xfrm>
        </p:spPr>
        <p:txBody>
          <a:bodyPr anchorCtr="0">
            <a:noAutofit/>
          </a:bodyPr>
          <a:lstStyle/>
          <a:p>
            <a:pPr lvl="0" algn="l">
              <a:lnSpc>
                <a:spcPct val="120000"/>
              </a:lnSpc>
            </a:pPr>
            <a:r>
              <a:rPr lang="en-GB" sz="1550" b="1" u="sng">
                <a:latin typeface="Arial" pitchFamily="34"/>
                <a:cs typeface="Times New Roman" pitchFamily="18"/>
              </a:rPr>
              <a:t>Observations: </a:t>
            </a:r>
            <a:endParaRPr lang="en-GB" sz="1550">
              <a:latin typeface="Calibri" pitchFamily="34"/>
              <a:cs typeface="Times New Roman" pitchFamily="18"/>
            </a:endParaRPr>
          </a:p>
          <a:p>
            <a:pPr lvl="0" algn="l">
              <a:lnSpc>
                <a:spcPct val="120000"/>
              </a:lnSpc>
            </a:pPr>
            <a:r>
              <a:rPr lang="en-GB" sz="1550" b="1" u="sng">
                <a:latin typeface="Arial" pitchFamily="34"/>
                <a:cs typeface="Times New Roman" pitchFamily="18"/>
              </a:rPr>
              <a:t>Systemic issues  </a:t>
            </a:r>
            <a:endParaRPr lang="en-GB" sz="1550" b="1" i="1" u="sng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Services designed for quick turn over and target driven engagement (- safety and relationship building, engagment, trust,)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Engagment YP’s &amp; Parents (social media, WhatsApp’s)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Focus on age 18 rather than more modern understandings of maturity (24+) (Neuroscience, trauma, behavioural outcomes)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Community provision (buildings, youth centres, safe and accessible spaces, activities, homes, transportation)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spcAft>
                <a:spcPts val="1000"/>
              </a:spcAft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Funding mostly at young people rather than early Intervention (5+)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457200" lvl="0" algn="l">
              <a:lnSpc>
                <a:spcPct val="120000"/>
              </a:lnSpc>
            </a:pPr>
            <a:r>
              <a:rPr lang="en-GB" sz="1550" b="1" u="sng">
                <a:latin typeface="Arial" pitchFamily="34"/>
                <a:cs typeface="Times New Roman" pitchFamily="18"/>
              </a:rPr>
              <a:t>Family issues 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Transgenerational trauma 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Fear and suspicion of services and authorities, significant experience of failure)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Wider social problem (lack of engagment with traditional mail, Social media, transportation)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Large family with multiple children with significant social emotional and mental health needs, fix them)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457200" lvl="0" algn="l">
              <a:lnSpc>
                <a:spcPct val="120000"/>
              </a:lnSpc>
            </a:pPr>
            <a:r>
              <a:rPr lang="en-GB" sz="1550" b="1" u="sng">
                <a:latin typeface="Arial" pitchFamily="34"/>
                <a:cs typeface="Times New Roman" pitchFamily="18"/>
              </a:rPr>
              <a:t>Personal issues </a:t>
            </a:r>
            <a:endParaRPr lang="en-GB" sz="1550" i="1" u="sng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Hopelessness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Significant isolation (physically, socially, behaviourally)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marL="342900" lvl="0" indent="-342900" algn="l">
              <a:lnSpc>
                <a:spcPct val="120000"/>
              </a:lnSpc>
              <a:spcAft>
                <a:spcPts val="1000"/>
              </a:spcAft>
              <a:buFont typeface="Calibri" pitchFamily="34"/>
              <a:buChar char="-"/>
            </a:pPr>
            <a:r>
              <a:rPr lang="en-GB" sz="1550">
                <a:latin typeface="Arial" pitchFamily="34"/>
                <a:cs typeface="Times New Roman" pitchFamily="18"/>
              </a:rPr>
              <a:t>Experiences of support services and workers that have failed to create any sense of change</a:t>
            </a:r>
            <a:endParaRPr lang="en-GB" sz="1550" i="1">
              <a:latin typeface="Calibri" pitchFamily="34"/>
              <a:cs typeface="Times New Roman" pitchFamily="18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latin typeface="Arial" pitchFamily="34"/>
                <a:cs typeface="Times New Roman" pitchFamily="18"/>
              </a:rPr>
              <a:t> </a:t>
            </a:r>
            <a:endParaRPr lang="en-GB" sz="1800">
              <a:latin typeface="Calibri" pitchFamily="34"/>
              <a:cs typeface="Times New Roman" pitchFamily="18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latin typeface="Arial" pitchFamily="34"/>
                <a:cs typeface="Times New Roman" pitchFamily="18"/>
              </a:rPr>
              <a:t> </a:t>
            </a:r>
            <a:endParaRPr lang="en-GB" sz="1800">
              <a:latin typeface="Calibri" pitchFamily="34"/>
              <a:cs typeface="Times New Roman" pitchFamily="18"/>
            </a:endParaRPr>
          </a:p>
          <a:p>
            <a:pPr lvl="0"/>
            <a:r>
              <a:rPr lang="en-GB" sz="1200"/>
              <a:t>	</a:t>
            </a:r>
          </a:p>
        </p:txBody>
      </p:sp>
      <p:sp>
        <p:nvSpPr>
          <p:cNvPr id="3" name="AutoShape 6" descr="data:image/jpg;base64,%20/9j/4AAQSkZJRgABAQEAYABgAAD/2wBDAAUDBAQEAwUEBAQFBQUGBwwIBwcHBw8LCwkMEQ8SEhEPERETFhwXExQaFRERGCEYGh0dHx8fExciJCIeJBweHx7/2wBDAQUFBQcGBw4ICA4eFBEUHh4eHh4eHh4eHh4eHh4eHh4eHh4eHh4eHh4eHh4eHh4eHh4eHh4eHh4eHh4eHh4eHh7/wAARCAAXAL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0Lxvo978O9M8bajImk2F/axXGJ3BKeZjamR95skAADk0tv400a8utOksNS02fTbu3up2uWutjIICof5COi7juyRtwMjnjgY/hl4ym+G+jeD77VNDC6A1rNp81sbiMzPBxiVgQyhlJ5Qgg4NWJ/hFNf6WtncT2emiey1SC7FtNNcFpLvysSB5iWYjyvmzjOe1AHZH4jeCRpCasfENqLJ5jDHLtf944Xcdoxlht5yARjnNWj428Kf2hBYJrlpLcXFqLyJIiX3QlSwfKggAqrEZ64OK4rxJ4D8XeIDoGpahcaKmp6L50CQ2tzdW8FxBLGisd8ZDxsGQEAblwcHPWpdC+HGp6P4r8O6jpD6bo1np9pHb362c9wzXiKjgQMjkqyK77ldiXAGO9AG1onxU8Fan4ZXxB/ay2tm109qonUiQyKzDAUZJyFLcZ45OOa1G8d+D1vrKy/4SKwNxfW63VsiybvMhIYiQY42fK3zHjivPZ/hX4jNhpES6jpzyaFqV7PZBbm5t/tEF07swkeIho3UsMFcggHI5roPCHw6/sK7ubhYdLEc3h+LSltF814lcSzyONzksY2Mo6nPB9qALGp/FTwvay6Hcw6hbz6TqdxPA178wCOkXmKFXbl92RjHXORmtRvG2j+db3keo6Y2hy6XLqRv/tfIjR0UsExyg3ctkYOBjnjl/A/w41nSb3Q7jVNStZbfSNQubi0skklmS0hktxEkMUknzEKdzfN0DYHSqcvwm1JvC02jjVbMPJouqaaH8ttoa7uhMrY9FAwR60AdjJ8SPAsdraXUniWxSG83GB2JAZVbaX6cJu43HC+9S+PfFNz4cXR4tP0dtXvNWvvsdvAtysI3eVJJkswIxiM/nXI+Pvhfea34k/tayksbi3udITSryyurq5t4yiMxDDyGG4EOwKMMHjkc10njvwNaeKovDVjdJbyadpN+Lie3mDMJoxBJGFHPXLqefSgCv4e+KfhTUtIsLy+vBpE95NJB9mujkxypMYWUuuUx5ikBs4PapvEPxP8ABejafrl1Jq8d0+iIxvYLcF5EdTjy/QNnjBP6VyXxD+E+r608mm6Df6fp/h82cFva2PmTxR2LJIXdkiiISQvwMv0xnmuifwBcP8P/ABj4a+3QRzeIbrULhJ1jOI/tBO3cO5AwD9KANK8+JHgiyt7Wa+8RWdsLq3W5iEhIJiJK7yMcLlSCx4GOavXHjLwtb+IYfD82uWaanMUVIN/JZxlFz0DMBkAnJ7VzNz4H1nVJdVvtWuNMS71LwsdEdIA7Ro+6U7wWAJXDrx1yDWLY/CW8tPFv26WWy1DTp7uzvplmu7qJ4ZoI41ykaN5cnMSspcAjpyMUAdh/wsvwIbWe6XxNZPDBOLZ2Tc3707vkGB8zfI2QM4wc1T0r4m+Hp/Fuq+HNQvrSxura/itLRXkJNyJIY5EbphclyoBPJXj0rD1D4Z6oPhdpvhiwm03+1bG7nuoNQMk0DWssjysJomj+bePMwQeGGQetWpvhtqE2l6/bzapbTXeq6vp2oG5aIgkWwtt24DuxgcjHA30Abv8AwsDQLG1km1/U9N08m/ubS3WO4Mxm8ltrcBQd4/iQA7fU9a6XSdQsdW0231LTLuG7s7lBJDPEwZHU9CCK8mvvCHirRvGnh+fQ/wCz7qcanreoNJcxSeRGlyysqMyglGwxwe+0jvXoHw18Ny+E/BdjodxdJdXERllnljTYhklkaR9q9lDOQB6AUAeV/Cvw14ZurrxTrHifTbO7S58RSWVqbiMNtYyEYGemWcD8Kg8KfDvS9P0bVbPVNLtrm7uPEi2FpLNGGZYA6klSemUDmrXirw547m8Mx6DonhmSKSHXJdTa7a8h2ynzXdMDdkfeXr6V19/qHjC81XSbt/AV2sdjJJNIgv7f55GjKAj5u25v0r6KriKmsoVFaXTmWnLt16ny1LDUrKM6bvHryvXm36dP+GOaj+F9jP8AGSXUX0fRk8M29uVFpGyHc+zGWjHT5iTz6Cq+kaFoFx4L/tzwX4Q8P+Ir+a4lku7e5cBoV3NhEU8LjgAccc81D4Q8P+PdE1Hxdqtx4Tmn1DXg4hkS+gAg3FzzlueWXp/drT8N+GZ/Cl0+r+G/hjfw6qYDEPO1mMwjI5yN5z09Pyp1Kslo6nNZRS1VnZa395Pd7+QqVKL95UuW7k3eLurvS3utbLbzPnLxLdJfa/e3UWnRaWkkpxZxDCw442j6YorutR+EPxLv9Qub640OMzXErSyYuogNzEk/xepor6mGYYSMUvaR+8+RqZdjZSb9lL/wFn1xRRRX5mfrAUUUUAFFFFABRRRQAUUUUAFFFFABXBePde1vSdfAsp1FiILZZY9i5V5rgoJAT1+6FI9Gz2oorqwcVKqk1f8A4c48fKUaLcXb/hmYWo+LtfttNhury/jtk+zwyqIuXucySgqCYyEYhR1BXjGRnNdN4r1PVNL1hri1vZDGNOadbWRV8oyeZGgyQN2PnJ4bqKKK7alKClHTe/6Hm06tTln7z0S/UytR+Id3a6k+m7LM3FtcmG6/dvwDNsQqM4JK4bG7jnntXW+BNSutV8M295fTRTXW50maKMooZWKkYJPTHXoaKKnGYenToqUVq7flc0wGJqVcRKMnor/nY3KKKK8o9oKKKKACiiigD//Z">
            <a:extLst>
              <a:ext uri="{FF2B5EF4-FFF2-40B4-BE49-F238E27FC236}">
                <a16:creationId xmlns:a16="http://schemas.microsoft.com/office/drawing/2014/main" id="{B2250847-6D05-B808-2D8C-ABEA6C5DC00F}"/>
              </a:ext>
            </a:extLst>
          </p:cNvPr>
          <p:cNvSpPr/>
          <p:nvPr/>
        </p:nvSpPr>
        <p:spPr>
          <a:xfrm>
            <a:off x="1743075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AutoShape 8" descr="data:image/jpg;base64,%20/9j/4AAQSkZJRgABAQEAYABgAAD/2wBDAAUDBAQEAwUEBAQFBQUGBwwIBwcHBw8LCwkMEQ8SEhEPERETFhwXExQaFRERGCEYGh0dHx8fExciJCIeJBweHx7/2wBDAQUFBQcGBw4ICA4eFBEUHh4eHh4eHh4eHh4eHh4eHh4eHh4eHh4eHh4eHh4eHh4eHh4eHh4eHh4eHh4eHh4eHh7/wAARCAAXAL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0Lxvo978O9M8bajImk2F/axXGJ3BKeZjamR95skAADk0tv400a8utOksNS02fTbu3up2uWutjIICof5COi7juyRtwMjnjgY/hl4ym+G+jeD77VNDC6A1rNp81sbiMzPBxiVgQyhlJ5Qgg4NWJ/hFNf6WtncT2emiey1SC7FtNNcFpLvysSB5iWYjyvmzjOe1AHZH4jeCRpCasfENqLJ5jDHLtf944Xcdoxlht5yARjnNWj428Kf2hBYJrlpLcXFqLyJIiX3QlSwfKggAqrEZ64OK4rxJ4D8XeIDoGpahcaKmp6L50CQ2tzdW8FxBLGisd8ZDxsGQEAblwcHPWpdC+HGp6P4r8O6jpD6bo1np9pHb362c9wzXiKjgQMjkqyK77ldiXAGO9AG1onxU8Fan4ZXxB/ay2tm109qonUiQyKzDAUZJyFLcZ45OOa1G8d+D1vrKy/4SKwNxfW63VsiybvMhIYiQY42fK3zHjivPZ/hX4jNhpES6jpzyaFqV7PZBbm5t/tEF07swkeIho3UsMFcggHI5roPCHw6/sK7ubhYdLEc3h+LSltF814lcSzyONzksY2Mo6nPB9qALGp/FTwvay6Hcw6hbz6TqdxPA178wCOkXmKFXbl92RjHXORmtRvG2j+db3keo6Y2hy6XLqRv/tfIjR0UsExyg3ctkYOBjnjl/A/w41nSb3Q7jVNStZbfSNQubi0skklmS0hktxEkMUknzEKdzfN0DYHSqcvwm1JvC02jjVbMPJouqaaH8ttoa7uhMrY9FAwR60AdjJ8SPAsdraXUniWxSG83GB2JAZVbaX6cJu43HC+9S+PfFNz4cXR4tP0dtXvNWvvsdvAtysI3eVJJkswIxiM/nXI+Pvhfea34k/tayksbi3udITSryyurq5t4yiMxDDyGG4EOwKMMHjkc10njvwNaeKovDVjdJbyadpN+Lie3mDMJoxBJGFHPXLqefSgCv4e+KfhTUtIsLy+vBpE95NJB9mujkxypMYWUuuUx5ikBs4PapvEPxP8ABejafrl1Jq8d0+iIxvYLcF5EdTjy/QNnjBP6VyXxD+E+r608mm6Df6fp/h82cFva2PmTxR2LJIXdkiiISQvwMv0xnmuifwBcP8P/ABj4a+3QRzeIbrULhJ1jOI/tBO3cO5AwD9KANK8+JHgiyt7Wa+8RWdsLq3W5iEhIJiJK7yMcLlSCx4GOavXHjLwtb+IYfD82uWaanMUVIN/JZxlFz0DMBkAnJ7VzNz4H1nVJdVvtWuNMS71LwsdEdIA7Ro+6U7wWAJXDrx1yDWLY/CW8tPFv26WWy1DTp7uzvplmu7qJ4ZoI41ykaN5cnMSspcAjpyMUAdh/wsvwIbWe6XxNZPDBOLZ2Tc3707vkGB8zfI2QM4wc1T0r4m+Hp/Fuq+HNQvrSxura/itLRXkJNyJIY5EbphclyoBPJXj0rD1D4Z6oPhdpvhiwm03+1bG7nuoNQMk0DWssjysJomj+bePMwQeGGQetWpvhtqE2l6/bzapbTXeq6vp2oG5aIgkWwtt24DuxgcjHA30Abv8AwsDQLG1km1/U9N08m/ubS3WO4Mxm8ltrcBQd4/iQA7fU9a6XSdQsdW0231LTLuG7s7lBJDPEwZHU9CCK8mvvCHirRvGnh+fQ/wCz7qcanreoNJcxSeRGlyysqMyglGwxwe+0jvXoHw18Ny+E/BdjodxdJdXERllnljTYhklkaR9q9lDOQB6AUAeV/Cvw14ZurrxTrHifTbO7S58RSWVqbiMNtYyEYGemWcD8Kg8KfDvS9P0bVbPVNLtrm7uPEi2FpLNGGZYA6klSemUDmrXirw547m8Mx6DonhmSKSHXJdTa7a8h2ynzXdMDdkfeXr6V19/qHjC81XSbt/AV2sdjJJNIgv7f55GjKAj5u25v0r6KriKmsoVFaXTmWnLt16ny1LDUrKM6bvHryvXm36dP+GOaj+F9jP8AGSXUX0fRk8M29uVFpGyHc+zGWjHT5iTz6Cq+kaFoFx4L/tzwX4Q8P+Ir+a4lku7e5cBoV3NhEU8LjgAccc81D4Q8P+PdE1Hxdqtx4Tmn1DXg4hkS+gAg3FzzlueWXp/drT8N+GZ/Cl0+r+G/hjfw6qYDEPO1mMwjI5yN5z09Pyp1Kslo6nNZRS1VnZa395Pd7+QqVKL95UuW7k3eLurvS3utbLbzPnLxLdJfa/e3UWnRaWkkpxZxDCw442j6YorutR+EPxLv9Qub640OMzXErSyYuogNzEk/xepor6mGYYSMUvaR+8+RqZdjZSb9lL/wFn1xRRRX5mfrAUUUUAFFFFABRRRQAUUUUAFFFFABXBePde1vSdfAsp1FiILZZY9i5V5rgoJAT1+6FI9Gz2oorqwcVKqk1f8A4c48fKUaLcXb/hmYWo+LtfttNhury/jtk+zwyqIuXucySgqCYyEYhR1BXjGRnNdN4r1PVNL1hri1vZDGNOadbWRV8oyeZGgyQN2PnJ4bqKKK7alKClHTe/6Hm06tTln7z0S/UytR+Id3a6k+m7LM3FtcmG6/dvwDNsQqM4JK4bG7jnntXW+BNSutV8M295fTRTXW50maKMooZWKkYJPTHXoaKKnGYenToqUVq7flc0wGJqVcRKMnor/nY3KKKK8o9oKKKKACiiigD//Z">
            <a:extLst>
              <a:ext uri="{FF2B5EF4-FFF2-40B4-BE49-F238E27FC236}">
                <a16:creationId xmlns:a16="http://schemas.microsoft.com/office/drawing/2014/main" id="{14BD7772-48FB-A2EE-D1AD-C46E28BB3EC1}"/>
              </a:ext>
            </a:extLst>
          </p:cNvPr>
          <p:cNvSpPr/>
          <p:nvPr/>
        </p:nvSpPr>
        <p:spPr>
          <a:xfrm>
            <a:off x="1895478" y="79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0FD53BB-D1E3-4854-5F22-B2AA477B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67486" y="5695943"/>
            <a:ext cx="4014792" cy="5095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62" y="1131994"/>
            <a:ext cx="4464404" cy="4602479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22A146-460B-F3EE-3A05-0BD76EB7C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29" y="1131993"/>
            <a:ext cx="4602479" cy="46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26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15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D1041"/>
                </a:solidFill>
                <a:latin typeface="Montserrat"/>
              </a:rPr>
              <a:t>Who are Base 51?</a:t>
            </a:r>
            <a:r>
              <a:rPr lang="en-US" dirty="0">
                <a:solidFill>
                  <a:srgbClr val="CD1041"/>
                </a:solidFill>
                <a:latin typeface="Montserrat Bold"/>
              </a:rPr>
              <a:t/>
            </a:r>
            <a:br>
              <a:rPr lang="en-US" dirty="0">
                <a:solidFill>
                  <a:srgbClr val="CD1041"/>
                </a:solidFill>
                <a:latin typeface="Montserrat Bold"/>
              </a:rPr>
            </a:br>
            <a:endParaRPr lang="en-GB" dirty="0">
              <a:solidFill>
                <a:srgbClr val="CD104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762" y="1316307"/>
            <a:ext cx="8596668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Base 51 are a Nottingham-based charity, dedicated to supporting young people between the age of 11-25 years old.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Montserrat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We offer counselling, group work, youth work and much more.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We offer an holistic approach to young people’s mental and physical health, providing them with any support they may need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We have been supporting young people for 30 years by offering a safe place where change can begin. </a:t>
            </a:r>
          </a:p>
          <a:p>
            <a:pPr marL="0" indent="0">
              <a:buNone/>
            </a:pPr>
            <a:endParaRPr lang="en-GB" dirty="0">
              <a:latin typeface="Montserrat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57" y="5446221"/>
            <a:ext cx="1324867" cy="13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730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C2FC-C9DD-4B67-A66B-7C6256F6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2206"/>
            <a:ext cx="8596668" cy="13208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D1041"/>
                </a:solidFill>
                <a:latin typeface="Montserrat SemiBold"/>
              </a:rPr>
              <a:t>Evolution </a:t>
            </a:r>
            <a:r>
              <a:rPr lang="en-GB" b="1" dirty="0">
                <a:solidFill>
                  <a:srgbClr val="C00000"/>
                </a:solidFill>
                <a:latin typeface="Montserrat SemiBold"/>
              </a:rPr>
              <a:t>Plus</a:t>
            </a:r>
            <a:r>
              <a:rPr lang="en-GB" b="1" dirty="0">
                <a:solidFill>
                  <a:srgbClr val="CD1041"/>
                </a:solidFill>
                <a:latin typeface="Montserrat SemiBold"/>
              </a:rPr>
              <a:t> – The service</a:t>
            </a:r>
            <a:endParaRPr lang="en-GB" b="1" dirty="0">
              <a:solidFill>
                <a:srgbClr val="CD104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104D-775F-4CEF-8B5F-1560978B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26" y="1145387"/>
            <a:ext cx="4308778" cy="5718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Montserrat"/>
              </a:rPr>
              <a:t>Specialist trauma service for anyone aged 11-24, who has been affected by serious violence, across Nottingham City or County.</a:t>
            </a:r>
          </a:p>
          <a:p>
            <a:pPr marL="0" indent="0"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Montserrat"/>
              </a:rPr>
              <a:t>This could be as a : Witness, Victim, Perpetrator</a:t>
            </a:r>
          </a:p>
          <a:p>
            <a:pPr marL="0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Montserrat"/>
              </a:rPr>
              <a:t>Types of violence can include:</a:t>
            </a:r>
          </a:p>
          <a:p>
            <a:pPr lvl="1">
              <a:buFont typeface="Courier New" charset="2"/>
              <a:buChar char="o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Montserrat"/>
              </a:rPr>
              <a:t>domestic abuse</a:t>
            </a:r>
          </a:p>
          <a:p>
            <a:pPr lvl="1">
              <a:buFont typeface="Courier New" charset="2"/>
              <a:buChar char="o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Montserrat"/>
              </a:rPr>
              <a:t>sexual violence </a:t>
            </a:r>
            <a:endParaRPr lang="en-GB">
              <a:solidFill>
                <a:schemeClr val="accent2">
                  <a:lumMod val="50000"/>
                </a:schemeClr>
              </a:solidFill>
              <a:latin typeface="Trebuchet MS" panose="020B0603020202020204"/>
            </a:endParaRPr>
          </a:p>
          <a:p>
            <a:pPr lvl="1">
              <a:buFont typeface="Courier New" charset="2"/>
              <a:buChar char="o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Montserrat"/>
              </a:rPr>
              <a:t>knife crime </a:t>
            </a:r>
            <a:endParaRPr lang="en-GB">
              <a:solidFill>
                <a:schemeClr val="accent2">
                  <a:lumMod val="50000"/>
                </a:schemeClr>
              </a:solidFill>
              <a:latin typeface="Trebuchet MS" panose="020B0603020202020204"/>
            </a:endParaRPr>
          </a:p>
          <a:p>
            <a:pPr lvl="1">
              <a:buFont typeface="Courier New" charset="2"/>
              <a:buChar char="o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Montserrat"/>
              </a:rPr>
              <a:t>gang-related violence. 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endParaRPr lang="en-GB" sz="2000" b="1" dirty="0">
              <a:solidFill>
                <a:schemeClr val="accent2">
                  <a:lumMod val="50000"/>
                </a:schemeClr>
              </a:solidFill>
              <a:latin typeface="Montserrat"/>
            </a:endParaRPr>
          </a:p>
          <a:p>
            <a:endParaRPr lang="en-GB" sz="2000" dirty="0">
              <a:latin typeface="Montserrat" panose="00000500000000000000" pitchFamily="2" charset="0"/>
            </a:endParaRPr>
          </a:p>
          <a:p>
            <a:endParaRPr lang="en-GB" sz="20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GB" sz="2000" i="1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GB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8D7EA-5E3F-4D29-8C99-22EC4F51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919" y="4826031"/>
            <a:ext cx="1108745" cy="1108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3BC7D-37A9-4225-A485-7356F042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827" y="239665"/>
            <a:ext cx="1329043" cy="13290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A54674-3A1E-2289-FC0C-21A46DB75181}"/>
              </a:ext>
            </a:extLst>
          </p:cNvPr>
          <p:cNvSpPr txBox="1">
            <a:spLocks/>
          </p:cNvSpPr>
          <p:nvPr/>
        </p:nvSpPr>
        <p:spPr>
          <a:xfrm>
            <a:off x="4620409" y="1568506"/>
            <a:ext cx="5009945" cy="448331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Client Journey: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1. Initial assessment –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HEADSS assessment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(Cohen et al. 1991)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Courier New" charset="2"/>
              <a:buChar char="o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Home, Education, Activities, Drugs use and abuse, Sexual Behaviour, Suicidality and Self-harm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2. Up to 6 sessions of therapeutic intervention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Courier New" charset="2"/>
              <a:buChar char="o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CBT-style intervention/ Self-care planning/ Safety planning/ Wellbeing support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3. Up to 20 sessions of trauma therapy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4. Final assessment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Courier New" charset="2"/>
              <a:buChar char="o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Outcome Measures – CPSS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(Foa et al. 2001)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YPCORE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(Twigg et al. 2010)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highlight>
                <a:srgbClr val="FFFF00"/>
              </a:highlight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Courier New" charset="2"/>
              <a:buChar char="o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Further support options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60CE8-5AEB-6E43-25E8-4B566C60C912}"/>
              </a:ext>
            </a:extLst>
          </p:cNvPr>
          <p:cNvSpPr txBox="1"/>
          <p:nvPr/>
        </p:nvSpPr>
        <p:spPr>
          <a:xfrm>
            <a:off x="4757237" y="6264596"/>
            <a:ext cx="74378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Cohen, E., Mackenzie, R. G., &amp; Yates, G. L. (1991). HEADSS, a psychosocial risk assessment instrument: implications for designing effective intervention programs for runaway youth.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Journal of Adolescent Health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,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12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(7), 539-544.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Foa, E. B., Johnson, K. M., Feeny, N. C., &amp; Treadwell, K. R. H. (2001). The Child PTSD Symptom Scale: A preliminary examination of its psychometric properties. Journal of Clinical Child Psychology, 30(3), 376-384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/>
                <a:ea typeface="Roboto"/>
                <a:cs typeface="Roboto"/>
              </a:rPr>
              <a:t>Twigg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E.,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Barkham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M., Bewick, B. M., Mulhern, B., Connell, J., &amp; Cooper, M. (2010). 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Young Person’s CORE: Development of a brief outcome measure for young people.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Counselling and Psychotherapy Research: Linking Research with Practice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160 – 168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 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49000"/>
                    <a:lumOff val="51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http://doi.org/10.1080/14733140902979722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49000"/>
                  <a:lumOff val="51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4853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1E17-06BF-AE54-B646-9CB6AC90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0659"/>
            <a:ext cx="8596668" cy="79412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Montserrat SemiBold"/>
              </a:rPr>
              <a:t>Evolution Plus - Rationale</a:t>
            </a:r>
            <a:endParaRPr lang="en-US">
              <a:latin typeface="Montserrat Semi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31CE4-7D94-75ED-2179-446704C4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23" y="1140855"/>
            <a:ext cx="5627110" cy="55392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accent2">
                    <a:lumMod val="49000"/>
                  </a:schemeClr>
                </a:solidFill>
                <a:latin typeface="Montserrat"/>
                <a:ea typeface="Calibri"/>
                <a:cs typeface="Calibri"/>
              </a:rPr>
              <a:t>Understanding Trauma therapy:</a:t>
            </a:r>
            <a:endParaRPr lang="en-US" sz="2000" u="sng">
              <a:solidFill>
                <a:schemeClr val="accent2">
                  <a:lumMod val="49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accent2">
                    <a:lumMod val="49000"/>
                  </a:schemeClr>
                </a:solidFill>
                <a:latin typeface="Montserrat"/>
                <a:ea typeface="Calibri"/>
                <a:cs typeface="Calibri"/>
              </a:rPr>
              <a:t>The </a:t>
            </a:r>
            <a:r>
              <a:rPr lang="en-US" sz="2000" b="1" dirty="0">
                <a:solidFill>
                  <a:schemeClr val="accent2">
                    <a:lumMod val="49000"/>
                  </a:schemeClr>
                </a:solidFill>
                <a:latin typeface="Montserrat"/>
                <a:ea typeface="Calibri"/>
                <a:cs typeface="Calibri"/>
              </a:rPr>
              <a:t>Fight, Flight, Freeze</a:t>
            </a:r>
            <a:r>
              <a:rPr lang="en-US" sz="2000" dirty="0">
                <a:solidFill>
                  <a:schemeClr val="accent2">
                    <a:lumMod val="49000"/>
                  </a:schemeClr>
                </a:solidFill>
                <a:latin typeface="Montserrat"/>
                <a:ea typeface="Calibri"/>
                <a:cs typeface="Calibri"/>
              </a:rPr>
              <a:t> response </a:t>
            </a:r>
            <a:r>
              <a:rPr lang="en-US" sz="1400" dirty="0">
                <a:solidFill>
                  <a:schemeClr val="accent2">
                    <a:lumMod val="49000"/>
                  </a:schemeClr>
                </a:solidFill>
                <a:latin typeface="Montserrat"/>
                <a:ea typeface="Calibri"/>
                <a:cs typeface="Calibri"/>
              </a:rPr>
              <a:t>(Cannon, 1929) </a:t>
            </a:r>
          </a:p>
          <a:p>
            <a:pPr marL="0" indent="0">
              <a:buNone/>
            </a:pPr>
            <a:endParaRPr lang="en-GB" sz="900" u="sng" dirty="0">
              <a:solidFill>
                <a:schemeClr val="accent2">
                  <a:lumMod val="49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u="sng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Trauma therapy with Evolution Plus:</a:t>
            </a:r>
            <a:endParaRPr lang="en-US" sz="2000" u="sng">
              <a:solidFill>
                <a:schemeClr val="accent2">
                  <a:lumMod val="49000"/>
                </a:schemeClr>
              </a:solidFill>
              <a:latin typeface="Montserrat"/>
            </a:endParaRPr>
          </a:p>
          <a:p>
            <a:pPr>
              <a:buFont typeface="Wingdings 3"/>
              <a:buChar char=""/>
            </a:pPr>
            <a:r>
              <a:rPr lang="en-GB" sz="2000" b="1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Humanistic, person-centred</a:t>
            </a:r>
            <a:r>
              <a:rPr lang="en-GB" sz="20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 </a:t>
            </a:r>
            <a:r>
              <a:rPr lang="en-GB" sz="14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(Rogers, 1942)</a:t>
            </a:r>
          </a:p>
          <a:p>
            <a:pPr lvl="1">
              <a:buFont typeface="Courier New"/>
              <a:buChar char="o"/>
            </a:pPr>
            <a:r>
              <a:rPr lang="en-GB" sz="18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Emphasis on the client moving at their own pace and the therapist responding to what is presented to them by the client, rather than focussing on analysis</a:t>
            </a:r>
            <a:endParaRPr lang="en-GB" dirty="0">
              <a:solidFill>
                <a:schemeClr val="accent2">
                  <a:lumMod val="49000"/>
                </a:schemeClr>
              </a:solidFill>
              <a:latin typeface="Trebuchet MS" panose="020B0603020202020204"/>
            </a:endParaRPr>
          </a:p>
          <a:p>
            <a:pPr lvl="2">
              <a:buFont typeface="Wingdings"/>
              <a:buChar char="§"/>
            </a:pPr>
            <a:r>
              <a:rPr lang="en-GB" sz="1800" b="1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promotes control</a:t>
            </a:r>
            <a:r>
              <a:rPr lang="en-GB" sz="18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 and </a:t>
            </a:r>
            <a:r>
              <a:rPr lang="en-GB" sz="1800" b="1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creates a safe space </a:t>
            </a:r>
            <a:r>
              <a:rPr lang="en-GB" sz="18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for the client (</a:t>
            </a:r>
            <a:r>
              <a:rPr lang="en-GB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Joseph, 2004; Rutherford, 2011</a:t>
            </a:r>
            <a:r>
              <a:rPr lang="en-GB" sz="18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) </a:t>
            </a:r>
            <a:endParaRPr lang="en-GB">
              <a:solidFill>
                <a:schemeClr val="accent2">
                  <a:lumMod val="49000"/>
                </a:schemeClr>
              </a:solidFill>
              <a:latin typeface="Trebuchet MS" panose="020B0603020202020204"/>
            </a:endParaRPr>
          </a:p>
          <a:p>
            <a:pPr>
              <a:buFont typeface="Wingdings 3"/>
              <a:buChar char=""/>
            </a:pPr>
            <a:r>
              <a:rPr lang="en-GB" sz="20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Focussed on </a:t>
            </a:r>
            <a:r>
              <a:rPr lang="en-GB" sz="2000" b="1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post-traumatic growth</a:t>
            </a:r>
            <a:r>
              <a:rPr lang="en-GB" sz="20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 </a:t>
            </a:r>
            <a:r>
              <a:rPr lang="en-US" sz="14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(</a:t>
            </a:r>
            <a:r>
              <a:rPr lang="en-GB" sz="1400" dirty="0">
                <a:solidFill>
                  <a:schemeClr val="accent2">
                    <a:lumMod val="49000"/>
                  </a:schemeClr>
                </a:solidFill>
                <a:latin typeface="Montserrat"/>
              </a:rPr>
              <a:t>Tedeschi and Calhoun, 2004)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CB05B-427B-04F6-A8B3-DBBFFFD812AE}"/>
              </a:ext>
            </a:extLst>
          </p:cNvPr>
          <p:cNvSpPr txBox="1"/>
          <p:nvPr/>
        </p:nvSpPr>
        <p:spPr>
          <a:xfrm>
            <a:off x="6277407" y="1571747"/>
            <a:ext cx="3362900" cy="43345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Impacts of serious violence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Physical –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injuries, chronic ill health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Psychological wellbeing –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mental ill health, low self-esteem, difficulty coping with stress.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Social –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difficulty trusting others, forming unhealthy relationships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Behavioural –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engaging in risky behaviours, aggression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(Holt et al. 2008; Hillis et al. 2016)</a:t>
            </a:r>
          </a:p>
        </p:txBody>
      </p:sp>
      <p:pic>
        <p:nvPicPr>
          <p:cNvPr id="6" name="Picture 5" descr="A red and blue logo&#10;&#10;AI-generated content may be incorrect.">
            <a:extLst>
              <a:ext uri="{FF2B5EF4-FFF2-40B4-BE49-F238E27FC236}">
                <a16:creationId xmlns:a16="http://schemas.microsoft.com/office/drawing/2014/main" id="{6ECA600A-72FC-18FA-47C1-17C622E5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827" y="239665"/>
            <a:ext cx="1329043" cy="1329043"/>
          </a:xfrm>
          <a:prstGeom prst="rect">
            <a:avLst/>
          </a:prstGeom>
        </p:spPr>
      </p:pic>
      <p:pic>
        <p:nvPicPr>
          <p:cNvPr id="8" name="Picture 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3466382-5F96-507D-11A4-5F93E100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19" y="4826031"/>
            <a:ext cx="1108745" cy="1108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C1CA0-D683-7111-DBAF-FF83E54E1CFE}"/>
              </a:ext>
            </a:extLst>
          </p:cNvPr>
          <p:cNvSpPr txBox="1"/>
          <p:nvPr/>
        </p:nvSpPr>
        <p:spPr>
          <a:xfrm>
            <a:off x="443754" y="6214782"/>
            <a:ext cx="117415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Cannon WB: Bodily Changes in Pain, Hunger, Fear and Rage: An Account of Recent Research Into the Function of Emotional Excitement, 2nd ed. New York, Appleton-Century-Crofts, 1929.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Hillis, S. D., Mercy, J. A., &amp; Saul, J. R. (2017). The enduring impact of violence against children. 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Psychology, Health &amp; Medicine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, 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22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(4), 393-405.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Holt, S., Buckley, H., &amp; Whelan, S. (2008). The impact of exposure to domestic violence on children and young people: A review of the literature.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Child abuse &amp; neglect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,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32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(8), 797-810.. Joseph, S. (2004). Client‐centred therapy, post‐traumatic stress disorder and post‐traumatic growth: Theoretical perspectives and practical implications.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Psychology and Psychotherapy: Theory, Research and Practice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,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77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(1), 101-119. Rutherford, M. C. (2007). Bearing Witness: Working with clients who have experienced trauma—Considerations for a person-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centered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approach to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counseling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/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Zeuge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sein: Die Arbeit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mit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traumatisierten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Klientinnen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und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Klienten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.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Überlegungen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zu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einem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Personzentrierten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Ansatz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zur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Beratung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/Ser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testigo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: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Rabajar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con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consultantes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que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han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vivenciado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trauma.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Consideraciones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para un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enfoque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centrado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en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la persona/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Témoignage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: Le travail avec des clients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ayant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vécu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des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expériences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traumatiques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.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Réflexion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sur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une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approche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du counselling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centrée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....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Person-</a:t>
            </a:r>
            <a:r>
              <a:rPr kumimoji="0" lang="en-GB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Centered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&amp; Experiential Psychotherapies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,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6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(3), 153-168.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lt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/>
                <a:ea typeface="+mn-lt"/>
                <a:cs typeface="+mn-lt"/>
              </a:rPr>
              <a:t>Rogers, C. R. (1942). </a:t>
            </a:r>
            <a:r>
              <a:rPr kumimoji="0" lang="en-GB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/>
                <a:ea typeface="+mn-lt"/>
                <a:cs typeface="+mn-lt"/>
              </a:rPr>
              <a:t>Counseling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/>
                <a:ea typeface="+mn-lt"/>
                <a:cs typeface="+mn-lt"/>
              </a:rPr>
              <a:t> and psychotherapy; newer concepts in practice.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/>
                <a:ea typeface="+mn-lt"/>
                <a:cs typeface="+mn-lt"/>
              </a:rPr>
              <a:t> Houghton Mifflin.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Tedeschi, R. G., &amp; Calhoun, L. (2004). Posttraumatic growth: A new perspective on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psychotraumatology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.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Psychiatric times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, 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21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(4), 58-60.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1769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8998F-BCAA-12CA-6679-79D6A9C10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0706-A618-49B8-2C9B-76AF4AC4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28" y="194982"/>
            <a:ext cx="8596668" cy="8053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Montserrat SemiBold"/>
              </a:rPr>
              <a:t>Evolution Plus -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DFABF-A02D-3C68-5FA7-DDCEF2185CB7}"/>
              </a:ext>
            </a:extLst>
          </p:cNvPr>
          <p:cNvSpPr txBox="1"/>
          <p:nvPr/>
        </p:nvSpPr>
        <p:spPr>
          <a:xfrm>
            <a:off x="5088930" y="1861473"/>
            <a:ext cx="4368053" cy="298543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Client B: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Referred after experiencing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two violent physical assaults/  domestic violence/bereavement/ an emotionally abusive relationship.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Presenting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depressive episodes, self-harm, anxiety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avoidance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behaviours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disengaged from education.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F55DE-E0C4-4945-018A-B7579D990F65}"/>
              </a:ext>
            </a:extLst>
          </p:cNvPr>
          <p:cNvSpPr txBox="1"/>
          <p:nvPr/>
        </p:nvSpPr>
        <p:spPr>
          <a:xfrm>
            <a:off x="371252" y="1861475"/>
            <a:ext cx="4300819" cy="258532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Client A: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Referred after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experience of sexual violence.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Presenting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isolation, difficult family relationships, anxiety, anger, self-esteem issues, impacted university studies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career plan.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41D6C-A5D7-3B9A-C080-00A01E5AA662}"/>
              </a:ext>
            </a:extLst>
          </p:cNvPr>
          <p:cNvSpPr txBox="1"/>
          <p:nvPr/>
        </p:nvSpPr>
        <p:spPr>
          <a:xfrm>
            <a:off x="118783" y="880782"/>
            <a:ext cx="96684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174261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Evolution plus supported received over 125 new referrals in 23/24, 55 young people had up to 20 sessions of trauma therapy and/or up to 6 sessions of CBT style intervention, signposting and psychoeducation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​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B613F-FF42-C1AA-A7B0-63911657EA37}"/>
              </a:ext>
            </a:extLst>
          </p:cNvPr>
          <p:cNvSpPr txBox="1"/>
          <p:nvPr/>
        </p:nvSpPr>
        <p:spPr>
          <a:xfrm>
            <a:off x="330573" y="4698066"/>
            <a:ext cx="868362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Key findings from the service: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2E83C3">
                  <a:lumMod val="49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Clients present with an integration of different experiences that tend to exacerbate each other. 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 client must feel ready to begin therapy and address their trauma.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Therapeutic intervention can support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stabilisation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before therapy.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49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Clients value having the space to openly speak about their experience without judgement.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43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10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B2245-DB21-F7A8-33A4-09302D6F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1A563-5BE0-99C6-2A23-85FAF63794C4}"/>
              </a:ext>
            </a:extLst>
          </p:cNvPr>
          <p:cNvSpPr/>
          <p:nvPr/>
        </p:nvSpPr>
        <p:spPr>
          <a:xfrm>
            <a:off x="1" y="5259243"/>
            <a:ext cx="12192000" cy="1598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4B1DBC38-F27F-C61C-B3C2-82AA17B92B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25" y="5554687"/>
            <a:ext cx="2092036" cy="1046019"/>
          </a:xfrm>
          <a:prstGeom prst="rect">
            <a:avLst/>
          </a:prstGeom>
        </p:spPr>
      </p:pic>
      <p:pic>
        <p:nvPicPr>
          <p:cNvPr id="10" name="Picture 9" descr="A picture containing font, logo, graphics, text&#10;&#10;Description automatically generated">
            <a:extLst>
              <a:ext uri="{FF2B5EF4-FFF2-40B4-BE49-F238E27FC236}">
                <a16:creationId xmlns:a16="http://schemas.microsoft.com/office/drawing/2014/main" id="{F60184C4-33EB-F919-2273-47C4DD52C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30" y="5554687"/>
            <a:ext cx="2464318" cy="8549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FB3CC0-5FFA-7534-8F9D-8468112A3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3"/>
          <a:stretch/>
        </p:blipFill>
        <p:spPr bwMode="auto">
          <a:xfrm>
            <a:off x="128972" y="5456187"/>
            <a:ext cx="1536573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Logo&#10;&#10;Description automatically generated">
            <a:extLst>
              <a:ext uri="{FF2B5EF4-FFF2-40B4-BE49-F238E27FC236}">
                <a16:creationId xmlns:a16="http://schemas.microsoft.com/office/drawing/2014/main" id="{843FCDBB-F288-CF85-A31B-1F1C77500B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1" r="10257"/>
          <a:stretch/>
        </p:blipFill>
        <p:spPr>
          <a:xfrm>
            <a:off x="5438742" y="5479854"/>
            <a:ext cx="3177238" cy="1304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AD09E-5FDD-4A8C-D0D4-99B83B7C1EAE}"/>
              </a:ext>
            </a:extLst>
          </p:cNvPr>
          <p:cNvSpPr txBox="1">
            <a:spLocks/>
          </p:cNvSpPr>
          <p:nvPr/>
        </p:nvSpPr>
        <p:spPr>
          <a:xfrm>
            <a:off x="1125537" y="513419"/>
            <a:ext cx="9940925" cy="2617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BED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/>
              </a:rPr>
              <a:t>Your Choice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BED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BED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/>
              </a:rPr>
              <a:t>London Young People Study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/>
            </a: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</a:b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BED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56172B-C6F1-F711-3495-269B2885D859}"/>
              </a:ext>
            </a:extLst>
          </p:cNvPr>
          <p:cNvSpPr txBox="1">
            <a:spLocks/>
          </p:cNvSpPr>
          <p:nvPr/>
        </p:nvSpPr>
        <p:spPr>
          <a:xfrm>
            <a:off x="236560" y="2270720"/>
            <a:ext cx="12102700" cy="2617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BED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/>
              </a:rPr>
              <a:t>Dr Karla Goodman, Director of Practice, LIIA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BEDF4"/>
              </a:solidFill>
              <a:effectLst/>
              <a:uLnTx/>
              <a:uFillTx/>
              <a:latin typeface="Calibri Light" panose="020F0302020204030204"/>
              <a:ea typeface="+mj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BED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/>
              </a:rPr>
              <a:t>Dr Tom Davies, Head of Research, Evaluation &amp; Learning London’s VRU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/>
            </a: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</a:b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BED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 Light" panose="020F03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3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4D3CD9-D1AB-4E78-B58A-B9A1170B1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948E27-6CF8-4D1F-A42B-6025156ADD5D}"/>
              </a:ext>
            </a:extLst>
          </p:cNvPr>
          <p:cNvSpPr/>
          <p:nvPr/>
        </p:nvSpPr>
        <p:spPr>
          <a:xfrm>
            <a:off x="1484310" y="1998133"/>
            <a:ext cx="10018713" cy="3793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58293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Tx/>
              <a:buNone/>
              <a:tabLst>
                <a:tab pos="1619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 and young people most affected by violence are the ones who most need therapeutic support but are currently the least likely to get it. </a:t>
            </a:r>
          </a:p>
          <a:p>
            <a:pPr marL="0" marR="58293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/>
              <a:buChar char="•"/>
              <a:tabLst>
                <a:tab pos="161925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58293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Tx/>
              <a:buNone/>
              <a:tabLst>
                <a:tab pos="16192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what  Your Choice aims to change.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033A7-22A5-EB76-DAE4-BB4A60AB1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206" y="6356314"/>
            <a:ext cx="2406774" cy="501676"/>
          </a:xfrm>
          <a:prstGeom prst="rect">
            <a:avLst/>
          </a:prstGeom>
        </p:spPr>
      </p:pic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86F2A552-B79F-CC95-1D52-2FF9DF92CC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1" r="10257"/>
          <a:stretch/>
        </p:blipFill>
        <p:spPr>
          <a:xfrm>
            <a:off x="205513" y="5815755"/>
            <a:ext cx="2557594" cy="10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9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>
          <a:extLst>
            <a:ext uri="{FF2B5EF4-FFF2-40B4-BE49-F238E27FC236}">
              <a16:creationId xmlns:a16="http://schemas.microsoft.com/office/drawing/2014/main" id="{CAE94E9F-25BC-8DBF-CB4B-43D7B5B66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>
            <a:extLst>
              <a:ext uri="{FF2B5EF4-FFF2-40B4-BE49-F238E27FC236}">
                <a16:creationId xmlns:a16="http://schemas.microsoft.com/office/drawing/2014/main" id="{56709509-2E1A-3A45-B03F-B29BEC5F2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757" y="21878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dirty="0">
                <a:solidFill>
                  <a:srgbClr val="235E25"/>
                </a:solidFill>
                <a:latin typeface="Calibri"/>
                <a:ea typeface="Calibri"/>
                <a:cs typeface="Calibri"/>
                <a:sym typeface="Calibri"/>
              </a:rPr>
              <a:t>The Your Choice framework</a:t>
            </a:r>
            <a:endParaRPr dirty="0">
              <a:solidFill>
                <a:srgbClr val="235E25"/>
              </a:solidFill>
            </a:endParaRPr>
          </a:p>
        </p:txBody>
      </p:sp>
      <p:sp>
        <p:nvSpPr>
          <p:cNvPr id="558" name="Google Shape;558;p29">
            <a:extLst>
              <a:ext uri="{FF2B5EF4-FFF2-40B4-BE49-F238E27FC236}">
                <a16:creationId xmlns:a16="http://schemas.microsoft.com/office/drawing/2014/main" id="{ADC7FAFE-A3C3-317F-526D-CE0264B9D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86644" y="1494580"/>
            <a:ext cx="10018712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new framework developed for local authorities, which supports their youth practitioners to deliver CBT tools and techniques to their most vulnerable young people.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framework is rooted in: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Multi-agency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working practices (e.g. referral routes).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best practice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adolescent safeguarding, using a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health approach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to current presentation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not a requirement to wait until fit criteria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Upskilling practitioners &amp; young people alike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to take young people on journey of  “guided discovery” and equip them with tools and techniques that can be useful in overcoming a range of psychological challenges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of psychological theory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developmental, trauma and neurological theory and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relation to adolescent safeguarding.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350BCC52-2C1B-CB0D-A094-AB678A48D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1" r="10257"/>
          <a:stretch/>
        </p:blipFill>
        <p:spPr>
          <a:xfrm>
            <a:off x="205513" y="5815755"/>
            <a:ext cx="2557594" cy="10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B7E2F-90D5-BC1C-2EB6-EDCB5FFB0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70" y="0"/>
            <a:ext cx="5112013" cy="46928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DB6C102-AF4B-0EFE-405B-39B00B935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53" y="2919299"/>
            <a:ext cx="1205186" cy="856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967990-493B-4B05-49BE-C4A4CE987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438" y="3655640"/>
            <a:ext cx="906817" cy="7759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41A3C5-1591-284F-6814-10E1F6EC9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16" y="4925239"/>
            <a:ext cx="714630" cy="5364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9ECBD2-BD97-B9B1-376B-F7B0F3DB1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7" y="4878113"/>
            <a:ext cx="697266" cy="5364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570E9A-CA88-5159-AD0C-DB5614BAB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062" y="4307943"/>
            <a:ext cx="792814" cy="6385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D8A74B-90E6-9FB2-11B1-BFE65EB94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49" y="5775247"/>
            <a:ext cx="680167" cy="536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BAD9EAA-93B1-976E-06F2-92CB9F70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70" y="4489284"/>
            <a:ext cx="792815" cy="6385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6F468F-17E5-888D-201F-1A181A579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34" y="5445162"/>
            <a:ext cx="680166" cy="40590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5A2B3EB-FDAF-D000-2062-72F73D82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675" y="5222722"/>
            <a:ext cx="680166" cy="536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03E667C-6260-09E3-249E-9A6326AD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18" y="5687911"/>
            <a:ext cx="736449" cy="5846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5ED896-9771-8586-3AF1-29D1134A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333" y="4124465"/>
            <a:ext cx="678876" cy="7536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2BC3655-6D4F-5F7B-0A13-39B859DA6D33}"/>
                  </a:ext>
                </a:extLst>
              </p14:cNvPr>
              <p14:cNvContentPartPr/>
              <p14:nvPr/>
            </p14:nvContentPartPr>
            <p14:xfrm>
              <a:off x="4282007" y="6385300"/>
              <a:ext cx="400680" cy="46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2BC3655-6D4F-5F7B-0A13-39B859DA6D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3007" y="6376300"/>
                <a:ext cx="418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4EA823-B3A5-383D-2AE9-576DA2C0C53C}"/>
                  </a:ext>
                </a:extLst>
              </p14:cNvPr>
              <p14:cNvContentPartPr/>
              <p14:nvPr/>
            </p14:nvContentPartPr>
            <p14:xfrm>
              <a:off x="4327367" y="6437500"/>
              <a:ext cx="32688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4EA823-B3A5-383D-2AE9-576DA2C0C5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8367" y="6428860"/>
                <a:ext cx="344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050E3B-1000-A934-3616-8729E4C6B725}"/>
                  </a:ext>
                </a:extLst>
              </p14:cNvPr>
              <p14:cNvContentPartPr/>
              <p14:nvPr/>
            </p14:nvContentPartPr>
            <p14:xfrm>
              <a:off x="4282007" y="6400420"/>
              <a:ext cx="393480" cy="53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050E3B-1000-A934-3616-8729E4C6B7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3007" y="6391780"/>
                <a:ext cx="411120" cy="70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DEB3D32-45CB-5FE8-657A-5C8D38659B4A}"/>
              </a:ext>
            </a:extLst>
          </p:cNvPr>
          <p:cNvSpPr txBox="1">
            <a:spLocks/>
          </p:cNvSpPr>
          <p:nvPr/>
        </p:nvSpPr>
        <p:spPr>
          <a:xfrm>
            <a:off x="397165" y="411834"/>
            <a:ext cx="9742318" cy="739634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Core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36AEB-28C6-6FEC-F150-37C6C97D58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9660" y="6226842"/>
            <a:ext cx="2406774" cy="50167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5E03AC2-BE97-707F-50E0-865D133F8C6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281" r="10257"/>
          <a:stretch/>
        </p:blipFill>
        <p:spPr>
          <a:xfrm>
            <a:off x="205513" y="5815755"/>
            <a:ext cx="2557594" cy="10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ADDD8C61-AA25-4587-AC03-488D722A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947405"/>
            <a:ext cx="5224426" cy="3651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B8E07-7AE0-4360-8AA9-A9A25920166C}"/>
              </a:ext>
            </a:extLst>
          </p:cNvPr>
          <p:cNvSpPr txBox="1"/>
          <p:nvPr/>
        </p:nvSpPr>
        <p:spPr>
          <a:xfrm>
            <a:off x="-188141" y="4385575"/>
            <a:ext cx="2491138" cy="2342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b="1"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Choice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706AD-DBA7-4F08-B177-64223E269B32}"/>
              </a:ext>
            </a:extLst>
          </p:cNvPr>
          <p:cNvSpPr txBox="1"/>
          <p:nvPr/>
        </p:nvSpPr>
        <p:spPr>
          <a:xfrm>
            <a:off x="2873760" y="4385575"/>
            <a:ext cx="2656960" cy="2280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b="1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as usual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76A377-6253-4AF4-90E7-1E719D8B5675}"/>
              </a:ext>
            </a:extLst>
          </p:cNvPr>
          <p:cNvSpPr txBox="1">
            <a:spLocks/>
          </p:cNvSpPr>
          <p:nvPr/>
        </p:nvSpPr>
        <p:spPr>
          <a:xfrm>
            <a:off x="388482" y="-33397"/>
            <a:ext cx="9718111" cy="1576446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8612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is the London Young People Study?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07B7AF-BCCA-28BC-2B46-17C29501ED53}"/>
                  </a:ext>
                </a:extLst>
              </p14:cNvPr>
              <p14:cNvContentPartPr/>
              <p14:nvPr/>
            </p14:nvContentPartPr>
            <p14:xfrm>
              <a:off x="5939442" y="179618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07B7AF-BCCA-28BC-2B46-17C29501ED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3322" y="179006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200021-1E8A-5A3C-8C13-85802F077CCD}"/>
                  </a:ext>
                </a:extLst>
              </p14:cNvPr>
              <p14:cNvContentPartPr/>
              <p14:nvPr/>
            </p14:nvContentPartPr>
            <p14:xfrm>
              <a:off x="5259402" y="152114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200021-1E8A-5A3C-8C13-85802F077C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3282" y="151502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F2E4FF-39CC-1CEF-B0B6-684D468BA246}"/>
                  </a:ext>
                </a:extLst>
              </p14:cNvPr>
              <p14:cNvContentPartPr/>
              <p14:nvPr/>
            </p14:nvContentPartPr>
            <p14:xfrm>
              <a:off x="5113962" y="142430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F2E4FF-39CC-1CEF-B0B6-684D468BA2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842" y="1418183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AB8B0CA-FB3B-D537-12EB-821FE94EAC5A}"/>
              </a:ext>
            </a:extLst>
          </p:cNvPr>
          <p:cNvGrpSpPr/>
          <p:nvPr/>
        </p:nvGrpSpPr>
        <p:grpSpPr>
          <a:xfrm>
            <a:off x="4676922" y="2637675"/>
            <a:ext cx="360" cy="360"/>
            <a:chOff x="4676922" y="263767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A84ACB-FC87-635F-C8F7-0FD2CD19B7CC}"/>
                    </a:ext>
                  </a:extLst>
                </p14:cNvPr>
                <p14:cNvContentPartPr/>
                <p14:nvPr/>
              </p14:nvContentPartPr>
              <p14:xfrm>
                <a:off x="4676922" y="263767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A84ACB-FC87-635F-C8F7-0FD2CD19B7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70802" y="263155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B35381-56BF-1DCB-F073-FAAFDFDE9DAA}"/>
                    </a:ext>
                  </a:extLst>
                </p14:cNvPr>
                <p14:cNvContentPartPr/>
                <p14:nvPr/>
              </p14:nvContentPartPr>
              <p14:xfrm>
                <a:off x="4676922" y="263767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B35381-56BF-1DCB-F073-FAAFDFDE9D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70802" y="263155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EF0300-ECE5-985A-40EA-4DC32CA2309C}"/>
                    </a:ext>
                  </a:extLst>
                </p14:cNvPr>
                <p14:cNvContentPartPr/>
                <p14:nvPr/>
              </p14:nvContentPartPr>
              <p14:xfrm>
                <a:off x="4676922" y="263767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EF0300-ECE5-985A-40EA-4DC32CA230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70802" y="263155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9C9D44B-7D4A-0F9A-E56C-07475FD3B7D3}"/>
                  </a:ext>
                </a:extLst>
              </p14:cNvPr>
              <p14:cNvContentPartPr/>
              <p14:nvPr/>
            </p14:nvContentPartPr>
            <p14:xfrm>
              <a:off x="3697722" y="99535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9C9D44B-7D4A-0F9A-E56C-07475FD3B7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1602" y="989235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2B2CC9-2F8F-FE03-F6C6-F71DC6F16DBF}"/>
              </a:ext>
            </a:extLst>
          </p:cNvPr>
          <p:cNvSpPr txBox="1">
            <a:spLocks/>
          </p:cNvSpPr>
          <p:nvPr/>
        </p:nvSpPr>
        <p:spPr>
          <a:xfrm>
            <a:off x="5412567" y="1687657"/>
            <a:ext cx="63302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London wide “gold standard” research trial (The London Young People Study- Randomised Control Trial LYPS- RCT) is currently underway, which will help to determine the impact of the new Your Choice programme.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the largest study of it’s kind with this cohort in England.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LYPS follows a successful pilot trial between April 22 &amp; March 2023, where local authorities were able to appropriately apply the evaluation methodology and highlight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promise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programme.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1,403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young people, across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 Local Authorities,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 Adolescent Safeguarding teams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assessed 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to high risk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contextual harm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recruited into the study.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49E39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B84FFE20-BF4E-BE75-1B1E-35B2A33F05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281" r="10257"/>
          <a:stretch/>
        </p:blipFill>
        <p:spPr>
          <a:xfrm>
            <a:off x="205513" y="5815755"/>
            <a:ext cx="2557594" cy="10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3776F-C57E-3481-A2AC-3C2AB535D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62FAA2-1524-6285-E79B-953C6475AE95}"/>
              </a:ext>
            </a:extLst>
          </p:cNvPr>
          <p:cNvSpPr txBox="1">
            <a:spLocks/>
          </p:cNvSpPr>
          <p:nvPr/>
        </p:nvSpPr>
        <p:spPr>
          <a:xfrm>
            <a:off x="388482" y="-33397"/>
            <a:ext cx="9718111" cy="1576446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861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Choice in London- emerging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E001-33CE-9DED-EA99-219CBF1261F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Study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evidenced ‘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promising programme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’, midway through Efficacy Trial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Qualitative evidence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indicated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improvements in mental 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Feeling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happier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purposeful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543C9-7551-15AA-2295-C9EEF9438DB0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London feedback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savings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reduction in placements and missing episodes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child outcomes  - increased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attendance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better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improved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relationships in the home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ETE settings.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“stickability” in workforce and young people.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Purposeful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relationships enabled through the use of CBT tools and techniques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practitioner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satisfaction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retention.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365A249C-EFE6-446E-C9D3-FC36FD556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1" r="10257"/>
          <a:stretch/>
        </p:blipFill>
        <p:spPr>
          <a:xfrm>
            <a:off x="205513" y="5815755"/>
            <a:ext cx="2557594" cy="10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1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56AED-14F3-526D-2162-D719348EE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40EFD933-A9DA-14D6-1F28-AF1AA54D0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1" r="10257"/>
          <a:stretch/>
        </p:blipFill>
        <p:spPr>
          <a:xfrm>
            <a:off x="205513" y="5815755"/>
            <a:ext cx="2557594" cy="1050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FF2E17-00E5-FE10-9FFF-07C09DE0F924}"/>
              </a:ext>
            </a:extLst>
          </p:cNvPr>
          <p:cNvSpPr txBox="1">
            <a:spLocks/>
          </p:cNvSpPr>
          <p:nvPr/>
        </p:nvSpPr>
        <p:spPr>
          <a:xfrm>
            <a:off x="103256" y="-134065"/>
            <a:ext cx="9718111" cy="1576446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861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forward – next steps for Your Choice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EC0AA-4F69-F5C9-6706-E5DF53709779}"/>
              </a:ext>
            </a:extLst>
          </p:cNvPr>
          <p:cNvSpPr txBox="1"/>
          <p:nvPr/>
        </p:nvSpPr>
        <p:spPr>
          <a:xfrm>
            <a:off x="727660" y="1588623"/>
            <a:ext cx="11127171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Opening door for implementation in new environments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Greenwich Schools Trial  / VRU Inclusion Charter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First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Lewisham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learning, best practice and capacity building to ensure sustainability of approach across London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&amp; collaboration to inform design and implementation of national progs -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Young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Futures / Prevention Partnerships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9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4A6DD2B-F574-6CCA-2539-61E5EDDCA3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89885" y="543126"/>
            <a:ext cx="9144000" cy="2387598"/>
          </a:xfrm>
        </p:spPr>
        <p:txBody>
          <a:bodyPr/>
          <a:lstStyle/>
          <a:p>
            <a:pPr lvl="0"/>
            <a:r>
              <a:rPr lang="en-GB"/>
              <a:t>Adverse Childhood Experiences (ACES)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C6B07D6-545A-B654-7435-2A917E853C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63670" y="3620310"/>
            <a:ext cx="9144000" cy="1152125"/>
          </a:xfrm>
        </p:spPr>
        <p:txBody>
          <a:bodyPr/>
          <a:lstStyle/>
          <a:p>
            <a:pPr lvl="0"/>
            <a:r>
              <a:rPr lang="en-GB" sz="2000" b="1">
                <a:solidFill>
                  <a:srgbClr val="2F5597"/>
                </a:solidFill>
              </a:rPr>
              <a:t>Alex Levy            Donna Stafford 	Georgia Emery </a:t>
            </a:r>
          </a:p>
          <a:p>
            <a:pPr lvl="0"/>
            <a:r>
              <a:rPr lang="en-GB" sz="2000" i="1"/>
              <a:t>         Forensic Psychologist        RMN         RMN</a:t>
            </a:r>
            <a:r>
              <a:rPr lang="en-GB" sz="2000"/>
              <a:t>		</a:t>
            </a:r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AXAL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0Lxvo978O9M8bajImk2F/axXGJ3BKeZjamR95skAADk0tv400a8utOksNS02fTbu3up2uWutjIICof5COi7juyRtwMjnjgY/hl4ym+G+jeD77VNDC6A1rNp81sbiMzPBxiVgQyhlJ5Qgg4NWJ/hFNf6WtncT2emiey1SC7FtNNcFpLvysSB5iWYjyvmzjOe1AHZH4jeCRpCasfENqLJ5jDHLtf944Xcdoxlht5yARjnNWj428Kf2hBYJrlpLcXFqLyJIiX3QlSwfKggAqrEZ64OK4rxJ4D8XeIDoGpahcaKmp6L50CQ2tzdW8FxBLGisd8ZDxsGQEAblwcHPWpdC+HGp6P4r8O6jpD6bo1np9pHb362c9wzXiKjgQMjkqyK77ldiXAGO9AG1onxU8Fan4ZXxB/ay2tm109qonUiQyKzDAUZJyFLcZ45OOa1G8d+D1vrKy/4SKwNxfW63VsiybvMhIYiQY42fK3zHjivPZ/hX4jNhpES6jpzyaFqV7PZBbm5t/tEF07swkeIho3UsMFcggHI5roPCHw6/sK7ubhYdLEc3h+LSltF814lcSzyONzksY2Mo6nPB9qALGp/FTwvay6Hcw6hbz6TqdxPA178wCOkXmKFXbl92RjHXORmtRvG2j+db3keo6Y2hy6XLqRv/tfIjR0UsExyg3ctkYOBjnjl/A/w41nSb3Q7jVNStZbfSNQubi0skklmS0hktxEkMUknzEKdzfN0DYHSqcvwm1JvC02jjVbMPJouqaaH8ttoa7uhMrY9FAwR60AdjJ8SPAsdraXUniWxSG83GB2JAZVbaX6cJu43HC+9S+PfFNz4cXR4tP0dtXvNWvvsdvAtysI3eVJJkswIxiM/nXI+Pvhfea34k/tayksbi3udITSryyurq5t4yiMxDDyGG4EOwKMMHjkc10njvwNaeKovDVjdJbyadpN+Lie3mDMJoxBJGFHPXLqefSgCv4e+KfhTUtIsLy+vBpE95NJB9mujkxypMYWUuuUx5ikBs4PapvEPxP8ABejafrl1Jq8d0+iIxvYLcF5EdTjy/QNnjBP6VyXxD+E+r608mm6Df6fp/h82cFva2PmTxR2LJIXdkiiISQvwMv0xnmuifwBcP8P/ABj4a+3QRzeIbrULhJ1jOI/tBO3cO5AwD9KANK8+JHgiyt7Wa+8RWdsLq3W5iEhIJiJK7yMcLlSCx4GOavXHjLwtb+IYfD82uWaanMUVIN/JZxlFz0DMBkAnJ7VzNz4H1nVJdVvtWuNMS71LwsdEdIA7Ro+6U7wWAJXDrx1yDWLY/CW8tPFv26WWy1DTp7uzvplmu7qJ4ZoI41ykaN5cnMSspcAjpyMUAdh/wsvwIbWe6XxNZPDBOLZ2Tc3707vkGB8zfI2QM4wc1T0r4m+Hp/Fuq+HNQvrSxura/itLRXkJNyJIY5EbphclyoBPJXj0rD1D4Z6oPhdpvhiwm03+1bG7nuoNQMk0DWssjysJomj+bePMwQeGGQetWpvhtqE2l6/bzapbTXeq6vp2oG5aIgkWwtt24DuxgcjHA30Abv8AwsDQLG1km1/U9N08m/ubS3WO4Mxm8ltrcBQd4/iQA7fU9a6XSdQsdW0231LTLuG7s7lBJDPEwZHU9CCK8mvvCHirRvGnh+fQ/wCz7qcanreoNJcxSeRGlyysqMyglGwxwe+0jvXoHw18Ny+E/BdjodxdJdXERllnljTYhklkaR9q9lDOQB6AUAeV/Cvw14ZurrxTrHifTbO7S58RSWVqbiMNtYyEYGemWcD8Kg8KfDvS9P0bVbPVNLtrm7uPEi2FpLNGGZYA6klSemUDmrXirw547m8Mx6DonhmSKSHXJdTa7a8h2ynzXdMDdkfeXr6V19/qHjC81XSbt/AV2sdjJJNIgv7f55GjKAj5u25v0r6KriKmsoVFaXTmWnLt16ny1LDUrKM6bvHryvXm36dP+GOaj+F9jP8AGSXUX0fRk8M29uVFpGyHc+zGWjHT5iTz6Cq+kaFoFx4L/tzwX4Q8P+Ir+a4lku7e5cBoV3NhEU8LjgAccc81D4Q8P+PdE1Hxdqtx4Tmn1DXg4hkS+gAg3FzzlueWXp/drT8N+GZ/Cl0+r+G/hjfw6qYDEPO1mMwjI5yN5z09Pyp1Kslo6nNZRS1VnZa395Pd7+QqVKL95UuW7k3eLurvS3utbLbzPnLxLdJfa/e3UWnRaWkkpxZxDCw442j6YorutR+EPxLv9Qub640OMzXErSyYuogNzEk/xepor6mGYYSMUvaR+8+RqZdjZSb9lL/wFn1xRRRX5mfrAUUUUAFFFFABRRRQAUUUUAFFFFABXBePde1vSdfAsp1FiILZZY9i5V5rgoJAT1+6FI9Gz2oorqwcVKqk1f8A4c48fKUaLcXb/hmYWo+LtfttNhury/jtk+zwyqIuXucySgqCYyEYhR1BXjGRnNdN4r1PVNL1hri1vZDGNOadbWRV8oyeZGgyQN2PnJ4bqKKK7alKClHTe/6Hm06tTln7z0S/UytR+Id3a6k+m7LM3FtcmG6/dvwDNsQqM4JK4bG7jnntXW+BNSutV8M295fTRTXW50maKMooZWKkYJPTHXoaKKnGYenToqUVq7flc0wGJqVcRKMnor/nY3KKKK8o9oKKKKACiiigD//Z">
            <a:extLst>
              <a:ext uri="{FF2B5EF4-FFF2-40B4-BE49-F238E27FC236}">
                <a16:creationId xmlns:a16="http://schemas.microsoft.com/office/drawing/2014/main" id="{8943C658-C7A9-9448-DEDD-77DFCAC28114}"/>
              </a:ext>
            </a:extLst>
          </p:cNvPr>
          <p:cNvSpPr/>
          <p:nvPr/>
        </p:nvSpPr>
        <p:spPr>
          <a:xfrm>
            <a:off x="1743075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AutoShape 8" descr="data:image/jpg;base64,%20/9j/4AAQSkZJRgABAQEAYABgAAD/2wBDAAUDBAQEAwUEBAQFBQUGBwwIBwcHBw8LCwkMEQ8SEhEPERETFhwXExQaFRERGCEYGh0dHx8fExciJCIeJBweHx7/2wBDAQUFBQcGBw4ICA4eFBEUHh4eHh4eHh4eHh4eHh4eHh4eHh4eHh4eHh4eHh4eHh4eHh4eHh4eHh4eHh4eHh4eHh7/wAARCAAXAL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0Lxvo978O9M8bajImk2F/axXGJ3BKeZjamR95skAADk0tv400a8utOksNS02fTbu3up2uWutjIICof5COi7juyRtwMjnjgY/hl4ym+G+jeD77VNDC6A1rNp81sbiMzPBxiVgQyhlJ5Qgg4NWJ/hFNf6WtncT2emiey1SC7FtNNcFpLvysSB5iWYjyvmzjOe1AHZH4jeCRpCasfENqLJ5jDHLtf944Xcdoxlht5yARjnNWj428Kf2hBYJrlpLcXFqLyJIiX3QlSwfKggAqrEZ64OK4rxJ4D8XeIDoGpahcaKmp6L50CQ2tzdW8FxBLGisd8ZDxsGQEAblwcHPWpdC+HGp6P4r8O6jpD6bo1np9pHb362c9wzXiKjgQMjkqyK77ldiXAGO9AG1onxU8Fan4ZXxB/ay2tm109qonUiQyKzDAUZJyFLcZ45OOa1G8d+D1vrKy/4SKwNxfW63VsiybvMhIYiQY42fK3zHjivPZ/hX4jNhpES6jpzyaFqV7PZBbm5t/tEF07swkeIho3UsMFcggHI5roPCHw6/sK7ubhYdLEc3h+LSltF814lcSzyONzksY2Mo6nPB9qALGp/FTwvay6Hcw6hbz6TqdxPA178wCOkXmKFXbl92RjHXORmtRvG2j+db3keo6Y2hy6XLqRv/tfIjR0UsExyg3ctkYOBjnjl/A/w41nSb3Q7jVNStZbfSNQubi0skklmS0hktxEkMUknzEKdzfN0DYHSqcvwm1JvC02jjVbMPJouqaaH8ttoa7uhMrY9FAwR60AdjJ8SPAsdraXUniWxSG83GB2JAZVbaX6cJu43HC+9S+PfFNz4cXR4tP0dtXvNWvvsdvAtysI3eVJJkswIxiM/nXI+Pvhfea34k/tayksbi3udITSryyurq5t4yiMxDDyGG4EOwKMMHjkc10njvwNaeKovDVjdJbyadpN+Lie3mDMJoxBJGFHPXLqefSgCv4e+KfhTUtIsLy+vBpE95NJB9mujkxypMYWUuuUx5ikBs4PapvEPxP8ABejafrl1Jq8d0+iIxvYLcF5EdTjy/QNnjBP6VyXxD+E+r608mm6Df6fp/h82cFva2PmTxR2LJIXdkiiISQvwMv0xnmuifwBcP8P/ABj4a+3QRzeIbrULhJ1jOI/tBO3cO5AwD9KANK8+JHgiyt7Wa+8RWdsLq3W5iEhIJiJK7yMcLlSCx4GOavXHjLwtb+IYfD82uWaanMUVIN/JZxlFz0DMBkAnJ7VzNz4H1nVJdVvtWuNMS71LwsdEdIA7Ro+6U7wWAJXDrx1yDWLY/CW8tPFv26WWy1DTp7uzvplmu7qJ4ZoI41ykaN5cnMSspcAjpyMUAdh/wsvwIbWe6XxNZPDBOLZ2Tc3707vkGB8zfI2QM4wc1T0r4m+Hp/Fuq+HNQvrSxura/itLRXkJNyJIY5EbphclyoBPJXj0rD1D4Z6oPhdpvhiwm03+1bG7nuoNQMk0DWssjysJomj+bePMwQeGGQetWpvhtqE2l6/bzapbTXeq6vp2oG5aIgkWwtt24DuxgcjHA30Abv8AwsDQLG1km1/U9N08m/ubS3WO4Mxm8ltrcBQd4/iQA7fU9a6XSdQsdW0231LTLuG7s7lBJDPEwZHU9CCK8mvvCHirRvGnh+fQ/wCz7qcanreoNJcxSeRGlyysqMyglGwxwe+0jvXoHw18Ny+E/BdjodxdJdXERllnljTYhklkaR9q9lDOQB6AUAeV/Cvw14ZurrxTrHifTbO7S58RSWVqbiMNtYyEYGemWcD8Kg8KfDvS9P0bVbPVNLtrm7uPEi2FpLNGGZYA6klSemUDmrXirw547m8Mx6DonhmSKSHXJdTa7a8h2ynzXdMDdkfeXr6V19/qHjC81XSbt/AV2sdjJJNIgv7f55GjKAj5u25v0r6KriKmsoVFaXTmWnLt16ny1LDUrKM6bvHryvXm36dP+GOaj+F9jP8AGSXUX0fRk8M29uVFpGyHc+zGWjHT5iTz6Cq+kaFoFx4L/tzwX4Q8P+Ir+a4lku7e5cBoV3NhEU8LjgAccc81D4Q8P+PdE1Hxdqtx4Tmn1DXg4hkS+gAg3FzzlueWXp/drT8N+GZ/Cl0+r+G/hjfw6qYDEPO1mMwjI5yN5z09Pyp1Kslo6nNZRS1VnZa395Pd7+QqVKL95UuW7k3eLurvS3utbLbzPnLxLdJfa/e3UWnRaWkkpxZxDCw442j6YorutR+EPxLv9Qub640OMzXErSyYuogNzEk/xepor6mGYYSMUvaR+8+RqZdjZSb9lL/wFn1xRRRX5mfrAUUUUAFFFFABRRRQAUUUUAFFFFABXBePde1vSdfAsp1FiILZZY9i5V5rgoJAT1+6FI9Gz2oorqwcVKqk1f8A4c48fKUaLcXb/hmYWo+LtfttNhury/jtk+zwyqIuXucySgqCYyEYhR1BXjGRnNdN4r1PVNL1hri1vZDGNOadbWRV8oyeZGgyQN2PnJ4bqKKK7alKClHTe/6Hm06tTln7z0S/UytR+Id3a6k+m7LM3FtcmG6/dvwDNsQqM4JK4bG7jnntXW+BNSutV8M295fTRTXW50maKMooZWKkYJPTHXoaKKnGYenToqUVq7flc0wGJqVcRKMnor/nY3KKKK8o9oKKKKACiiigD//Z">
            <a:extLst>
              <a:ext uri="{FF2B5EF4-FFF2-40B4-BE49-F238E27FC236}">
                <a16:creationId xmlns:a16="http://schemas.microsoft.com/office/drawing/2014/main" id="{05F31B11-2CEE-F872-B33B-5F29B443D34D}"/>
              </a:ext>
            </a:extLst>
          </p:cNvPr>
          <p:cNvSpPr/>
          <p:nvPr/>
        </p:nvSpPr>
        <p:spPr>
          <a:xfrm>
            <a:off x="1895478" y="79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FB8F32B-63F6-01CB-05EF-C8960FC1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35670" y="5786442"/>
            <a:ext cx="4014792" cy="5095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image001">
            <a:extLst>
              <a:ext uri="{FF2B5EF4-FFF2-40B4-BE49-F238E27FC236}">
                <a16:creationId xmlns:a16="http://schemas.microsoft.com/office/drawing/2014/main" id="{0627CBC2-FB50-F93A-BC77-E601321468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3298" y="5122861"/>
            <a:ext cx="1066803" cy="12858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57D3B96-93A2-D7D8-285F-66336B6AEE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0003" y="5121280"/>
            <a:ext cx="1609728" cy="12874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1B2E4F-0653-DD01-4F90-220EB8B7ACA0}"/>
              </a:ext>
            </a:extLst>
          </p:cNvPr>
          <p:cNvSpPr txBox="1"/>
          <p:nvPr/>
        </p:nvSpPr>
        <p:spPr>
          <a:xfrm>
            <a:off x="2401635" y="3158355"/>
            <a:ext cx="7777164" cy="46196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B3553B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A6E052-D76D-403A-B9A1-EA02198C5753}" vid="{583BFC8F-3649-42FF-A7ED-E25A89F79F6D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IA template PPT " id="{80EAD18D-9F75-48A1-9BFD-33826A286A90}" vid="{87111594-C60B-410B-9C16-0A712DD84DF1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db4916-8baa-4d49-bd09-c4d07add12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C553FD4797B4AA719864A74C6C951" ma:contentTypeVersion="14" ma:contentTypeDescription="Create a new document." ma:contentTypeScope="" ma:versionID="701ecdb74eb8b9c85446ee110a603f28">
  <xsd:schema xmlns:xsd="http://www.w3.org/2001/XMLSchema" xmlns:xs="http://www.w3.org/2001/XMLSchema" xmlns:p="http://schemas.microsoft.com/office/2006/metadata/properties" xmlns:ns3="e9db4916-8baa-4d49-bd09-c4d07add126b" xmlns:ns4="3fa88d97-2eec-4067-8983-e1e5dfce28c6" targetNamespace="http://schemas.microsoft.com/office/2006/metadata/properties" ma:root="true" ma:fieldsID="0e213475eb4f11957666cd786ecaf5a6" ns3:_="" ns4:_="">
    <xsd:import namespace="e9db4916-8baa-4d49-bd09-c4d07add126b"/>
    <xsd:import namespace="3fa88d97-2eec-4067-8983-e1e5dfce28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b4916-8baa-4d49-bd09-c4d07add1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88d97-2eec-4067-8983-e1e5dfce28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89F4CF-E20D-4C2A-BC89-AB192195C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5E64D1-4048-40F4-872B-0283BF3F4C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fa88d97-2eec-4067-8983-e1e5dfce28c6"/>
    <ds:schemaRef ds:uri="http://purl.org/dc/elements/1.1/"/>
    <ds:schemaRef ds:uri="http://schemas.microsoft.com/office/2006/metadata/properties"/>
    <ds:schemaRef ds:uri="e9db4916-8baa-4d49-bd09-c4d07add126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F699A1-0E6E-4215-8EA4-3D8B8C4CF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db4916-8baa-4d49-bd09-c4d07add126b"/>
    <ds:schemaRef ds:uri="3fa88d97-2eec-4067-8983-e1e5dfce2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1841</Words>
  <Application>Microsoft Office PowerPoint</Application>
  <PresentationFormat>Widescreen</PresentationFormat>
  <Paragraphs>159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Corbel</vt:lpstr>
      <vt:lpstr>Courier New</vt:lpstr>
      <vt:lpstr>Montserrat</vt:lpstr>
      <vt:lpstr>Montserrat Bold</vt:lpstr>
      <vt:lpstr>Montserrat ExtraBold</vt:lpstr>
      <vt:lpstr>Montserrat SemiBold</vt:lpstr>
      <vt:lpstr>Quattrocento Sans</vt:lpstr>
      <vt:lpstr>Roboto</vt:lpstr>
      <vt:lpstr>Symbol</vt:lpstr>
      <vt:lpstr>Times New Roman</vt:lpstr>
      <vt:lpstr>Trebuchet MS</vt:lpstr>
      <vt:lpstr>Wingdings</vt:lpstr>
      <vt:lpstr>Wingdings 3</vt:lpstr>
      <vt:lpstr>Office Theme</vt:lpstr>
      <vt:lpstr>1_Office Theme</vt:lpstr>
      <vt:lpstr>2_Custom Design</vt:lpstr>
      <vt:lpstr>4_Custom Design</vt:lpstr>
      <vt:lpstr>1_Custom Design</vt:lpstr>
      <vt:lpstr>Facet</vt:lpstr>
      <vt:lpstr>Preventing Youth Violence:  Research &amp; Evidence Conference 2025</vt:lpstr>
      <vt:lpstr>PowerPoint Presentation</vt:lpstr>
      <vt:lpstr>PowerPoint Presentation</vt:lpstr>
      <vt:lpstr>The Your Choice framework</vt:lpstr>
      <vt:lpstr>PowerPoint Presentation</vt:lpstr>
      <vt:lpstr>PowerPoint Presentation</vt:lpstr>
      <vt:lpstr>PowerPoint Presentation</vt:lpstr>
      <vt:lpstr>PowerPoint Presentation</vt:lpstr>
      <vt:lpstr>Adverse Childhood Experiences (ACES)</vt:lpstr>
      <vt:lpstr>PowerPoint Presentation</vt:lpstr>
      <vt:lpstr>PowerPoint Presentation</vt:lpstr>
      <vt:lpstr>PowerPoint Presentation</vt:lpstr>
      <vt:lpstr>Who are Base 51? </vt:lpstr>
      <vt:lpstr>Evolution Plus – The service</vt:lpstr>
      <vt:lpstr>Evolution Plus - Rationale</vt:lpstr>
      <vt:lpstr>Evolution Plus -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Childhood Experiences (ACES)</dc:title>
  <dc:creator>LEVY, Alex (LEICESTERSHIRE PARTNERSHIP NHS TRUST)</dc:creator>
  <cp:lastModifiedBy>Stevens, Jade (C0664)</cp:lastModifiedBy>
  <cp:revision>8</cp:revision>
  <dcterms:created xsi:type="dcterms:W3CDTF">2025-02-03T10:28:27Z</dcterms:created>
  <dcterms:modified xsi:type="dcterms:W3CDTF">2025-02-17T15:50:29Z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29d828-a824-4b78-ab24-eaae5922aa38_Enabled">
    <vt:lpwstr>true</vt:lpwstr>
  </property>
  <property fmtid="{D5CDD505-2E9C-101B-9397-08002B2CF9AE}" pid="3" name="MSIP_Label_f529d828-a824-4b78-ab24-eaae5922aa38_SetDate">
    <vt:lpwstr>2025-02-07T16:15:28Z</vt:lpwstr>
  </property>
  <property fmtid="{D5CDD505-2E9C-101B-9397-08002B2CF9AE}" pid="4" name="MSIP_Label_f529d828-a824-4b78-ab24-eaae5922aa38_Method">
    <vt:lpwstr>Standard</vt:lpwstr>
  </property>
  <property fmtid="{D5CDD505-2E9C-101B-9397-08002B2CF9AE}" pid="5" name="MSIP_Label_f529d828-a824-4b78-ab24-eaae5922aa38_Name">
    <vt:lpwstr>OFFICIAL</vt:lpwstr>
  </property>
  <property fmtid="{D5CDD505-2E9C-101B-9397-08002B2CF9AE}" pid="6" name="MSIP_Label_f529d828-a824-4b78-ab24-eaae5922aa38_SiteId">
    <vt:lpwstr>b23255a1-8f78-4144-8904-31f019036ade</vt:lpwstr>
  </property>
  <property fmtid="{D5CDD505-2E9C-101B-9397-08002B2CF9AE}" pid="7" name="MSIP_Label_f529d828-a824-4b78-ab24-eaae5922aa38_ActionId">
    <vt:lpwstr>c10d4aae-9f2f-40cb-92c2-4cd694fca268</vt:lpwstr>
  </property>
  <property fmtid="{D5CDD505-2E9C-101B-9397-08002B2CF9AE}" pid="8" name="MSIP_Label_f529d828-a824-4b78-ab24-eaae5922aa38_ContentBits">
    <vt:lpwstr>0</vt:lpwstr>
  </property>
  <property fmtid="{D5CDD505-2E9C-101B-9397-08002B2CF9AE}" pid="9" name="ContentTypeId">
    <vt:lpwstr>0x010100522C553FD4797B4AA719864A74C6C951</vt:lpwstr>
  </property>
  <property fmtid="{D5CDD505-2E9C-101B-9397-08002B2CF9AE}" pid="10" name="MediaServiceImageTags">
    <vt:lpwstr/>
  </property>
</Properties>
</file>