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785" r:id="rId6"/>
    <p:sldMasterId id="2147483797" r:id="rId7"/>
    <p:sldMasterId id="2147483806" r:id="rId8"/>
    <p:sldMasterId id="2147483818" r:id="rId9"/>
  </p:sldMasterIdLst>
  <p:notesMasterIdLst>
    <p:notesMasterId r:id="rId97"/>
  </p:notesMasterIdLst>
  <p:sldIdLst>
    <p:sldId id="1063" r:id="rId10"/>
    <p:sldId id="1068" r:id="rId11"/>
    <p:sldId id="1064" r:id="rId12"/>
    <p:sldId id="328" r:id="rId13"/>
    <p:sldId id="363" r:id="rId14"/>
    <p:sldId id="341" r:id="rId15"/>
    <p:sldId id="345" r:id="rId16"/>
    <p:sldId id="346" r:id="rId17"/>
    <p:sldId id="347" r:id="rId18"/>
    <p:sldId id="349" r:id="rId19"/>
    <p:sldId id="343" r:id="rId20"/>
    <p:sldId id="326" r:id="rId21"/>
    <p:sldId id="295" r:id="rId22"/>
    <p:sldId id="296" r:id="rId23"/>
    <p:sldId id="297" r:id="rId24"/>
    <p:sldId id="352" r:id="rId25"/>
    <p:sldId id="354" r:id="rId26"/>
    <p:sldId id="298" r:id="rId27"/>
    <p:sldId id="353" r:id="rId28"/>
    <p:sldId id="299" r:id="rId29"/>
    <p:sldId id="355" r:id="rId30"/>
    <p:sldId id="356" r:id="rId31"/>
    <p:sldId id="276" r:id="rId32"/>
    <p:sldId id="329" r:id="rId33"/>
    <p:sldId id="357" r:id="rId34"/>
    <p:sldId id="330" r:id="rId35"/>
    <p:sldId id="358" r:id="rId36"/>
    <p:sldId id="331" r:id="rId37"/>
    <p:sldId id="359" r:id="rId38"/>
    <p:sldId id="332" r:id="rId39"/>
    <p:sldId id="360" r:id="rId40"/>
    <p:sldId id="333" r:id="rId41"/>
    <p:sldId id="362" r:id="rId42"/>
    <p:sldId id="334" r:id="rId43"/>
    <p:sldId id="327" r:id="rId44"/>
    <p:sldId id="335" r:id="rId45"/>
    <p:sldId id="342" r:id="rId46"/>
    <p:sldId id="324" r:id="rId47"/>
    <p:sldId id="361" r:id="rId48"/>
    <p:sldId id="305" r:id="rId49"/>
    <p:sldId id="256" r:id="rId50"/>
    <p:sldId id="730" r:id="rId51"/>
    <p:sldId id="259" r:id="rId52"/>
    <p:sldId id="966" r:id="rId53"/>
    <p:sldId id="967" r:id="rId54"/>
    <p:sldId id="968" r:id="rId55"/>
    <p:sldId id="964" r:id="rId56"/>
    <p:sldId id="1048" r:id="rId57"/>
    <p:sldId id="1049" r:id="rId58"/>
    <p:sldId id="1050" r:id="rId59"/>
    <p:sldId id="1051" r:id="rId60"/>
    <p:sldId id="1052" r:id="rId61"/>
    <p:sldId id="1055" r:id="rId62"/>
    <p:sldId id="953" r:id="rId63"/>
    <p:sldId id="970" r:id="rId64"/>
    <p:sldId id="1044" r:id="rId65"/>
    <p:sldId id="969" r:id="rId66"/>
    <p:sldId id="974" r:id="rId67"/>
    <p:sldId id="1056" r:id="rId68"/>
    <p:sldId id="1057" r:id="rId69"/>
    <p:sldId id="1058" r:id="rId70"/>
    <p:sldId id="1065" r:id="rId71"/>
    <p:sldId id="1066" r:id="rId72"/>
    <p:sldId id="456" r:id="rId73"/>
    <p:sldId id="457" r:id="rId74"/>
    <p:sldId id="458" r:id="rId75"/>
    <p:sldId id="1009" r:id="rId76"/>
    <p:sldId id="433" r:id="rId77"/>
    <p:sldId id="459" r:id="rId78"/>
    <p:sldId id="260" r:id="rId79"/>
    <p:sldId id="1008" r:id="rId80"/>
    <p:sldId id="1067" r:id="rId81"/>
    <p:sldId id="1011" r:id="rId82"/>
    <p:sldId id="1012" r:id="rId83"/>
    <p:sldId id="568" r:id="rId84"/>
    <p:sldId id="569" r:id="rId85"/>
    <p:sldId id="337" r:id="rId86"/>
    <p:sldId id="1010" r:id="rId87"/>
    <p:sldId id="338" r:id="rId88"/>
    <p:sldId id="1013" r:id="rId89"/>
    <p:sldId id="1014" r:id="rId90"/>
    <p:sldId id="1015" r:id="rId91"/>
    <p:sldId id="1016" r:id="rId92"/>
    <p:sldId id="1017" r:id="rId93"/>
    <p:sldId id="1018" r:id="rId94"/>
    <p:sldId id="1069" r:id="rId95"/>
    <p:sldId id="107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080AB-C8DB-B575-1D1E-266F2828431A}" v="3" dt="2025-02-17T15:02:27.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10"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s, Jade (C0664)" userId="S::jade.stevens@thamesvalley.police.uk::f00ea195-7733-4163-9b31-f446a53eaec6" providerId="AD" clId="Web-{130080AB-C8DB-B575-1D1E-266F2828431A}"/>
    <pc:docChg chg="addSld delSld">
      <pc:chgData name="Stevens, Jade (C0664)" userId="S::jade.stevens@thamesvalley.police.uk::f00ea195-7733-4163-9b31-f446a53eaec6" providerId="AD" clId="Web-{130080AB-C8DB-B575-1D1E-266F2828431A}" dt="2025-02-17T15:02:27.363" v="2"/>
      <pc:docMkLst>
        <pc:docMk/>
      </pc:docMkLst>
      <pc:sldChg chg="del">
        <pc:chgData name="Stevens, Jade (C0664)" userId="S::jade.stevens@thamesvalley.police.uk::f00ea195-7733-4163-9b31-f446a53eaec6" providerId="AD" clId="Web-{130080AB-C8DB-B575-1D1E-266F2828431A}" dt="2025-02-17T15:02:17.910" v="1"/>
        <pc:sldMkLst>
          <pc:docMk/>
          <pc:sldMk cId="3234570873" sldId="1060"/>
        </pc:sldMkLst>
      </pc:sldChg>
      <pc:sldChg chg="add del replId">
        <pc:chgData name="Stevens, Jade (C0664)" userId="S::jade.stevens@thamesvalley.police.uk::f00ea195-7733-4163-9b31-f446a53eaec6" providerId="AD" clId="Web-{130080AB-C8DB-B575-1D1E-266F2828431A}" dt="2025-02-17T15:02:27.363" v="2"/>
        <pc:sldMkLst>
          <pc:docMk/>
          <pc:sldMk cId="3040197115" sldId="1071"/>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72590-D4CA-4EB5-94FC-057551A554EB}" type="doc">
      <dgm:prSet loTypeId="urn:microsoft.com/office/officeart/2011/layout/HexagonRadial" loCatId="officeonline" qsTypeId="urn:microsoft.com/office/officeart/2005/8/quickstyle/simple1" qsCatId="simple" csTypeId="urn:microsoft.com/office/officeart/2005/8/colors/accent0_3" csCatId="mainScheme" phldr="1"/>
      <dgm:spPr/>
      <dgm:t>
        <a:bodyPr/>
        <a:lstStyle/>
        <a:p>
          <a:endParaRPr lang="en-US"/>
        </a:p>
      </dgm:t>
    </dgm:pt>
    <dgm:pt modelId="{FACB275B-4943-456F-BF40-455AFEDDFF60}">
      <dgm:prSet phldrT="[Text]"/>
      <dgm:spPr/>
      <dgm:t>
        <a:bodyPr/>
        <a:lstStyle/>
        <a:p>
          <a:r>
            <a:rPr lang="en-US" dirty="0"/>
            <a:t>Experimentation and Research</a:t>
          </a:r>
        </a:p>
      </dgm:t>
    </dgm:pt>
    <dgm:pt modelId="{F030D27C-C439-4CAC-A19B-C86C9A65D990}" type="parTrans" cxnId="{E13E7231-ACF3-461E-AA37-1E5BAC7E49D2}">
      <dgm:prSet/>
      <dgm:spPr/>
      <dgm:t>
        <a:bodyPr/>
        <a:lstStyle/>
        <a:p>
          <a:endParaRPr lang="en-US"/>
        </a:p>
      </dgm:t>
    </dgm:pt>
    <dgm:pt modelId="{CEE84D6D-83B8-4938-B78A-59FCF768712D}" type="sibTrans" cxnId="{E13E7231-ACF3-461E-AA37-1E5BAC7E49D2}">
      <dgm:prSet/>
      <dgm:spPr/>
      <dgm:t>
        <a:bodyPr/>
        <a:lstStyle/>
        <a:p>
          <a:endParaRPr lang="en-US"/>
        </a:p>
      </dgm:t>
    </dgm:pt>
    <dgm:pt modelId="{013B92FE-27A2-47DD-A914-CD603239D2D8}">
      <dgm:prSet phldrT="[Text]"/>
      <dgm:spPr/>
      <dgm:t>
        <a:bodyPr/>
        <a:lstStyle/>
        <a:p>
          <a:r>
            <a:rPr lang="en-US" dirty="0"/>
            <a:t>Big</a:t>
          </a:r>
        </a:p>
      </dgm:t>
    </dgm:pt>
    <dgm:pt modelId="{ADE2058D-3671-4C11-8A68-5F0ACF5EDE10}" type="parTrans" cxnId="{450E3824-B48A-4D2E-9629-DA3A354A3A89}">
      <dgm:prSet/>
      <dgm:spPr/>
      <dgm:t>
        <a:bodyPr/>
        <a:lstStyle/>
        <a:p>
          <a:endParaRPr lang="en-US"/>
        </a:p>
      </dgm:t>
    </dgm:pt>
    <dgm:pt modelId="{3157EA91-A60C-4038-892D-A80E7F04FB85}" type="sibTrans" cxnId="{450E3824-B48A-4D2E-9629-DA3A354A3A89}">
      <dgm:prSet/>
      <dgm:spPr/>
      <dgm:t>
        <a:bodyPr/>
        <a:lstStyle/>
        <a:p>
          <a:endParaRPr lang="en-US"/>
        </a:p>
      </dgm:t>
    </dgm:pt>
    <dgm:pt modelId="{75DC4321-8FBC-4978-A1F3-C5278EA6BF68}">
      <dgm:prSet phldrT="[Text]"/>
      <dgm:spPr/>
      <dgm:t>
        <a:bodyPr/>
        <a:lstStyle/>
        <a:p>
          <a:r>
            <a:rPr lang="en-US" dirty="0"/>
            <a:t>Complicated</a:t>
          </a:r>
        </a:p>
        <a:p>
          <a:r>
            <a:rPr lang="en-US" dirty="0"/>
            <a:t>Or</a:t>
          </a:r>
        </a:p>
        <a:p>
          <a:r>
            <a:rPr lang="en-US" dirty="0"/>
            <a:t>Difficult</a:t>
          </a:r>
        </a:p>
      </dgm:t>
    </dgm:pt>
    <dgm:pt modelId="{AD5585F7-811E-4DD8-BED9-1B33C84361E3}" type="parTrans" cxnId="{8E820671-0143-4C4E-B5BA-F589B8BB3DF3}">
      <dgm:prSet/>
      <dgm:spPr/>
      <dgm:t>
        <a:bodyPr/>
        <a:lstStyle/>
        <a:p>
          <a:endParaRPr lang="en-US"/>
        </a:p>
      </dgm:t>
    </dgm:pt>
    <dgm:pt modelId="{0495BE44-C5DF-4E61-8BA0-9D84EB93670B}" type="sibTrans" cxnId="{8E820671-0143-4C4E-B5BA-F589B8BB3DF3}">
      <dgm:prSet/>
      <dgm:spPr/>
      <dgm:t>
        <a:bodyPr/>
        <a:lstStyle/>
        <a:p>
          <a:endParaRPr lang="en-US"/>
        </a:p>
      </dgm:t>
    </dgm:pt>
    <dgm:pt modelId="{2AD03567-A13C-4629-8F70-688BB27C7252}">
      <dgm:prSet phldrT="[Text]"/>
      <dgm:spPr/>
      <dgm:t>
        <a:bodyPr/>
        <a:lstStyle/>
        <a:p>
          <a:r>
            <a:rPr lang="en-US" dirty="0"/>
            <a:t>Expensive</a:t>
          </a:r>
        </a:p>
      </dgm:t>
    </dgm:pt>
    <dgm:pt modelId="{D13F543C-8C3D-4F22-A274-3594825A4DD2}" type="parTrans" cxnId="{612F2212-91D2-4070-8764-2665964D47C2}">
      <dgm:prSet/>
      <dgm:spPr/>
      <dgm:t>
        <a:bodyPr/>
        <a:lstStyle/>
        <a:p>
          <a:endParaRPr lang="en-US"/>
        </a:p>
      </dgm:t>
    </dgm:pt>
    <dgm:pt modelId="{538B5DAC-44FE-4012-B556-1CD2BF8FC626}" type="sibTrans" cxnId="{612F2212-91D2-4070-8764-2665964D47C2}">
      <dgm:prSet/>
      <dgm:spPr/>
      <dgm:t>
        <a:bodyPr/>
        <a:lstStyle/>
        <a:p>
          <a:endParaRPr lang="en-US"/>
        </a:p>
      </dgm:t>
    </dgm:pt>
    <dgm:pt modelId="{B7D10DBA-09BC-4C0F-89F1-78BF5B2AD3C7}">
      <dgm:prSet phldrT="[Text]"/>
      <dgm:spPr/>
      <dgm:t>
        <a:bodyPr/>
        <a:lstStyle/>
        <a:p>
          <a:r>
            <a:rPr lang="en-US" dirty="0"/>
            <a:t>Take ages to run</a:t>
          </a:r>
        </a:p>
      </dgm:t>
    </dgm:pt>
    <dgm:pt modelId="{BC80025C-C2A8-4C95-934B-AA35D9E087E7}" type="parTrans" cxnId="{FE902940-91B6-4C1D-87F0-7CBA00D9D57D}">
      <dgm:prSet/>
      <dgm:spPr/>
      <dgm:t>
        <a:bodyPr/>
        <a:lstStyle/>
        <a:p>
          <a:endParaRPr lang="en-US"/>
        </a:p>
      </dgm:t>
    </dgm:pt>
    <dgm:pt modelId="{14610BA9-CCAF-4185-9DF6-1E6DAF78B355}" type="sibTrans" cxnId="{FE902940-91B6-4C1D-87F0-7CBA00D9D57D}">
      <dgm:prSet/>
      <dgm:spPr/>
      <dgm:t>
        <a:bodyPr/>
        <a:lstStyle/>
        <a:p>
          <a:endParaRPr lang="en-US"/>
        </a:p>
      </dgm:t>
    </dgm:pt>
    <dgm:pt modelId="{8ECBC40A-4399-4B83-8677-1E8D16DCBB8A}">
      <dgm:prSet phldrT="[Text]"/>
      <dgm:spPr/>
      <dgm:t>
        <a:bodyPr/>
        <a:lstStyle/>
        <a:p>
          <a:r>
            <a:rPr lang="en-US" dirty="0"/>
            <a:t>Just any implementation with an evaluation afterwards</a:t>
          </a:r>
        </a:p>
      </dgm:t>
    </dgm:pt>
    <dgm:pt modelId="{8C9BDC92-30A5-408E-AE5D-E5A5052E8D00}" type="parTrans" cxnId="{502A68DD-0297-47AB-A6A8-35ACCF30FDD1}">
      <dgm:prSet/>
      <dgm:spPr/>
      <dgm:t>
        <a:bodyPr/>
        <a:lstStyle/>
        <a:p>
          <a:endParaRPr lang="en-US"/>
        </a:p>
      </dgm:t>
    </dgm:pt>
    <dgm:pt modelId="{7128728A-B187-4AC7-99CE-8E52C822E5EC}" type="sibTrans" cxnId="{502A68DD-0297-47AB-A6A8-35ACCF30FDD1}">
      <dgm:prSet/>
      <dgm:spPr/>
      <dgm:t>
        <a:bodyPr/>
        <a:lstStyle/>
        <a:p>
          <a:endParaRPr lang="en-US"/>
        </a:p>
      </dgm:t>
    </dgm:pt>
    <dgm:pt modelId="{114189C0-0854-4CE8-995B-238FF8D20168}">
      <dgm:prSet phldrT="[Text]"/>
      <dgm:spPr/>
      <dgm:t>
        <a:bodyPr/>
        <a:lstStyle/>
        <a:p>
          <a:r>
            <a:rPr lang="en-US" dirty="0"/>
            <a:t>Not something we can do</a:t>
          </a:r>
        </a:p>
      </dgm:t>
    </dgm:pt>
    <dgm:pt modelId="{E787C36C-3E53-4F30-9B62-F259B7F798DD}" type="parTrans" cxnId="{52D46121-15EF-4D10-B117-707485AB05B8}">
      <dgm:prSet/>
      <dgm:spPr/>
      <dgm:t>
        <a:bodyPr/>
        <a:lstStyle/>
        <a:p>
          <a:endParaRPr lang="en-US"/>
        </a:p>
      </dgm:t>
    </dgm:pt>
    <dgm:pt modelId="{DFC664E8-44F7-4AE9-901E-B897904BA8F2}" type="sibTrans" cxnId="{52D46121-15EF-4D10-B117-707485AB05B8}">
      <dgm:prSet/>
      <dgm:spPr/>
      <dgm:t>
        <a:bodyPr/>
        <a:lstStyle/>
        <a:p>
          <a:endParaRPr lang="en-US"/>
        </a:p>
      </dgm:t>
    </dgm:pt>
    <dgm:pt modelId="{FA5C3851-B390-489B-9E86-9F1B551DC78E}" type="pres">
      <dgm:prSet presAssocID="{FD072590-D4CA-4EB5-94FC-057551A554EB}" presName="Name0" presStyleCnt="0">
        <dgm:presLayoutVars>
          <dgm:chMax val="1"/>
          <dgm:chPref val="1"/>
          <dgm:dir/>
          <dgm:animOne val="branch"/>
          <dgm:animLvl val="lvl"/>
        </dgm:presLayoutVars>
      </dgm:prSet>
      <dgm:spPr/>
      <dgm:t>
        <a:bodyPr/>
        <a:lstStyle/>
        <a:p>
          <a:endParaRPr lang="en-US"/>
        </a:p>
      </dgm:t>
    </dgm:pt>
    <dgm:pt modelId="{531ADDB7-EAA8-428C-BDC7-CF791E7574C6}" type="pres">
      <dgm:prSet presAssocID="{FACB275B-4943-456F-BF40-455AFEDDFF60}" presName="Parent" presStyleLbl="node0" presStyleIdx="0" presStyleCnt="1">
        <dgm:presLayoutVars>
          <dgm:chMax val="6"/>
          <dgm:chPref val="6"/>
        </dgm:presLayoutVars>
      </dgm:prSet>
      <dgm:spPr/>
      <dgm:t>
        <a:bodyPr/>
        <a:lstStyle/>
        <a:p>
          <a:endParaRPr lang="en-US"/>
        </a:p>
      </dgm:t>
    </dgm:pt>
    <dgm:pt modelId="{9C3EDDA8-89DE-4A43-AEF8-6A53DA5A1F66}" type="pres">
      <dgm:prSet presAssocID="{013B92FE-27A2-47DD-A914-CD603239D2D8}" presName="Accent1" presStyleCnt="0"/>
      <dgm:spPr/>
    </dgm:pt>
    <dgm:pt modelId="{772E52E0-8B90-4BA6-AD9C-5C83CDBFDE37}" type="pres">
      <dgm:prSet presAssocID="{013B92FE-27A2-47DD-A914-CD603239D2D8}" presName="Accent" presStyleLbl="bgShp" presStyleIdx="0" presStyleCnt="6"/>
      <dgm:spPr/>
    </dgm:pt>
    <dgm:pt modelId="{C0115D55-C940-4A6A-80F0-5E6EDE852D37}" type="pres">
      <dgm:prSet presAssocID="{013B92FE-27A2-47DD-A914-CD603239D2D8}" presName="Child1" presStyleLbl="node1" presStyleIdx="0" presStyleCnt="6">
        <dgm:presLayoutVars>
          <dgm:chMax val="0"/>
          <dgm:chPref val="0"/>
          <dgm:bulletEnabled val="1"/>
        </dgm:presLayoutVars>
      </dgm:prSet>
      <dgm:spPr/>
      <dgm:t>
        <a:bodyPr/>
        <a:lstStyle/>
        <a:p>
          <a:endParaRPr lang="en-US"/>
        </a:p>
      </dgm:t>
    </dgm:pt>
    <dgm:pt modelId="{344B1F80-A53D-43E5-B8C4-7039D4CC6DAF}" type="pres">
      <dgm:prSet presAssocID="{75DC4321-8FBC-4978-A1F3-C5278EA6BF68}" presName="Accent2" presStyleCnt="0"/>
      <dgm:spPr/>
    </dgm:pt>
    <dgm:pt modelId="{6810636C-E113-4303-8EEC-9DF8CEBBD514}" type="pres">
      <dgm:prSet presAssocID="{75DC4321-8FBC-4978-A1F3-C5278EA6BF68}" presName="Accent" presStyleLbl="bgShp" presStyleIdx="1" presStyleCnt="6"/>
      <dgm:spPr/>
    </dgm:pt>
    <dgm:pt modelId="{3277565E-C4E0-4DAB-BF4A-4CF3721FB056}" type="pres">
      <dgm:prSet presAssocID="{75DC4321-8FBC-4978-A1F3-C5278EA6BF68}" presName="Child2" presStyleLbl="node1" presStyleIdx="1" presStyleCnt="6">
        <dgm:presLayoutVars>
          <dgm:chMax val="0"/>
          <dgm:chPref val="0"/>
          <dgm:bulletEnabled val="1"/>
        </dgm:presLayoutVars>
      </dgm:prSet>
      <dgm:spPr/>
      <dgm:t>
        <a:bodyPr/>
        <a:lstStyle/>
        <a:p>
          <a:endParaRPr lang="en-US"/>
        </a:p>
      </dgm:t>
    </dgm:pt>
    <dgm:pt modelId="{AA797C5F-C10A-4364-A472-B8AB652DCF9A}" type="pres">
      <dgm:prSet presAssocID="{2AD03567-A13C-4629-8F70-688BB27C7252}" presName="Accent3" presStyleCnt="0"/>
      <dgm:spPr/>
    </dgm:pt>
    <dgm:pt modelId="{B59E4FBE-8252-4F25-B17C-039654730F9F}" type="pres">
      <dgm:prSet presAssocID="{2AD03567-A13C-4629-8F70-688BB27C7252}" presName="Accent" presStyleLbl="bgShp" presStyleIdx="2" presStyleCnt="6"/>
      <dgm:spPr/>
    </dgm:pt>
    <dgm:pt modelId="{1AC8EBFF-219A-43D1-A3B3-15CE7D442493}" type="pres">
      <dgm:prSet presAssocID="{2AD03567-A13C-4629-8F70-688BB27C7252}" presName="Child3" presStyleLbl="node1" presStyleIdx="2" presStyleCnt="6">
        <dgm:presLayoutVars>
          <dgm:chMax val="0"/>
          <dgm:chPref val="0"/>
          <dgm:bulletEnabled val="1"/>
        </dgm:presLayoutVars>
      </dgm:prSet>
      <dgm:spPr/>
      <dgm:t>
        <a:bodyPr/>
        <a:lstStyle/>
        <a:p>
          <a:endParaRPr lang="en-US"/>
        </a:p>
      </dgm:t>
    </dgm:pt>
    <dgm:pt modelId="{2850A03C-FB7D-45DC-9C3A-A7B4FE125CE1}" type="pres">
      <dgm:prSet presAssocID="{B7D10DBA-09BC-4C0F-89F1-78BF5B2AD3C7}" presName="Accent4" presStyleCnt="0"/>
      <dgm:spPr/>
    </dgm:pt>
    <dgm:pt modelId="{C0EEC0BA-01C9-42EC-B727-CDEA2CEABA37}" type="pres">
      <dgm:prSet presAssocID="{B7D10DBA-09BC-4C0F-89F1-78BF5B2AD3C7}" presName="Accent" presStyleLbl="bgShp" presStyleIdx="3" presStyleCnt="6"/>
      <dgm:spPr/>
    </dgm:pt>
    <dgm:pt modelId="{16832524-B3A6-415E-BDCF-699FF2024D8D}" type="pres">
      <dgm:prSet presAssocID="{B7D10DBA-09BC-4C0F-89F1-78BF5B2AD3C7}" presName="Child4" presStyleLbl="node1" presStyleIdx="3" presStyleCnt="6">
        <dgm:presLayoutVars>
          <dgm:chMax val="0"/>
          <dgm:chPref val="0"/>
          <dgm:bulletEnabled val="1"/>
        </dgm:presLayoutVars>
      </dgm:prSet>
      <dgm:spPr/>
      <dgm:t>
        <a:bodyPr/>
        <a:lstStyle/>
        <a:p>
          <a:endParaRPr lang="en-US"/>
        </a:p>
      </dgm:t>
    </dgm:pt>
    <dgm:pt modelId="{0072DF2B-77B0-4592-9173-49090F494DCC}" type="pres">
      <dgm:prSet presAssocID="{8ECBC40A-4399-4B83-8677-1E8D16DCBB8A}" presName="Accent5" presStyleCnt="0"/>
      <dgm:spPr/>
    </dgm:pt>
    <dgm:pt modelId="{052B5669-E9D6-4AF5-9A08-55E1726F1264}" type="pres">
      <dgm:prSet presAssocID="{8ECBC40A-4399-4B83-8677-1E8D16DCBB8A}" presName="Accent" presStyleLbl="bgShp" presStyleIdx="4" presStyleCnt="6" custLinFactNeighborX="1406" custLinFactNeighborY="1631"/>
      <dgm:spPr/>
    </dgm:pt>
    <dgm:pt modelId="{C2AC540C-41EC-4ED5-9E47-21322DF88EB5}" type="pres">
      <dgm:prSet presAssocID="{8ECBC40A-4399-4B83-8677-1E8D16DCBB8A}" presName="Child5" presStyleLbl="node1" presStyleIdx="4" presStyleCnt="6">
        <dgm:presLayoutVars>
          <dgm:chMax val="0"/>
          <dgm:chPref val="0"/>
          <dgm:bulletEnabled val="1"/>
        </dgm:presLayoutVars>
      </dgm:prSet>
      <dgm:spPr/>
      <dgm:t>
        <a:bodyPr/>
        <a:lstStyle/>
        <a:p>
          <a:endParaRPr lang="en-US"/>
        </a:p>
      </dgm:t>
    </dgm:pt>
    <dgm:pt modelId="{8B00E583-7C5E-43BF-9202-FD3C2FDA84C6}" type="pres">
      <dgm:prSet presAssocID="{114189C0-0854-4CE8-995B-238FF8D20168}" presName="Accent6" presStyleCnt="0"/>
      <dgm:spPr/>
    </dgm:pt>
    <dgm:pt modelId="{701D878D-8998-46EA-883A-DCB77244DE86}" type="pres">
      <dgm:prSet presAssocID="{114189C0-0854-4CE8-995B-238FF8D20168}" presName="Accent" presStyleLbl="bgShp" presStyleIdx="5" presStyleCnt="6"/>
      <dgm:spPr>
        <a:blipFill rotWithShape="0">
          <a:blip xmlns:r="http://schemas.openxmlformats.org/officeDocument/2006/relationships" r:embed="rId1"/>
          <a:stretch>
            <a:fillRect/>
          </a:stretch>
        </a:blipFill>
      </dgm:spPr>
    </dgm:pt>
    <dgm:pt modelId="{BD5D93DE-1D02-482A-85F8-FC15F9C7062A}" type="pres">
      <dgm:prSet presAssocID="{114189C0-0854-4CE8-995B-238FF8D20168}" presName="Child6" presStyleLbl="node1" presStyleIdx="5" presStyleCnt="6">
        <dgm:presLayoutVars>
          <dgm:chMax val="0"/>
          <dgm:chPref val="0"/>
          <dgm:bulletEnabled val="1"/>
        </dgm:presLayoutVars>
      </dgm:prSet>
      <dgm:spPr/>
      <dgm:t>
        <a:bodyPr/>
        <a:lstStyle/>
        <a:p>
          <a:endParaRPr lang="en-US"/>
        </a:p>
      </dgm:t>
    </dgm:pt>
  </dgm:ptLst>
  <dgm:cxnLst>
    <dgm:cxn modelId="{8E820671-0143-4C4E-B5BA-F589B8BB3DF3}" srcId="{FACB275B-4943-456F-BF40-455AFEDDFF60}" destId="{75DC4321-8FBC-4978-A1F3-C5278EA6BF68}" srcOrd="1" destOrd="0" parTransId="{AD5585F7-811E-4DD8-BED9-1B33C84361E3}" sibTransId="{0495BE44-C5DF-4E61-8BA0-9D84EB93670B}"/>
    <dgm:cxn modelId="{612F2212-91D2-4070-8764-2665964D47C2}" srcId="{FACB275B-4943-456F-BF40-455AFEDDFF60}" destId="{2AD03567-A13C-4629-8F70-688BB27C7252}" srcOrd="2" destOrd="0" parTransId="{D13F543C-8C3D-4F22-A274-3594825A4DD2}" sibTransId="{538B5DAC-44FE-4012-B556-1CD2BF8FC626}"/>
    <dgm:cxn modelId="{AB3BA3DD-77B5-44CB-BDE1-EE750B11A3B4}" type="presOf" srcId="{013B92FE-27A2-47DD-A914-CD603239D2D8}" destId="{C0115D55-C940-4A6A-80F0-5E6EDE852D37}" srcOrd="0" destOrd="0" presId="urn:microsoft.com/office/officeart/2011/layout/HexagonRadial"/>
    <dgm:cxn modelId="{90BB1418-5BA4-495A-98E5-EBFE70A76451}" type="presOf" srcId="{114189C0-0854-4CE8-995B-238FF8D20168}" destId="{BD5D93DE-1D02-482A-85F8-FC15F9C7062A}" srcOrd="0" destOrd="0" presId="urn:microsoft.com/office/officeart/2011/layout/HexagonRadial"/>
    <dgm:cxn modelId="{8FE95E98-5D73-4C82-9C79-9D273F263288}" type="presOf" srcId="{FD072590-D4CA-4EB5-94FC-057551A554EB}" destId="{FA5C3851-B390-489B-9E86-9F1B551DC78E}" srcOrd="0" destOrd="0" presId="urn:microsoft.com/office/officeart/2011/layout/HexagonRadial"/>
    <dgm:cxn modelId="{502A68DD-0297-47AB-A6A8-35ACCF30FDD1}" srcId="{FACB275B-4943-456F-BF40-455AFEDDFF60}" destId="{8ECBC40A-4399-4B83-8677-1E8D16DCBB8A}" srcOrd="4" destOrd="0" parTransId="{8C9BDC92-30A5-408E-AE5D-E5A5052E8D00}" sibTransId="{7128728A-B187-4AC7-99CE-8E52C822E5EC}"/>
    <dgm:cxn modelId="{1FF40319-0F15-4E66-BF48-9D2AF03668B5}" type="presOf" srcId="{2AD03567-A13C-4629-8F70-688BB27C7252}" destId="{1AC8EBFF-219A-43D1-A3B3-15CE7D442493}" srcOrd="0" destOrd="0" presId="urn:microsoft.com/office/officeart/2011/layout/HexagonRadial"/>
    <dgm:cxn modelId="{68B6FC6C-C2CE-4ACB-944C-F13E8B77C536}" type="presOf" srcId="{8ECBC40A-4399-4B83-8677-1E8D16DCBB8A}" destId="{C2AC540C-41EC-4ED5-9E47-21322DF88EB5}" srcOrd="0" destOrd="0" presId="urn:microsoft.com/office/officeart/2011/layout/HexagonRadial"/>
    <dgm:cxn modelId="{0252F679-8249-4BC3-A165-1D840E3DAA2A}" type="presOf" srcId="{B7D10DBA-09BC-4C0F-89F1-78BF5B2AD3C7}" destId="{16832524-B3A6-415E-BDCF-699FF2024D8D}" srcOrd="0" destOrd="0" presId="urn:microsoft.com/office/officeart/2011/layout/HexagonRadial"/>
    <dgm:cxn modelId="{5CDC535F-A796-435A-BBE7-ED95AE84787F}" type="presOf" srcId="{FACB275B-4943-456F-BF40-455AFEDDFF60}" destId="{531ADDB7-EAA8-428C-BDC7-CF791E7574C6}" srcOrd="0" destOrd="0" presId="urn:microsoft.com/office/officeart/2011/layout/HexagonRadial"/>
    <dgm:cxn modelId="{450E3824-B48A-4D2E-9629-DA3A354A3A89}" srcId="{FACB275B-4943-456F-BF40-455AFEDDFF60}" destId="{013B92FE-27A2-47DD-A914-CD603239D2D8}" srcOrd="0" destOrd="0" parTransId="{ADE2058D-3671-4C11-8A68-5F0ACF5EDE10}" sibTransId="{3157EA91-A60C-4038-892D-A80E7F04FB85}"/>
    <dgm:cxn modelId="{FE902940-91B6-4C1D-87F0-7CBA00D9D57D}" srcId="{FACB275B-4943-456F-BF40-455AFEDDFF60}" destId="{B7D10DBA-09BC-4C0F-89F1-78BF5B2AD3C7}" srcOrd="3" destOrd="0" parTransId="{BC80025C-C2A8-4C95-934B-AA35D9E087E7}" sibTransId="{14610BA9-CCAF-4185-9DF6-1E6DAF78B355}"/>
    <dgm:cxn modelId="{52D46121-15EF-4D10-B117-707485AB05B8}" srcId="{FACB275B-4943-456F-BF40-455AFEDDFF60}" destId="{114189C0-0854-4CE8-995B-238FF8D20168}" srcOrd="5" destOrd="0" parTransId="{E787C36C-3E53-4F30-9B62-F259B7F798DD}" sibTransId="{DFC664E8-44F7-4AE9-901E-B897904BA8F2}"/>
    <dgm:cxn modelId="{E13E7231-ACF3-461E-AA37-1E5BAC7E49D2}" srcId="{FD072590-D4CA-4EB5-94FC-057551A554EB}" destId="{FACB275B-4943-456F-BF40-455AFEDDFF60}" srcOrd="0" destOrd="0" parTransId="{F030D27C-C439-4CAC-A19B-C86C9A65D990}" sibTransId="{CEE84D6D-83B8-4938-B78A-59FCF768712D}"/>
    <dgm:cxn modelId="{E7341FEA-2A29-4877-9648-9F7ED8E49BC7}" type="presOf" srcId="{75DC4321-8FBC-4978-A1F3-C5278EA6BF68}" destId="{3277565E-C4E0-4DAB-BF4A-4CF3721FB056}" srcOrd="0" destOrd="0" presId="urn:microsoft.com/office/officeart/2011/layout/HexagonRadial"/>
    <dgm:cxn modelId="{2F2A3426-FEFC-4C4D-8664-DBB0029A1BAD}" type="presParOf" srcId="{FA5C3851-B390-489B-9E86-9F1B551DC78E}" destId="{531ADDB7-EAA8-428C-BDC7-CF791E7574C6}" srcOrd="0" destOrd="0" presId="urn:microsoft.com/office/officeart/2011/layout/HexagonRadial"/>
    <dgm:cxn modelId="{19A2EFF1-4D9A-4472-9B7A-C5F83F748A6F}" type="presParOf" srcId="{FA5C3851-B390-489B-9E86-9F1B551DC78E}" destId="{9C3EDDA8-89DE-4A43-AEF8-6A53DA5A1F66}" srcOrd="1" destOrd="0" presId="urn:microsoft.com/office/officeart/2011/layout/HexagonRadial"/>
    <dgm:cxn modelId="{EC966BD2-8F75-471F-B493-F6A9B6790EB7}" type="presParOf" srcId="{9C3EDDA8-89DE-4A43-AEF8-6A53DA5A1F66}" destId="{772E52E0-8B90-4BA6-AD9C-5C83CDBFDE37}" srcOrd="0" destOrd="0" presId="urn:microsoft.com/office/officeart/2011/layout/HexagonRadial"/>
    <dgm:cxn modelId="{9621FDFE-FD62-4DE1-A351-EA8765703A10}" type="presParOf" srcId="{FA5C3851-B390-489B-9E86-9F1B551DC78E}" destId="{C0115D55-C940-4A6A-80F0-5E6EDE852D37}" srcOrd="2" destOrd="0" presId="urn:microsoft.com/office/officeart/2011/layout/HexagonRadial"/>
    <dgm:cxn modelId="{B4863CB0-CC4B-4A51-9512-45FC46F4BACF}" type="presParOf" srcId="{FA5C3851-B390-489B-9E86-9F1B551DC78E}" destId="{344B1F80-A53D-43E5-B8C4-7039D4CC6DAF}" srcOrd="3" destOrd="0" presId="urn:microsoft.com/office/officeart/2011/layout/HexagonRadial"/>
    <dgm:cxn modelId="{DD3338CC-E44B-4803-A2B5-8B53EB8C528B}" type="presParOf" srcId="{344B1F80-A53D-43E5-B8C4-7039D4CC6DAF}" destId="{6810636C-E113-4303-8EEC-9DF8CEBBD514}" srcOrd="0" destOrd="0" presId="urn:microsoft.com/office/officeart/2011/layout/HexagonRadial"/>
    <dgm:cxn modelId="{F34C44E9-9FFA-46CB-9DE6-1D91DE84B090}" type="presParOf" srcId="{FA5C3851-B390-489B-9E86-9F1B551DC78E}" destId="{3277565E-C4E0-4DAB-BF4A-4CF3721FB056}" srcOrd="4" destOrd="0" presId="urn:microsoft.com/office/officeart/2011/layout/HexagonRadial"/>
    <dgm:cxn modelId="{3B16DA1B-775B-4DF3-817B-50B81D23C692}" type="presParOf" srcId="{FA5C3851-B390-489B-9E86-9F1B551DC78E}" destId="{AA797C5F-C10A-4364-A472-B8AB652DCF9A}" srcOrd="5" destOrd="0" presId="urn:microsoft.com/office/officeart/2011/layout/HexagonRadial"/>
    <dgm:cxn modelId="{AB77C6BB-7F5D-4A91-914D-12E288915E92}" type="presParOf" srcId="{AA797C5F-C10A-4364-A472-B8AB652DCF9A}" destId="{B59E4FBE-8252-4F25-B17C-039654730F9F}" srcOrd="0" destOrd="0" presId="urn:microsoft.com/office/officeart/2011/layout/HexagonRadial"/>
    <dgm:cxn modelId="{5572779A-5F36-474A-AD28-8422E6E8A2CF}" type="presParOf" srcId="{FA5C3851-B390-489B-9E86-9F1B551DC78E}" destId="{1AC8EBFF-219A-43D1-A3B3-15CE7D442493}" srcOrd="6" destOrd="0" presId="urn:microsoft.com/office/officeart/2011/layout/HexagonRadial"/>
    <dgm:cxn modelId="{65884E57-6540-485E-BE17-7B8ECCA9957F}" type="presParOf" srcId="{FA5C3851-B390-489B-9E86-9F1B551DC78E}" destId="{2850A03C-FB7D-45DC-9C3A-A7B4FE125CE1}" srcOrd="7" destOrd="0" presId="urn:microsoft.com/office/officeart/2011/layout/HexagonRadial"/>
    <dgm:cxn modelId="{C07C2A35-0BF7-406B-BDA4-F5C58341A23B}" type="presParOf" srcId="{2850A03C-FB7D-45DC-9C3A-A7B4FE125CE1}" destId="{C0EEC0BA-01C9-42EC-B727-CDEA2CEABA37}" srcOrd="0" destOrd="0" presId="urn:microsoft.com/office/officeart/2011/layout/HexagonRadial"/>
    <dgm:cxn modelId="{94C00DDF-1437-4E2A-9B37-93B786644983}" type="presParOf" srcId="{FA5C3851-B390-489B-9E86-9F1B551DC78E}" destId="{16832524-B3A6-415E-BDCF-699FF2024D8D}" srcOrd="8" destOrd="0" presId="urn:microsoft.com/office/officeart/2011/layout/HexagonRadial"/>
    <dgm:cxn modelId="{01B6D5CE-092C-4D77-B2F9-16CBAEC565BD}" type="presParOf" srcId="{FA5C3851-B390-489B-9E86-9F1B551DC78E}" destId="{0072DF2B-77B0-4592-9173-49090F494DCC}" srcOrd="9" destOrd="0" presId="urn:microsoft.com/office/officeart/2011/layout/HexagonRadial"/>
    <dgm:cxn modelId="{71A69FD8-B3D4-4EA7-9C82-DC70D2034378}" type="presParOf" srcId="{0072DF2B-77B0-4592-9173-49090F494DCC}" destId="{052B5669-E9D6-4AF5-9A08-55E1726F1264}" srcOrd="0" destOrd="0" presId="urn:microsoft.com/office/officeart/2011/layout/HexagonRadial"/>
    <dgm:cxn modelId="{7E18C424-77BC-4563-B286-03F227F41F8F}" type="presParOf" srcId="{FA5C3851-B390-489B-9E86-9F1B551DC78E}" destId="{C2AC540C-41EC-4ED5-9E47-21322DF88EB5}" srcOrd="10" destOrd="0" presId="urn:microsoft.com/office/officeart/2011/layout/HexagonRadial"/>
    <dgm:cxn modelId="{F7C10EC5-6DAE-4CDC-AED2-29051E79D25F}" type="presParOf" srcId="{FA5C3851-B390-489B-9E86-9F1B551DC78E}" destId="{8B00E583-7C5E-43BF-9202-FD3C2FDA84C6}" srcOrd="11" destOrd="0" presId="urn:microsoft.com/office/officeart/2011/layout/HexagonRadial"/>
    <dgm:cxn modelId="{39A9E5C1-DDD3-4947-B25C-F66B05C65515}" type="presParOf" srcId="{8B00E583-7C5E-43BF-9202-FD3C2FDA84C6}" destId="{701D878D-8998-46EA-883A-DCB77244DE86}" srcOrd="0" destOrd="0" presId="urn:microsoft.com/office/officeart/2011/layout/HexagonRadial"/>
    <dgm:cxn modelId="{981473A7-788F-49B5-8A73-9EDB6D26D2BE}" type="presParOf" srcId="{FA5C3851-B390-489B-9E86-9F1B551DC78E}" destId="{BD5D93DE-1D02-482A-85F8-FC15F9C7062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C0A0EE-0DE2-42F4-840D-1CBFF3CF576B}" type="doc">
      <dgm:prSet loTypeId="urn:microsoft.com/office/officeart/2005/8/layout/pyramid1" loCatId="pyramid" qsTypeId="urn:microsoft.com/office/officeart/2005/8/quickstyle/simple1" qsCatId="simple" csTypeId="urn:microsoft.com/office/officeart/2005/8/colors/colorful3" csCatId="colorful" phldr="1"/>
      <dgm:spPr/>
    </dgm:pt>
    <dgm:pt modelId="{442DA44E-3456-4057-892D-B52D1D6247AE}">
      <dgm:prSet phldrT="[Text]" custT="1"/>
      <dgm:spPr/>
      <dgm:t>
        <a:bodyPr/>
        <a:lstStyle/>
        <a:p>
          <a:r>
            <a:rPr lang="en-GB" sz="1700" dirty="0">
              <a:latin typeface="Poppins" panose="00000500000000000000" pitchFamily="2" charset="0"/>
              <a:cs typeface="Poppins" panose="00000500000000000000" pitchFamily="2" charset="0"/>
            </a:rPr>
            <a:t>Check lists</a:t>
          </a:r>
        </a:p>
      </dgm:t>
    </dgm:pt>
    <dgm:pt modelId="{663A188B-03B7-43FE-BEAE-F561C72E81B7}" type="parTrans" cxnId="{9127164D-8867-472E-BB47-1D4D7329C3EA}">
      <dgm:prSet/>
      <dgm:spPr/>
      <dgm:t>
        <a:bodyPr/>
        <a:lstStyle/>
        <a:p>
          <a:endParaRPr lang="en-GB"/>
        </a:p>
      </dgm:t>
    </dgm:pt>
    <dgm:pt modelId="{CCB6B989-1354-4F75-94E1-627755DA120F}" type="sibTrans" cxnId="{9127164D-8867-472E-BB47-1D4D7329C3EA}">
      <dgm:prSet/>
      <dgm:spPr/>
      <dgm:t>
        <a:bodyPr/>
        <a:lstStyle/>
        <a:p>
          <a:endParaRPr lang="en-GB"/>
        </a:p>
      </dgm:t>
    </dgm:pt>
    <dgm:pt modelId="{8072FF44-B9B8-4D40-981E-EAB80A94D1AB}">
      <dgm:prSet phldrT="[Text]" custT="1"/>
      <dgm:spPr/>
      <dgm:t>
        <a:bodyPr/>
        <a:lstStyle/>
        <a:p>
          <a:r>
            <a:rPr lang="en-GB" sz="1700" dirty="0">
              <a:latin typeface="Poppins" panose="00000500000000000000" pitchFamily="2" charset="0"/>
              <a:cs typeface="Poppins" panose="00000500000000000000" pitchFamily="2" charset="0"/>
            </a:rPr>
            <a:t>Guidance</a:t>
          </a:r>
        </a:p>
      </dgm:t>
    </dgm:pt>
    <dgm:pt modelId="{2FCB06D1-DF56-4612-B567-DF1CB06FE40F}" type="parTrans" cxnId="{269E1E57-FD5C-4FE4-AE9B-719F20563F25}">
      <dgm:prSet/>
      <dgm:spPr/>
      <dgm:t>
        <a:bodyPr/>
        <a:lstStyle/>
        <a:p>
          <a:endParaRPr lang="en-GB"/>
        </a:p>
      </dgm:t>
    </dgm:pt>
    <dgm:pt modelId="{9BA73D4E-1A3E-40FB-BCDB-DE71F5B17B6A}" type="sibTrans" cxnId="{269E1E57-FD5C-4FE4-AE9B-719F20563F25}">
      <dgm:prSet/>
      <dgm:spPr/>
      <dgm:t>
        <a:bodyPr/>
        <a:lstStyle/>
        <a:p>
          <a:endParaRPr lang="en-GB"/>
        </a:p>
      </dgm:t>
    </dgm:pt>
    <dgm:pt modelId="{E31CB1DA-B221-4AEE-8205-D66A3C176B80}">
      <dgm:prSet phldrT="[Text]" custT="1"/>
      <dgm:spPr/>
      <dgm:t>
        <a:bodyPr/>
        <a:lstStyle/>
        <a:p>
          <a:r>
            <a:rPr lang="en-GB" sz="1700" dirty="0">
              <a:latin typeface="Poppins" panose="00000500000000000000" pitchFamily="2" charset="0"/>
              <a:cs typeface="Poppins" panose="00000500000000000000" pitchFamily="2" charset="0"/>
            </a:rPr>
            <a:t>Evidence platform</a:t>
          </a:r>
        </a:p>
      </dgm:t>
    </dgm:pt>
    <dgm:pt modelId="{17F67890-1B0A-453C-B1A8-18866F47875E}" type="parTrans" cxnId="{3511EA6C-C08C-4C95-818E-D5CE9A443666}">
      <dgm:prSet/>
      <dgm:spPr/>
      <dgm:t>
        <a:bodyPr/>
        <a:lstStyle/>
        <a:p>
          <a:endParaRPr lang="en-GB"/>
        </a:p>
      </dgm:t>
    </dgm:pt>
    <dgm:pt modelId="{32CE2B11-0BBB-425A-91ED-2231B943C224}" type="sibTrans" cxnId="{3511EA6C-C08C-4C95-818E-D5CE9A443666}">
      <dgm:prSet/>
      <dgm:spPr/>
      <dgm:t>
        <a:bodyPr/>
        <a:lstStyle/>
        <a:p>
          <a:endParaRPr lang="en-GB"/>
        </a:p>
      </dgm:t>
    </dgm:pt>
    <dgm:pt modelId="{BF17076A-38D1-476B-A920-668A2441FBFB}">
      <dgm:prSet phldrT="[Text]" custT="1"/>
      <dgm:spPr/>
      <dgm:t>
        <a:bodyPr/>
        <a:lstStyle/>
        <a:p>
          <a:r>
            <a:rPr lang="en-GB" sz="1700" dirty="0">
              <a:latin typeface="Poppins" panose="00000500000000000000" pitchFamily="2" charset="0"/>
              <a:cs typeface="Poppins" panose="00000500000000000000" pitchFamily="2" charset="0"/>
            </a:rPr>
            <a:t>Evidence map</a:t>
          </a:r>
        </a:p>
      </dgm:t>
    </dgm:pt>
    <dgm:pt modelId="{2E407819-AD80-4B21-8C1A-DA0B7ED19072}" type="parTrans" cxnId="{B86165BD-0AE8-42C8-AADE-A3263F82CADF}">
      <dgm:prSet/>
      <dgm:spPr/>
      <dgm:t>
        <a:bodyPr/>
        <a:lstStyle/>
        <a:p>
          <a:endParaRPr lang="en-GB"/>
        </a:p>
      </dgm:t>
    </dgm:pt>
    <dgm:pt modelId="{1F50F232-CEAA-4EF2-8614-4CD8473B34A6}" type="sibTrans" cxnId="{B86165BD-0AE8-42C8-AADE-A3263F82CADF}">
      <dgm:prSet/>
      <dgm:spPr/>
      <dgm:t>
        <a:bodyPr/>
        <a:lstStyle/>
        <a:p>
          <a:endParaRPr lang="en-GB"/>
        </a:p>
      </dgm:t>
    </dgm:pt>
    <dgm:pt modelId="{B813EF51-B70F-4D2A-8C90-6B1F144A228C}">
      <dgm:prSet phldrT="[Text]" custT="1"/>
      <dgm:spPr/>
      <dgm:t>
        <a:bodyPr/>
        <a:lstStyle/>
        <a:p>
          <a:r>
            <a:rPr lang="en-GB" sz="1700" dirty="0">
              <a:latin typeface="Poppins" panose="00000500000000000000" pitchFamily="2" charset="0"/>
              <a:cs typeface="Poppins" panose="00000500000000000000" pitchFamily="2" charset="0"/>
            </a:rPr>
            <a:t>Database</a:t>
          </a:r>
        </a:p>
      </dgm:t>
    </dgm:pt>
    <dgm:pt modelId="{2B9FC9AA-A741-4144-9757-9CDE4690C492}" type="parTrans" cxnId="{4930A76F-3A29-451E-948A-E7224F36E326}">
      <dgm:prSet/>
      <dgm:spPr/>
      <dgm:t>
        <a:bodyPr/>
        <a:lstStyle/>
        <a:p>
          <a:endParaRPr lang="en-GB"/>
        </a:p>
      </dgm:t>
    </dgm:pt>
    <dgm:pt modelId="{FC003A97-CD1B-4AB9-96A9-8825D381E4AC}" type="sibTrans" cxnId="{4930A76F-3A29-451E-948A-E7224F36E326}">
      <dgm:prSet/>
      <dgm:spPr/>
      <dgm:t>
        <a:bodyPr/>
        <a:lstStyle/>
        <a:p>
          <a:endParaRPr lang="en-GB"/>
        </a:p>
      </dgm:t>
    </dgm:pt>
    <dgm:pt modelId="{6178297F-EB0D-414C-BF23-E6CBAF029890}">
      <dgm:prSet phldrT="[Text]" custT="1"/>
      <dgm:spPr/>
      <dgm:t>
        <a:bodyPr/>
        <a:lstStyle/>
        <a:p>
          <a:r>
            <a:rPr lang="en-GB" sz="1700" dirty="0">
              <a:latin typeface="Poppins" panose="00000500000000000000" pitchFamily="2" charset="0"/>
              <a:cs typeface="Poppins" panose="00000500000000000000" pitchFamily="2" charset="0"/>
            </a:rPr>
            <a:t>Systematic review </a:t>
          </a:r>
        </a:p>
      </dgm:t>
    </dgm:pt>
    <dgm:pt modelId="{D4642259-9BEF-40A8-9423-8FEA4A176414}" type="parTrans" cxnId="{C20015CB-7A6D-4923-A194-E12CD0AA8928}">
      <dgm:prSet/>
      <dgm:spPr/>
      <dgm:t>
        <a:bodyPr/>
        <a:lstStyle/>
        <a:p>
          <a:endParaRPr lang="en-GB"/>
        </a:p>
      </dgm:t>
    </dgm:pt>
    <dgm:pt modelId="{C526AD4A-D53B-4A64-B99A-90AD22711E41}" type="sibTrans" cxnId="{C20015CB-7A6D-4923-A194-E12CD0AA8928}">
      <dgm:prSet/>
      <dgm:spPr/>
      <dgm:t>
        <a:bodyPr/>
        <a:lstStyle/>
        <a:p>
          <a:endParaRPr lang="en-GB"/>
        </a:p>
      </dgm:t>
    </dgm:pt>
    <dgm:pt modelId="{688D173D-4B00-4B37-AE12-74F7E5E86C76}">
      <dgm:prSet phldrT="[Text]" custT="1"/>
      <dgm:spPr/>
      <dgm:t>
        <a:bodyPr/>
        <a:lstStyle/>
        <a:p>
          <a:r>
            <a:rPr lang="en-GB" sz="1700" dirty="0">
              <a:latin typeface="Poppins" panose="00000500000000000000" pitchFamily="2" charset="0"/>
              <a:cs typeface="Poppins" panose="00000500000000000000" pitchFamily="2" charset="0"/>
            </a:rPr>
            <a:t>Primary studies</a:t>
          </a:r>
        </a:p>
      </dgm:t>
    </dgm:pt>
    <dgm:pt modelId="{2BF4BB3F-2F24-4877-877C-4384B1C2FFEE}" type="parTrans" cxnId="{BA0BB660-0011-4128-8DC3-F3F9CDA85FDE}">
      <dgm:prSet/>
      <dgm:spPr/>
      <dgm:t>
        <a:bodyPr/>
        <a:lstStyle/>
        <a:p>
          <a:endParaRPr lang="en-GB"/>
        </a:p>
      </dgm:t>
    </dgm:pt>
    <dgm:pt modelId="{67993BFC-B957-40ED-BDF4-10CE69EC8D71}" type="sibTrans" cxnId="{BA0BB660-0011-4128-8DC3-F3F9CDA85FDE}">
      <dgm:prSet/>
      <dgm:spPr/>
      <dgm:t>
        <a:bodyPr/>
        <a:lstStyle/>
        <a:p>
          <a:endParaRPr lang="en-GB"/>
        </a:p>
      </dgm:t>
    </dgm:pt>
    <dgm:pt modelId="{1196B4E6-10F1-4493-853C-E8A6C989C8BD}">
      <dgm:prSet phldrT="[Text]" custT="1"/>
      <dgm:spPr/>
      <dgm:t>
        <a:bodyPr/>
        <a:lstStyle/>
        <a:p>
          <a:r>
            <a:rPr lang="en-GB" sz="1700" dirty="0">
              <a:latin typeface="Poppins" panose="00000500000000000000" pitchFamily="2" charset="0"/>
              <a:cs typeface="Poppins" panose="00000500000000000000" pitchFamily="2" charset="0"/>
            </a:rPr>
            <a:t>Data</a:t>
          </a:r>
        </a:p>
      </dgm:t>
    </dgm:pt>
    <dgm:pt modelId="{419B7431-B742-49E8-9C10-6D035620090A}" type="parTrans" cxnId="{81CB0C62-D6D2-4E8B-9BF1-D20A32178C85}">
      <dgm:prSet/>
      <dgm:spPr/>
      <dgm:t>
        <a:bodyPr/>
        <a:lstStyle/>
        <a:p>
          <a:endParaRPr lang="en-GB"/>
        </a:p>
      </dgm:t>
    </dgm:pt>
    <dgm:pt modelId="{F5574D2B-4E3E-43CC-8C6B-59A806455464}" type="sibTrans" cxnId="{81CB0C62-D6D2-4E8B-9BF1-D20A32178C85}">
      <dgm:prSet/>
      <dgm:spPr/>
      <dgm:t>
        <a:bodyPr/>
        <a:lstStyle/>
        <a:p>
          <a:endParaRPr lang="en-GB"/>
        </a:p>
      </dgm:t>
    </dgm:pt>
    <dgm:pt modelId="{A0F3B286-0FC8-4DF7-A65E-F8A8CDD81738}">
      <dgm:prSet phldrT="[Text]" custT="1"/>
      <dgm:spPr/>
      <dgm:t>
        <a:bodyPr/>
        <a:lstStyle/>
        <a:p>
          <a:r>
            <a:rPr lang="en-GB" sz="1700" dirty="0">
              <a:latin typeface="Poppins" panose="00000500000000000000" pitchFamily="2" charset="0"/>
              <a:cs typeface="Poppins" panose="00000500000000000000" pitchFamily="2" charset="0"/>
            </a:rPr>
            <a:t>Evidence portal</a:t>
          </a:r>
        </a:p>
      </dgm:t>
    </dgm:pt>
    <dgm:pt modelId="{4DB8699B-8302-4642-A217-29F08F3FFC4B}" type="parTrans" cxnId="{2959FDEA-4116-4C42-BAD4-5F35AE1DEF2D}">
      <dgm:prSet/>
      <dgm:spPr/>
      <dgm:t>
        <a:bodyPr/>
        <a:lstStyle/>
        <a:p>
          <a:endParaRPr lang="en-GB"/>
        </a:p>
      </dgm:t>
    </dgm:pt>
    <dgm:pt modelId="{569795B9-2446-4ACD-80B9-533C74992179}" type="sibTrans" cxnId="{2959FDEA-4116-4C42-BAD4-5F35AE1DEF2D}">
      <dgm:prSet/>
      <dgm:spPr/>
      <dgm:t>
        <a:bodyPr/>
        <a:lstStyle/>
        <a:p>
          <a:endParaRPr lang="en-GB"/>
        </a:p>
      </dgm:t>
    </dgm:pt>
    <dgm:pt modelId="{37A05729-9337-4E7A-A9B8-122DA30B08CB}" type="pres">
      <dgm:prSet presAssocID="{19C0A0EE-0DE2-42F4-840D-1CBFF3CF576B}" presName="Name0" presStyleCnt="0">
        <dgm:presLayoutVars>
          <dgm:dir/>
          <dgm:animLvl val="lvl"/>
          <dgm:resizeHandles val="exact"/>
        </dgm:presLayoutVars>
      </dgm:prSet>
      <dgm:spPr/>
    </dgm:pt>
    <dgm:pt modelId="{4C43EFF3-69AA-44F9-BA72-0F39D27F92EB}" type="pres">
      <dgm:prSet presAssocID="{442DA44E-3456-4057-892D-B52D1D6247AE}" presName="Name8" presStyleCnt="0"/>
      <dgm:spPr/>
    </dgm:pt>
    <dgm:pt modelId="{8A345D49-F348-485E-B28F-FC537FEF7B72}" type="pres">
      <dgm:prSet presAssocID="{442DA44E-3456-4057-892D-B52D1D6247AE}" presName="level" presStyleLbl="node1" presStyleIdx="0" presStyleCnt="9">
        <dgm:presLayoutVars>
          <dgm:chMax val="1"/>
          <dgm:bulletEnabled val="1"/>
        </dgm:presLayoutVars>
      </dgm:prSet>
      <dgm:spPr/>
      <dgm:t>
        <a:bodyPr/>
        <a:lstStyle/>
        <a:p>
          <a:endParaRPr lang="en-US"/>
        </a:p>
      </dgm:t>
    </dgm:pt>
    <dgm:pt modelId="{9D9DE503-9C16-41DB-8E9F-E9FDFACF8794}" type="pres">
      <dgm:prSet presAssocID="{442DA44E-3456-4057-892D-B52D1D6247AE}" presName="levelTx" presStyleLbl="revTx" presStyleIdx="0" presStyleCnt="0">
        <dgm:presLayoutVars>
          <dgm:chMax val="1"/>
          <dgm:bulletEnabled val="1"/>
        </dgm:presLayoutVars>
      </dgm:prSet>
      <dgm:spPr/>
      <dgm:t>
        <a:bodyPr/>
        <a:lstStyle/>
        <a:p>
          <a:endParaRPr lang="en-US"/>
        </a:p>
      </dgm:t>
    </dgm:pt>
    <dgm:pt modelId="{F1474E46-B55E-4AE8-B905-35A0B6D1AE07}" type="pres">
      <dgm:prSet presAssocID="{8072FF44-B9B8-4D40-981E-EAB80A94D1AB}" presName="Name8" presStyleCnt="0"/>
      <dgm:spPr/>
    </dgm:pt>
    <dgm:pt modelId="{A04A34AB-3A08-4872-B306-AB227F364F8B}" type="pres">
      <dgm:prSet presAssocID="{8072FF44-B9B8-4D40-981E-EAB80A94D1AB}" presName="level" presStyleLbl="node1" presStyleIdx="1" presStyleCnt="9">
        <dgm:presLayoutVars>
          <dgm:chMax val="1"/>
          <dgm:bulletEnabled val="1"/>
        </dgm:presLayoutVars>
      </dgm:prSet>
      <dgm:spPr/>
      <dgm:t>
        <a:bodyPr/>
        <a:lstStyle/>
        <a:p>
          <a:endParaRPr lang="en-US"/>
        </a:p>
      </dgm:t>
    </dgm:pt>
    <dgm:pt modelId="{1D9E809A-336D-46EA-AD32-B014CF1E4079}" type="pres">
      <dgm:prSet presAssocID="{8072FF44-B9B8-4D40-981E-EAB80A94D1AB}" presName="levelTx" presStyleLbl="revTx" presStyleIdx="0" presStyleCnt="0">
        <dgm:presLayoutVars>
          <dgm:chMax val="1"/>
          <dgm:bulletEnabled val="1"/>
        </dgm:presLayoutVars>
      </dgm:prSet>
      <dgm:spPr/>
      <dgm:t>
        <a:bodyPr/>
        <a:lstStyle/>
        <a:p>
          <a:endParaRPr lang="en-US"/>
        </a:p>
      </dgm:t>
    </dgm:pt>
    <dgm:pt modelId="{95D1B251-E498-4184-AAC5-031E123B0A09}" type="pres">
      <dgm:prSet presAssocID="{A0F3B286-0FC8-4DF7-A65E-F8A8CDD81738}" presName="Name8" presStyleCnt="0"/>
      <dgm:spPr/>
    </dgm:pt>
    <dgm:pt modelId="{32A98060-957C-45B5-8D63-14FE230EBC0A}" type="pres">
      <dgm:prSet presAssocID="{A0F3B286-0FC8-4DF7-A65E-F8A8CDD81738}" presName="level" presStyleLbl="node1" presStyleIdx="2" presStyleCnt="9">
        <dgm:presLayoutVars>
          <dgm:chMax val="1"/>
          <dgm:bulletEnabled val="1"/>
        </dgm:presLayoutVars>
      </dgm:prSet>
      <dgm:spPr/>
      <dgm:t>
        <a:bodyPr/>
        <a:lstStyle/>
        <a:p>
          <a:endParaRPr lang="en-US"/>
        </a:p>
      </dgm:t>
    </dgm:pt>
    <dgm:pt modelId="{7B440C67-43EF-47EB-8DD9-DA6B591BD32D}" type="pres">
      <dgm:prSet presAssocID="{A0F3B286-0FC8-4DF7-A65E-F8A8CDD81738}" presName="levelTx" presStyleLbl="revTx" presStyleIdx="0" presStyleCnt="0">
        <dgm:presLayoutVars>
          <dgm:chMax val="1"/>
          <dgm:bulletEnabled val="1"/>
        </dgm:presLayoutVars>
      </dgm:prSet>
      <dgm:spPr/>
      <dgm:t>
        <a:bodyPr/>
        <a:lstStyle/>
        <a:p>
          <a:endParaRPr lang="en-US"/>
        </a:p>
      </dgm:t>
    </dgm:pt>
    <dgm:pt modelId="{3AFC1FF0-53EC-4962-8B5C-9488A950E576}" type="pres">
      <dgm:prSet presAssocID="{E31CB1DA-B221-4AEE-8205-D66A3C176B80}" presName="Name8" presStyleCnt="0"/>
      <dgm:spPr/>
    </dgm:pt>
    <dgm:pt modelId="{E0660353-0DCB-4706-AA00-2C9CED9F835B}" type="pres">
      <dgm:prSet presAssocID="{E31CB1DA-B221-4AEE-8205-D66A3C176B80}" presName="level" presStyleLbl="node1" presStyleIdx="3" presStyleCnt="9">
        <dgm:presLayoutVars>
          <dgm:chMax val="1"/>
          <dgm:bulletEnabled val="1"/>
        </dgm:presLayoutVars>
      </dgm:prSet>
      <dgm:spPr/>
      <dgm:t>
        <a:bodyPr/>
        <a:lstStyle/>
        <a:p>
          <a:endParaRPr lang="en-US"/>
        </a:p>
      </dgm:t>
    </dgm:pt>
    <dgm:pt modelId="{BB367C7B-2851-49D4-9C71-DB73C00B9830}" type="pres">
      <dgm:prSet presAssocID="{E31CB1DA-B221-4AEE-8205-D66A3C176B80}" presName="levelTx" presStyleLbl="revTx" presStyleIdx="0" presStyleCnt="0">
        <dgm:presLayoutVars>
          <dgm:chMax val="1"/>
          <dgm:bulletEnabled val="1"/>
        </dgm:presLayoutVars>
      </dgm:prSet>
      <dgm:spPr/>
      <dgm:t>
        <a:bodyPr/>
        <a:lstStyle/>
        <a:p>
          <a:endParaRPr lang="en-US"/>
        </a:p>
      </dgm:t>
    </dgm:pt>
    <dgm:pt modelId="{4345E8C1-7355-4C19-9488-88766DE06FA8}" type="pres">
      <dgm:prSet presAssocID="{BF17076A-38D1-476B-A920-668A2441FBFB}" presName="Name8" presStyleCnt="0"/>
      <dgm:spPr/>
    </dgm:pt>
    <dgm:pt modelId="{BF7F0D9F-FC41-4D02-99AF-860A5CB3440D}" type="pres">
      <dgm:prSet presAssocID="{BF17076A-38D1-476B-A920-668A2441FBFB}" presName="level" presStyleLbl="node1" presStyleIdx="4" presStyleCnt="9">
        <dgm:presLayoutVars>
          <dgm:chMax val="1"/>
          <dgm:bulletEnabled val="1"/>
        </dgm:presLayoutVars>
      </dgm:prSet>
      <dgm:spPr/>
      <dgm:t>
        <a:bodyPr/>
        <a:lstStyle/>
        <a:p>
          <a:endParaRPr lang="en-US"/>
        </a:p>
      </dgm:t>
    </dgm:pt>
    <dgm:pt modelId="{2302B86C-7F04-45BE-B24F-208AD6FA93D0}" type="pres">
      <dgm:prSet presAssocID="{BF17076A-38D1-476B-A920-668A2441FBFB}" presName="levelTx" presStyleLbl="revTx" presStyleIdx="0" presStyleCnt="0">
        <dgm:presLayoutVars>
          <dgm:chMax val="1"/>
          <dgm:bulletEnabled val="1"/>
        </dgm:presLayoutVars>
      </dgm:prSet>
      <dgm:spPr/>
      <dgm:t>
        <a:bodyPr/>
        <a:lstStyle/>
        <a:p>
          <a:endParaRPr lang="en-US"/>
        </a:p>
      </dgm:t>
    </dgm:pt>
    <dgm:pt modelId="{878BAD4F-4DB7-4FA2-A201-4516404D6875}" type="pres">
      <dgm:prSet presAssocID="{B813EF51-B70F-4D2A-8C90-6B1F144A228C}" presName="Name8" presStyleCnt="0"/>
      <dgm:spPr/>
    </dgm:pt>
    <dgm:pt modelId="{AF78623B-29A0-4E45-B60F-E793CDC17D7B}" type="pres">
      <dgm:prSet presAssocID="{B813EF51-B70F-4D2A-8C90-6B1F144A228C}" presName="level" presStyleLbl="node1" presStyleIdx="5" presStyleCnt="9">
        <dgm:presLayoutVars>
          <dgm:chMax val="1"/>
          <dgm:bulletEnabled val="1"/>
        </dgm:presLayoutVars>
      </dgm:prSet>
      <dgm:spPr/>
      <dgm:t>
        <a:bodyPr/>
        <a:lstStyle/>
        <a:p>
          <a:endParaRPr lang="en-US"/>
        </a:p>
      </dgm:t>
    </dgm:pt>
    <dgm:pt modelId="{F8E37D06-7AA4-4261-A3E0-E73E9CECF8F9}" type="pres">
      <dgm:prSet presAssocID="{B813EF51-B70F-4D2A-8C90-6B1F144A228C}" presName="levelTx" presStyleLbl="revTx" presStyleIdx="0" presStyleCnt="0">
        <dgm:presLayoutVars>
          <dgm:chMax val="1"/>
          <dgm:bulletEnabled val="1"/>
        </dgm:presLayoutVars>
      </dgm:prSet>
      <dgm:spPr/>
      <dgm:t>
        <a:bodyPr/>
        <a:lstStyle/>
        <a:p>
          <a:endParaRPr lang="en-US"/>
        </a:p>
      </dgm:t>
    </dgm:pt>
    <dgm:pt modelId="{B1F582E3-3CF0-40EC-AE1B-C959DBE88EE4}" type="pres">
      <dgm:prSet presAssocID="{6178297F-EB0D-414C-BF23-E6CBAF029890}" presName="Name8" presStyleCnt="0"/>
      <dgm:spPr/>
    </dgm:pt>
    <dgm:pt modelId="{3EFEEB97-2645-44EF-948C-6A496EE2CF5C}" type="pres">
      <dgm:prSet presAssocID="{6178297F-EB0D-414C-BF23-E6CBAF029890}" presName="level" presStyleLbl="node1" presStyleIdx="6" presStyleCnt="9">
        <dgm:presLayoutVars>
          <dgm:chMax val="1"/>
          <dgm:bulletEnabled val="1"/>
        </dgm:presLayoutVars>
      </dgm:prSet>
      <dgm:spPr/>
      <dgm:t>
        <a:bodyPr/>
        <a:lstStyle/>
        <a:p>
          <a:endParaRPr lang="en-US"/>
        </a:p>
      </dgm:t>
    </dgm:pt>
    <dgm:pt modelId="{A036031A-33B0-48F5-9CBB-14E9F131A77A}" type="pres">
      <dgm:prSet presAssocID="{6178297F-EB0D-414C-BF23-E6CBAF029890}" presName="levelTx" presStyleLbl="revTx" presStyleIdx="0" presStyleCnt="0">
        <dgm:presLayoutVars>
          <dgm:chMax val="1"/>
          <dgm:bulletEnabled val="1"/>
        </dgm:presLayoutVars>
      </dgm:prSet>
      <dgm:spPr/>
      <dgm:t>
        <a:bodyPr/>
        <a:lstStyle/>
        <a:p>
          <a:endParaRPr lang="en-US"/>
        </a:p>
      </dgm:t>
    </dgm:pt>
    <dgm:pt modelId="{1A4121C7-5E92-4C74-83AA-F78B0CE34495}" type="pres">
      <dgm:prSet presAssocID="{688D173D-4B00-4B37-AE12-74F7E5E86C76}" presName="Name8" presStyleCnt="0"/>
      <dgm:spPr/>
    </dgm:pt>
    <dgm:pt modelId="{D017F35A-C6B9-4A78-9E4A-56AD6F2F095B}" type="pres">
      <dgm:prSet presAssocID="{688D173D-4B00-4B37-AE12-74F7E5E86C76}" presName="level" presStyleLbl="node1" presStyleIdx="7" presStyleCnt="9">
        <dgm:presLayoutVars>
          <dgm:chMax val="1"/>
          <dgm:bulletEnabled val="1"/>
        </dgm:presLayoutVars>
      </dgm:prSet>
      <dgm:spPr/>
      <dgm:t>
        <a:bodyPr/>
        <a:lstStyle/>
        <a:p>
          <a:endParaRPr lang="en-US"/>
        </a:p>
      </dgm:t>
    </dgm:pt>
    <dgm:pt modelId="{12C7E936-B446-45E5-BD2D-2E58F17C5AE2}" type="pres">
      <dgm:prSet presAssocID="{688D173D-4B00-4B37-AE12-74F7E5E86C76}" presName="levelTx" presStyleLbl="revTx" presStyleIdx="0" presStyleCnt="0">
        <dgm:presLayoutVars>
          <dgm:chMax val="1"/>
          <dgm:bulletEnabled val="1"/>
        </dgm:presLayoutVars>
      </dgm:prSet>
      <dgm:spPr/>
      <dgm:t>
        <a:bodyPr/>
        <a:lstStyle/>
        <a:p>
          <a:endParaRPr lang="en-US"/>
        </a:p>
      </dgm:t>
    </dgm:pt>
    <dgm:pt modelId="{2553F41F-0936-4AE6-BC10-6F114D5840E2}" type="pres">
      <dgm:prSet presAssocID="{1196B4E6-10F1-4493-853C-E8A6C989C8BD}" presName="Name8" presStyleCnt="0"/>
      <dgm:spPr/>
    </dgm:pt>
    <dgm:pt modelId="{322728D1-4823-44CF-84DB-EFAC92A0C5F2}" type="pres">
      <dgm:prSet presAssocID="{1196B4E6-10F1-4493-853C-E8A6C989C8BD}" presName="level" presStyleLbl="node1" presStyleIdx="8" presStyleCnt="9">
        <dgm:presLayoutVars>
          <dgm:chMax val="1"/>
          <dgm:bulletEnabled val="1"/>
        </dgm:presLayoutVars>
      </dgm:prSet>
      <dgm:spPr/>
      <dgm:t>
        <a:bodyPr/>
        <a:lstStyle/>
        <a:p>
          <a:endParaRPr lang="en-US"/>
        </a:p>
      </dgm:t>
    </dgm:pt>
    <dgm:pt modelId="{5D6086C5-DF23-4A4F-A319-49AF61FEB3AA}" type="pres">
      <dgm:prSet presAssocID="{1196B4E6-10F1-4493-853C-E8A6C989C8BD}" presName="levelTx" presStyleLbl="revTx" presStyleIdx="0" presStyleCnt="0">
        <dgm:presLayoutVars>
          <dgm:chMax val="1"/>
          <dgm:bulletEnabled val="1"/>
        </dgm:presLayoutVars>
      </dgm:prSet>
      <dgm:spPr/>
      <dgm:t>
        <a:bodyPr/>
        <a:lstStyle/>
        <a:p>
          <a:endParaRPr lang="en-US"/>
        </a:p>
      </dgm:t>
    </dgm:pt>
  </dgm:ptLst>
  <dgm:cxnLst>
    <dgm:cxn modelId="{C20015CB-7A6D-4923-A194-E12CD0AA8928}" srcId="{19C0A0EE-0DE2-42F4-840D-1CBFF3CF576B}" destId="{6178297F-EB0D-414C-BF23-E6CBAF029890}" srcOrd="6" destOrd="0" parTransId="{D4642259-9BEF-40A8-9423-8FEA4A176414}" sibTransId="{C526AD4A-D53B-4A64-B99A-90AD22711E41}"/>
    <dgm:cxn modelId="{C8C14345-B1AD-4DCD-92AC-AA8F99FB7149}" type="presOf" srcId="{BF17076A-38D1-476B-A920-668A2441FBFB}" destId="{2302B86C-7F04-45BE-B24F-208AD6FA93D0}" srcOrd="1" destOrd="0" presId="urn:microsoft.com/office/officeart/2005/8/layout/pyramid1"/>
    <dgm:cxn modelId="{D0A964B0-4D7E-497E-82F4-738B03671FF1}" type="presOf" srcId="{1196B4E6-10F1-4493-853C-E8A6C989C8BD}" destId="{322728D1-4823-44CF-84DB-EFAC92A0C5F2}" srcOrd="0" destOrd="0" presId="urn:microsoft.com/office/officeart/2005/8/layout/pyramid1"/>
    <dgm:cxn modelId="{269E1E57-FD5C-4FE4-AE9B-719F20563F25}" srcId="{19C0A0EE-0DE2-42F4-840D-1CBFF3CF576B}" destId="{8072FF44-B9B8-4D40-981E-EAB80A94D1AB}" srcOrd="1" destOrd="0" parTransId="{2FCB06D1-DF56-4612-B567-DF1CB06FE40F}" sibTransId="{9BA73D4E-1A3E-40FB-BCDB-DE71F5B17B6A}"/>
    <dgm:cxn modelId="{B86165BD-0AE8-42C8-AADE-A3263F82CADF}" srcId="{19C0A0EE-0DE2-42F4-840D-1CBFF3CF576B}" destId="{BF17076A-38D1-476B-A920-668A2441FBFB}" srcOrd="4" destOrd="0" parTransId="{2E407819-AD80-4B21-8C1A-DA0B7ED19072}" sibTransId="{1F50F232-CEAA-4EF2-8614-4CD8473B34A6}"/>
    <dgm:cxn modelId="{3511EA6C-C08C-4C95-818E-D5CE9A443666}" srcId="{19C0A0EE-0DE2-42F4-840D-1CBFF3CF576B}" destId="{E31CB1DA-B221-4AEE-8205-D66A3C176B80}" srcOrd="3" destOrd="0" parTransId="{17F67890-1B0A-453C-B1A8-18866F47875E}" sibTransId="{32CE2B11-0BBB-425A-91ED-2231B943C224}"/>
    <dgm:cxn modelId="{46BD60D4-AA44-4820-9E16-3D886DA9F95E}" type="presOf" srcId="{8072FF44-B9B8-4D40-981E-EAB80A94D1AB}" destId="{1D9E809A-336D-46EA-AD32-B014CF1E4079}" srcOrd="1" destOrd="0" presId="urn:microsoft.com/office/officeart/2005/8/layout/pyramid1"/>
    <dgm:cxn modelId="{4930A76F-3A29-451E-948A-E7224F36E326}" srcId="{19C0A0EE-0DE2-42F4-840D-1CBFF3CF576B}" destId="{B813EF51-B70F-4D2A-8C90-6B1F144A228C}" srcOrd="5" destOrd="0" parTransId="{2B9FC9AA-A741-4144-9757-9CDE4690C492}" sibTransId="{FC003A97-CD1B-4AB9-96A9-8825D381E4AC}"/>
    <dgm:cxn modelId="{6C6B8053-85A4-4C2F-A7ED-6A1F8893FEE9}" type="presOf" srcId="{E31CB1DA-B221-4AEE-8205-D66A3C176B80}" destId="{BB367C7B-2851-49D4-9C71-DB73C00B9830}" srcOrd="1" destOrd="0" presId="urn:microsoft.com/office/officeart/2005/8/layout/pyramid1"/>
    <dgm:cxn modelId="{9127164D-8867-472E-BB47-1D4D7329C3EA}" srcId="{19C0A0EE-0DE2-42F4-840D-1CBFF3CF576B}" destId="{442DA44E-3456-4057-892D-B52D1D6247AE}" srcOrd="0" destOrd="0" parTransId="{663A188B-03B7-43FE-BEAE-F561C72E81B7}" sibTransId="{CCB6B989-1354-4F75-94E1-627755DA120F}"/>
    <dgm:cxn modelId="{09AC9107-4167-4EE1-B9AD-29BCBC7994C6}" type="presOf" srcId="{6178297F-EB0D-414C-BF23-E6CBAF029890}" destId="{3EFEEB97-2645-44EF-948C-6A496EE2CF5C}" srcOrd="0" destOrd="0" presId="urn:microsoft.com/office/officeart/2005/8/layout/pyramid1"/>
    <dgm:cxn modelId="{81CB0C62-D6D2-4E8B-9BF1-D20A32178C85}" srcId="{19C0A0EE-0DE2-42F4-840D-1CBFF3CF576B}" destId="{1196B4E6-10F1-4493-853C-E8A6C989C8BD}" srcOrd="8" destOrd="0" parTransId="{419B7431-B742-49E8-9C10-6D035620090A}" sibTransId="{F5574D2B-4E3E-43CC-8C6B-59A806455464}"/>
    <dgm:cxn modelId="{0A80BFA9-28C9-4D9C-81BD-4B8FE4C04E5F}" type="presOf" srcId="{B813EF51-B70F-4D2A-8C90-6B1F144A228C}" destId="{AF78623B-29A0-4E45-B60F-E793CDC17D7B}" srcOrd="0" destOrd="0" presId="urn:microsoft.com/office/officeart/2005/8/layout/pyramid1"/>
    <dgm:cxn modelId="{4051619F-F550-477F-915C-863E782FEBC7}" type="presOf" srcId="{E31CB1DA-B221-4AEE-8205-D66A3C176B80}" destId="{E0660353-0DCB-4706-AA00-2C9CED9F835B}" srcOrd="0" destOrd="0" presId="urn:microsoft.com/office/officeart/2005/8/layout/pyramid1"/>
    <dgm:cxn modelId="{DDEE1C0A-260C-4BB1-988F-FA5DB9B8E0DA}" type="presOf" srcId="{BF17076A-38D1-476B-A920-668A2441FBFB}" destId="{BF7F0D9F-FC41-4D02-99AF-860A5CB3440D}" srcOrd="0" destOrd="0" presId="urn:microsoft.com/office/officeart/2005/8/layout/pyramid1"/>
    <dgm:cxn modelId="{ADFCCC12-3744-49C6-A45F-025C7BE236A0}" type="presOf" srcId="{19C0A0EE-0DE2-42F4-840D-1CBFF3CF576B}" destId="{37A05729-9337-4E7A-A9B8-122DA30B08CB}" srcOrd="0" destOrd="0" presId="urn:microsoft.com/office/officeart/2005/8/layout/pyramid1"/>
    <dgm:cxn modelId="{DEA67145-CF2F-4C75-8F66-E7F879D6DA69}" type="presOf" srcId="{B813EF51-B70F-4D2A-8C90-6B1F144A228C}" destId="{F8E37D06-7AA4-4261-A3E0-E73E9CECF8F9}" srcOrd="1" destOrd="0" presId="urn:microsoft.com/office/officeart/2005/8/layout/pyramid1"/>
    <dgm:cxn modelId="{2959FDEA-4116-4C42-BAD4-5F35AE1DEF2D}" srcId="{19C0A0EE-0DE2-42F4-840D-1CBFF3CF576B}" destId="{A0F3B286-0FC8-4DF7-A65E-F8A8CDD81738}" srcOrd="2" destOrd="0" parTransId="{4DB8699B-8302-4642-A217-29F08F3FFC4B}" sibTransId="{569795B9-2446-4ACD-80B9-533C74992179}"/>
    <dgm:cxn modelId="{95A80D52-7A8A-466F-B46F-3C8E4CE0982F}" type="presOf" srcId="{A0F3B286-0FC8-4DF7-A65E-F8A8CDD81738}" destId="{7B440C67-43EF-47EB-8DD9-DA6B591BD32D}" srcOrd="1" destOrd="0" presId="urn:microsoft.com/office/officeart/2005/8/layout/pyramid1"/>
    <dgm:cxn modelId="{47811D82-08E9-49E7-AC85-5A18FD746BA5}" type="presOf" srcId="{6178297F-EB0D-414C-BF23-E6CBAF029890}" destId="{A036031A-33B0-48F5-9CBB-14E9F131A77A}" srcOrd="1" destOrd="0" presId="urn:microsoft.com/office/officeart/2005/8/layout/pyramid1"/>
    <dgm:cxn modelId="{21AE8B62-4C23-45BA-967C-7CF5C6BBC9D7}" type="presOf" srcId="{1196B4E6-10F1-4493-853C-E8A6C989C8BD}" destId="{5D6086C5-DF23-4A4F-A319-49AF61FEB3AA}" srcOrd="1" destOrd="0" presId="urn:microsoft.com/office/officeart/2005/8/layout/pyramid1"/>
    <dgm:cxn modelId="{7B4CBA71-F459-4A51-9892-71AE5B53F1E9}" type="presOf" srcId="{8072FF44-B9B8-4D40-981E-EAB80A94D1AB}" destId="{A04A34AB-3A08-4872-B306-AB227F364F8B}" srcOrd="0" destOrd="0" presId="urn:microsoft.com/office/officeart/2005/8/layout/pyramid1"/>
    <dgm:cxn modelId="{968A96C1-4538-4411-969B-E83F7F435E39}" type="presOf" srcId="{A0F3B286-0FC8-4DF7-A65E-F8A8CDD81738}" destId="{32A98060-957C-45B5-8D63-14FE230EBC0A}" srcOrd="0" destOrd="0" presId="urn:microsoft.com/office/officeart/2005/8/layout/pyramid1"/>
    <dgm:cxn modelId="{5463CC2C-4044-4EAE-A372-755EEB90E1C1}" type="presOf" srcId="{688D173D-4B00-4B37-AE12-74F7E5E86C76}" destId="{12C7E936-B446-45E5-BD2D-2E58F17C5AE2}" srcOrd="1" destOrd="0" presId="urn:microsoft.com/office/officeart/2005/8/layout/pyramid1"/>
    <dgm:cxn modelId="{BA0BB660-0011-4128-8DC3-F3F9CDA85FDE}" srcId="{19C0A0EE-0DE2-42F4-840D-1CBFF3CF576B}" destId="{688D173D-4B00-4B37-AE12-74F7E5E86C76}" srcOrd="7" destOrd="0" parTransId="{2BF4BB3F-2F24-4877-877C-4384B1C2FFEE}" sibTransId="{67993BFC-B957-40ED-BDF4-10CE69EC8D71}"/>
    <dgm:cxn modelId="{E94B8542-142C-4A38-A44E-927DE3C9A910}" type="presOf" srcId="{442DA44E-3456-4057-892D-B52D1D6247AE}" destId="{8A345D49-F348-485E-B28F-FC537FEF7B72}" srcOrd="0" destOrd="0" presId="urn:microsoft.com/office/officeart/2005/8/layout/pyramid1"/>
    <dgm:cxn modelId="{1FD50C63-18B8-44F6-997C-D60F9BE381A8}" type="presOf" srcId="{442DA44E-3456-4057-892D-B52D1D6247AE}" destId="{9D9DE503-9C16-41DB-8E9F-E9FDFACF8794}" srcOrd="1" destOrd="0" presId="urn:microsoft.com/office/officeart/2005/8/layout/pyramid1"/>
    <dgm:cxn modelId="{54F167C7-37CE-45F0-9A6D-E6E4C1F1D182}" type="presOf" srcId="{688D173D-4B00-4B37-AE12-74F7E5E86C76}" destId="{D017F35A-C6B9-4A78-9E4A-56AD6F2F095B}" srcOrd="0" destOrd="0" presId="urn:microsoft.com/office/officeart/2005/8/layout/pyramid1"/>
    <dgm:cxn modelId="{D49DCF7B-58CD-416F-B4C4-3947D520BAFE}" type="presParOf" srcId="{37A05729-9337-4E7A-A9B8-122DA30B08CB}" destId="{4C43EFF3-69AA-44F9-BA72-0F39D27F92EB}" srcOrd="0" destOrd="0" presId="urn:microsoft.com/office/officeart/2005/8/layout/pyramid1"/>
    <dgm:cxn modelId="{69FA591A-0AA9-4BF6-ADE8-2B8FDB6B86FC}" type="presParOf" srcId="{4C43EFF3-69AA-44F9-BA72-0F39D27F92EB}" destId="{8A345D49-F348-485E-B28F-FC537FEF7B72}" srcOrd="0" destOrd="0" presId="urn:microsoft.com/office/officeart/2005/8/layout/pyramid1"/>
    <dgm:cxn modelId="{2EB3ED72-6016-4D9A-A548-5E393DF5086B}" type="presParOf" srcId="{4C43EFF3-69AA-44F9-BA72-0F39D27F92EB}" destId="{9D9DE503-9C16-41DB-8E9F-E9FDFACF8794}" srcOrd="1" destOrd="0" presId="urn:microsoft.com/office/officeart/2005/8/layout/pyramid1"/>
    <dgm:cxn modelId="{BBE432C8-1493-4E7B-B910-479AAEFEDCE8}" type="presParOf" srcId="{37A05729-9337-4E7A-A9B8-122DA30B08CB}" destId="{F1474E46-B55E-4AE8-B905-35A0B6D1AE07}" srcOrd="1" destOrd="0" presId="urn:microsoft.com/office/officeart/2005/8/layout/pyramid1"/>
    <dgm:cxn modelId="{596B8FB9-82ED-40E5-B808-C3450594FC29}" type="presParOf" srcId="{F1474E46-B55E-4AE8-B905-35A0B6D1AE07}" destId="{A04A34AB-3A08-4872-B306-AB227F364F8B}" srcOrd="0" destOrd="0" presId="urn:microsoft.com/office/officeart/2005/8/layout/pyramid1"/>
    <dgm:cxn modelId="{F5373691-D63B-4C76-8BF8-AD705056008F}" type="presParOf" srcId="{F1474E46-B55E-4AE8-B905-35A0B6D1AE07}" destId="{1D9E809A-336D-46EA-AD32-B014CF1E4079}" srcOrd="1" destOrd="0" presId="urn:microsoft.com/office/officeart/2005/8/layout/pyramid1"/>
    <dgm:cxn modelId="{40B80284-367E-4B57-BB99-0E915E575F1F}" type="presParOf" srcId="{37A05729-9337-4E7A-A9B8-122DA30B08CB}" destId="{95D1B251-E498-4184-AAC5-031E123B0A09}" srcOrd="2" destOrd="0" presId="urn:microsoft.com/office/officeart/2005/8/layout/pyramid1"/>
    <dgm:cxn modelId="{39660D36-883B-486D-B996-D82833250319}" type="presParOf" srcId="{95D1B251-E498-4184-AAC5-031E123B0A09}" destId="{32A98060-957C-45B5-8D63-14FE230EBC0A}" srcOrd="0" destOrd="0" presId="urn:microsoft.com/office/officeart/2005/8/layout/pyramid1"/>
    <dgm:cxn modelId="{F333398A-DD8B-4D8B-A255-65AD423FA7B1}" type="presParOf" srcId="{95D1B251-E498-4184-AAC5-031E123B0A09}" destId="{7B440C67-43EF-47EB-8DD9-DA6B591BD32D}" srcOrd="1" destOrd="0" presId="urn:microsoft.com/office/officeart/2005/8/layout/pyramid1"/>
    <dgm:cxn modelId="{F115A8DC-ACE0-4012-82BD-AC728B1CA7CE}" type="presParOf" srcId="{37A05729-9337-4E7A-A9B8-122DA30B08CB}" destId="{3AFC1FF0-53EC-4962-8B5C-9488A950E576}" srcOrd="3" destOrd="0" presId="urn:microsoft.com/office/officeart/2005/8/layout/pyramid1"/>
    <dgm:cxn modelId="{86C3F6F7-4951-4255-93A9-A8D8487C3DC5}" type="presParOf" srcId="{3AFC1FF0-53EC-4962-8B5C-9488A950E576}" destId="{E0660353-0DCB-4706-AA00-2C9CED9F835B}" srcOrd="0" destOrd="0" presId="urn:microsoft.com/office/officeart/2005/8/layout/pyramid1"/>
    <dgm:cxn modelId="{16B37EEE-7A8D-4953-9B59-3095B84CC60B}" type="presParOf" srcId="{3AFC1FF0-53EC-4962-8B5C-9488A950E576}" destId="{BB367C7B-2851-49D4-9C71-DB73C00B9830}" srcOrd="1" destOrd="0" presId="urn:microsoft.com/office/officeart/2005/8/layout/pyramid1"/>
    <dgm:cxn modelId="{3B983E60-E19E-453B-BF4A-187D84EB5F04}" type="presParOf" srcId="{37A05729-9337-4E7A-A9B8-122DA30B08CB}" destId="{4345E8C1-7355-4C19-9488-88766DE06FA8}" srcOrd="4" destOrd="0" presId="urn:microsoft.com/office/officeart/2005/8/layout/pyramid1"/>
    <dgm:cxn modelId="{9850F26A-EF32-4F26-A26E-58A319E3C578}" type="presParOf" srcId="{4345E8C1-7355-4C19-9488-88766DE06FA8}" destId="{BF7F0D9F-FC41-4D02-99AF-860A5CB3440D}" srcOrd="0" destOrd="0" presId="urn:microsoft.com/office/officeart/2005/8/layout/pyramid1"/>
    <dgm:cxn modelId="{2F2D0FC7-2112-4511-BF87-302D4601B113}" type="presParOf" srcId="{4345E8C1-7355-4C19-9488-88766DE06FA8}" destId="{2302B86C-7F04-45BE-B24F-208AD6FA93D0}" srcOrd="1" destOrd="0" presId="urn:microsoft.com/office/officeart/2005/8/layout/pyramid1"/>
    <dgm:cxn modelId="{48FC0B70-C42D-4BFB-B8B5-475CBF149300}" type="presParOf" srcId="{37A05729-9337-4E7A-A9B8-122DA30B08CB}" destId="{878BAD4F-4DB7-4FA2-A201-4516404D6875}" srcOrd="5" destOrd="0" presId="urn:microsoft.com/office/officeart/2005/8/layout/pyramid1"/>
    <dgm:cxn modelId="{5CD513BE-4DD5-4A56-841F-12620E0963E4}" type="presParOf" srcId="{878BAD4F-4DB7-4FA2-A201-4516404D6875}" destId="{AF78623B-29A0-4E45-B60F-E793CDC17D7B}" srcOrd="0" destOrd="0" presId="urn:microsoft.com/office/officeart/2005/8/layout/pyramid1"/>
    <dgm:cxn modelId="{BCBDC7A9-18CC-4A29-90A7-F9A46554ADAA}" type="presParOf" srcId="{878BAD4F-4DB7-4FA2-A201-4516404D6875}" destId="{F8E37D06-7AA4-4261-A3E0-E73E9CECF8F9}" srcOrd="1" destOrd="0" presId="urn:microsoft.com/office/officeart/2005/8/layout/pyramid1"/>
    <dgm:cxn modelId="{A9900905-83CF-4CEC-91C4-B8E0BE43B42B}" type="presParOf" srcId="{37A05729-9337-4E7A-A9B8-122DA30B08CB}" destId="{B1F582E3-3CF0-40EC-AE1B-C959DBE88EE4}" srcOrd="6" destOrd="0" presId="urn:microsoft.com/office/officeart/2005/8/layout/pyramid1"/>
    <dgm:cxn modelId="{BE566D55-0AEC-48A9-9E14-248AE87D0DBB}" type="presParOf" srcId="{B1F582E3-3CF0-40EC-AE1B-C959DBE88EE4}" destId="{3EFEEB97-2645-44EF-948C-6A496EE2CF5C}" srcOrd="0" destOrd="0" presId="urn:microsoft.com/office/officeart/2005/8/layout/pyramid1"/>
    <dgm:cxn modelId="{2C73BA5D-969E-4D58-84B1-9EBB362FEE6D}" type="presParOf" srcId="{B1F582E3-3CF0-40EC-AE1B-C959DBE88EE4}" destId="{A036031A-33B0-48F5-9CBB-14E9F131A77A}" srcOrd="1" destOrd="0" presId="urn:microsoft.com/office/officeart/2005/8/layout/pyramid1"/>
    <dgm:cxn modelId="{C98451EE-1804-47A3-862D-91E28AE760A8}" type="presParOf" srcId="{37A05729-9337-4E7A-A9B8-122DA30B08CB}" destId="{1A4121C7-5E92-4C74-83AA-F78B0CE34495}" srcOrd="7" destOrd="0" presId="urn:microsoft.com/office/officeart/2005/8/layout/pyramid1"/>
    <dgm:cxn modelId="{02514BEA-DB21-45B1-A7AF-6CE264E7F9F0}" type="presParOf" srcId="{1A4121C7-5E92-4C74-83AA-F78B0CE34495}" destId="{D017F35A-C6B9-4A78-9E4A-56AD6F2F095B}" srcOrd="0" destOrd="0" presId="urn:microsoft.com/office/officeart/2005/8/layout/pyramid1"/>
    <dgm:cxn modelId="{2A598F81-EEA5-41A0-84F0-F5F651D6C452}" type="presParOf" srcId="{1A4121C7-5E92-4C74-83AA-F78B0CE34495}" destId="{12C7E936-B446-45E5-BD2D-2E58F17C5AE2}" srcOrd="1" destOrd="0" presId="urn:microsoft.com/office/officeart/2005/8/layout/pyramid1"/>
    <dgm:cxn modelId="{B42AD799-67CB-45E6-AC95-66DD30F3C3E2}" type="presParOf" srcId="{37A05729-9337-4E7A-A9B8-122DA30B08CB}" destId="{2553F41F-0936-4AE6-BC10-6F114D5840E2}" srcOrd="8" destOrd="0" presId="urn:microsoft.com/office/officeart/2005/8/layout/pyramid1"/>
    <dgm:cxn modelId="{2A282320-E93F-406C-96EA-AFC17B0E2F9B}" type="presParOf" srcId="{2553F41F-0936-4AE6-BC10-6F114D5840E2}" destId="{322728D1-4823-44CF-84DB-EFAC92A0C5F2}" srcOrd="0" destOrd="0" presId="urn:microsoft.com/office/officeart/2005/8/layout/pyramid1"/>
    <dgm:cxn modelId="{13888709-856A-47E3-BCBF-8CAC7D77DEB9}" type="presParOf" srcId="{2553F41F-0936-4AE6-BC10-6F114D5840E2}" destId="{5D6086C5-DF23-4A4F-A319-49AF61FEB3A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85511-D16D-44CC-9A8A-83227DCD4D37}"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GB"/>
        </a:p>
      </dgm:t>
    </dgm:pt>
    <dgm:pt modelId="{3A08DC55-08F2-404C-9F92-2168A9A90F09}">
      <dgm:prSet phldrT="[Text]" custT="1"/>
      <dgm:spPr/>
      <dgm:t>
        <a:bodyPr/>
        <a:lstStyle/>
        <a:p>
          <a:r>
            <a:rPr lang="en-GB" sz="2800" dirty="0">
              <a:latin typeface="Poppins" panose="00000500000000000000" pitchFamily="2" charset="0"/>
              <a:cs typeface="Poppins" panose="00000500000000000000" pitchFamily="2" charset="0"/>
            </a:rPr>
            <a:t>Step 1</a:t>
          </a:r>
        </a:p>
      </dgm:t>
    </dgm:pt>
    <dgm:pt modelId="{7B6B14F9-B4A4-44A2-995E-910AADE63013}" type="parTrans" cxnId="{55A81409-7234-4327-96DB-ECA1BBF0018D}">
      <dgm:prSet/>
      <dgm:spPr/>
      <dgm:t>
        <a:bodyPr/>
        <a:lstStyle/>
        <a:p>
          <a:endParaRPr lang="en-GB"/>
        </a:p>
      </dgm:t>
    </dgm:pt>
    <dgm:pt modelId="{8B00393D-1220-4888-837C-27C569BEF9B6}" type="sibTrans" cxnId="{55A81409-7234-4327-96DB-ECA1BBF0018D}">
      <dgm:prSet/>
      <dgm:spPr/>
      <dgm:t>
        <a:bodyPr/>
        <a:lstStyle/>
        <a:p>
          <a:endParaRPr lang="en-GB"/>
        </a:p>
      </dgm:t>
    </dgm:pt>
    <dgm:pt modelId="{BCFAACF8-9535-44BE-B271-BA7928D7CA8A}">
      <dgm:prSet phldrT="[Text]" custT="1"/>
      <dgm:spPr/>
      <dgm:t>
        <a:bodyPr/>
        <a:lstStyle/>
        <a:p>
          <a:pPr marL="180975" indent="0"/>
          <a:r>
            <a:rPr lang="en-GB" sz="2000" dirty="0">
              <a:solidFill>
                <a:schemeClr val="tx1"/>
              </a:solidFill>
              <a:latin typeface="Poppins" panose="00000500000000000000" pitchFamily="2" charset="0"/>
              <a:cs typeface="Poppins" panose="00000500000000000000" pitchFamily="2" charset="0"/>
            </a:rPr>
            <a:t>Long list of approaches to violence prevention </a:t>
          </a:r>
          <a:endParaRPr lang="en-GB" sz="2000" dirty="0">
            <a:latin typeface="Poppins" panose="00000500000000000000" pitchFamily="2" charset="0"/>
            <a:cs typeface="Poppins" panose="00000500000000000000" pitchFamily="2" charset="0"/>
          </a:endParaRPr>
        </a:p>
      </dgm:t>
    </dgm:pt>
    <dgm:pt modelId="{F30996C7-B2C3-402B-8EF4-F9482B1BEF5F}" type="parTrans" cxnId="{0A960F91-C078-4960-8729-133252CF0909}">
      <dgm:prSet/>
      <dgm:spPr/>
      <dgm:t>
        <a:bodyPr/>
        <a:lstStyle/>
        <a:p>
          <a:endParaRPr lang="en-GB"/>
        </a:p>
      </dgm:t>
    </dgm:pt>
    <dgm:pt modelId="{FF79221E-658A-4616-8683-101EF37A4846}" type="sibTrans" cxnId="{0A960F91-C078-4960-8729-133252CF0909}">
      <dgm:prSet/>
      <dgm:spPr/>
      <dgm:t>
        <a:bodyPr/>
        <a:lstStyle/>
        <a:p>
          <a:endParaRPr lang="en-GB"/>
        </a:p>
      </dgm:t>
    </dgm:pt>
    <dgm:pt modelId="{DA8AA28D-192B-4582-99CE-1D345173B68A}">
      <dgm:prSet phldrT="[Text]" custT="1"/>
      <dgm:spPr/>
      <dgm:t>
        <a:bodyPr/>
        <a:lstStyle/>
        <a:p>
          <a:r>
            <a:rPr lang="en-GB" sz="2800" dirty="0">
              <a:latin typeface="Poppins" panose="00000500000000000000" pitchFamily="2" charset="0"/>
              <a:cs typeface="Poppins" panose="00000500000000000000" pitchFamily="2" charset="0"/>
            </a:rPr>
            <a:t>Step 2</a:t>
          </a:r>
        </a:p>
      </dgm:t>
    </dgm:pt>
    <dgm:pt modelId="{4A61B858-0769-42AD-BBFC-E61A0D5E05BB}" type="parTrans" cxnId="{77542374-616E-440A-8669-A3FA4547D412}">
      <dgm:prSet/>
      <dgm:spPr/>
      <dgm:t>
        <a:bodyPr/>
        <a:lstStyle/>
        <a:p>
          <a:endParaRPr lang="en-GB"/>
        </a:p>
      </dgm:t>
    </dgm:pt>
    <dgm:pt modelId="{F811D4D1-C1ED-4296-ACB5-842F15E5D67A}" type="sibTrans" cxnId="{77542374-616E-440A-8669-A3FA4547D412}">
      <dgm:prSet/>
      <dgm:spPr/>
      <dgm:t>
        <a:bodyPr/>
        <a:lstStyle/>
        <a:p>
          <a:endParaRPr lang="en-GB"/>
        </a:p>
      </dgm:t>
    </dgm:pt>
    <dgm:pt modelId="{603387E2-4928-4457-9080-036D567A5DF9}">
      <dgm:prSet phldrT="[Text]" custT="1"/>
      <dgm:spPr/>
      <dgm:t>
        <a:bodyPr/>
        <a:lstStyle/>
        <a:p>
          <a:pPr marL="180975" indent="0"/>
          <a:r>
            <a:rPr lang="en-GB" sz="2000" dirty="0">
              <a:solidFill>
                <a:schemeClr val="tx1"/>
              </a:solidFill>
              <a:latin typeface="Poppins" panose="00000500000000000000" pitchFamily="2" charset="0"/>
              <a:cs typeface="Poppins" panose="00000500000000000000" pitchFamily="2" charset="0"/>
            </a:rPr>
            <a:t>Scope approaches for YEF impact evaluation </a:t>
          </a:r>
        </a:p>
      </dgm:t>
    </dgm:pt>
    <dgm:pt modelId="{54B0704C-C02F-45DC-A9A8-3BDC04FA1905}" type="parTrans" cxnId="{CA91540F-AE6C-433C-847D-7F4DEEBED1F8}">
      <dgm:prSet/>
      <dgm:spPr/>
      <dgm:t>
        <a:bodyPr/>
        <a:lstStyle/>
        <a:p>
          <a:endParaRPr lang="en-GB"/>
        </a:p>
      </dgm:t>
    </dgm:pt>
    <dgm:pt modelId="{971F9951-4674-4F1B-B110-D230355CB6C6}" type="sibTrans" cxnId="{CA91540F-AE6C-433C-847D-7F4DEEBED1F8}">
      <dgm:prSet/>
      <dgm:spPr/>
      <dgm:t>
        <a:bodyPr/>
        <a:lstStyle/>
        <a:p>
          <a:endParaRPr lang="en-GB"/>
        </a:p>
      </dgm:t>
    </dgm:pt>
    <dgm:pt modelId="{2E881594-B024-4527-A87D-B58187E06D20}">
      <dgm:prSet phldrT="[Text]" custT="1"/>
      <dgm:spPr/>
      <dgm:t>
        <a:bodyPr/>
        <a:lstStyle/>
        <a:p>
          <a:r>
            <a:rPr lang="en-GB" sz="2800" dirty="0">
              <a:latin typeface="Poppins" panose="00000500000000000000" pitchFamily="2" charset="0"/>
              <a:cs typeface="Poppins" panose="00000500000000000000" pitchFamily="2" charset="0"/>
            </a:rPr>
            <a:t>Step 3</a:t>
          </a:r>
        </a:p>
      </dgm:t>
    </dgm:pt>
    <dgm:pt modelId="{229E12E3-D296-49E4-8049-51F45642EE65}" type="parTrans" cxnId="{7D925311-F2DB-418E-8FBD-C02C63E379F4}">
      <dgm:prSet/>
      <dgm:spPr/>
      <dgm:t>
        <a:bodyPr/>
        <a:lstStyle/>
        <a:p>
          <a:endParaRPr lang="en-GB"/>
        </a:p>
      </dgm:t>
    </dgm:pt>
    <dgm:pt modelId="{ECF13669-E7CA-4DE8-88CE-72902FAF4504}" type="sibTrans" cxnId="{7D925311-F2DB-418E-8FBD-C02C63E379F4}">
      <dgm:prSet/>
      <dgm:spPr/>
      <dgm:t>
        <a:bodyPr/>
        <a:lstStyle/>
        <a:p>
          <a:endParaRPr lang="en-GB"/>
        </a:p>
      </dgm:t>
    </dgm:pt>
    <dgm:pt modelId="{93B7B8E8-5CC5-4528-97E6-0D028339B130}">
      <dgm:prSet phldrT="[Text]" custT="1"/>
      <dgm:spPr/>
      <dgm:t>
        <a:bodyPr/>
        <a:lstStyle/>
        <a:p>
          <a:pPr marL="180975" indent="0"/>
          <a:r>
            <a:rPr lang="en-GB" sz="2000" dirty="0">
              <a:solidFill>
                <a:schemeClr val="tx1"/>
              </a:solidFill>
              <a:latin typeface="Poppins" panose="00000500000000000000" pitchFamily="2" charset="0"/>
              <a:cs typeface="Poppins" panose="00000500000000000000" pitchFamily="2" charset="0"/>
            </a:rPr>
            <a:t>Scope approaches for evidence synthesis and Toolkit entries </a:t>
          </a:r>
        </a:p>
      </dgm:t>
    </dgm:pt>
    <dgm:pt modelId="{CB9981DA-A736-40FA-B4CB-B95470FD9934}" type="parTrans" cxnId="{5471D91F-5EB9-4DF3-8A73-AF9472F32B0B}">
      <dgm:prSet/>
      <dgm:spPr/>
      <dgm:t>
        <a:bodyPr/>
        <a:lstStyle/>
        <a:p>
          <a:endParaRPr lang="en-GB"/>
        </a:p>
      </dgm:t>
    </dgm:pt>
    <dgm:pt modelId="{05F693FE-F25F-4FC6-9F29-6510C7CCFAA0}" type="sibTrans" cxnId="{5471D91F-5EB9-4DF3-8A73-AF9472F32B0B}">
      <dgm:prSet/>
      <dgm:spPr/>
      <dgm:t>
        <a:bodyPr/>
        <a:lstStyle/>
        <a:p>
          <a:endParaRPr lang="en-GB"/>
        </a:p>
      </dgm:t>
    </dgm:pt>
    <dgm:pt modelId="{7603E97F-AC45-49BD-A566-EEAD12B860AB}">
      <dgm:prSet phldrT="[Text]" custT="1"/>
      <dgm:spPr/>
      <dgm:t>
        <a:bodyPr/>
        <a:lstStyle/>
        <a:p>
          <a:r>
            <a:rPr lang="en-GB" sz="2800" dirty="0">
              <a:solidFill>
                <a:srgbClr val="D8E7BF"/>
              </a:solidFill>
              <a:latin typeface="Poppins" panose="00000500000000000000" pitchFamily="2" charset="0"/>
              <a:cs typeface="Poppins" panose="00000500000000000000" pitchFamily="2" charset="0"/>
            </a:rPr>
            <a:t>Step 4</a:t>
          </a:r>
        </a:p>
      </dgm:t>
    </dgm:pt>
    <dgm:pt modelId="{EE2F18A3-2A8B-42BA-B6C3-FA9455D2C612}" type="parTrans" cxnId="{5149F66C-1181-46B6-8683-9BA858BBC7CC}">
      <dgm:prSet/>
      <dgm:spPr/>
      <dgm:t>
        <a:bodyPr/>
        <a:lstStyle/>
        <a:p>
          <a:endParaRPr lang="en-GB"/>
        </a:p>
      </dgm:t>
    </dgm:pt>
    <dgm:pt modelId="{4656C230-AD50-44D7-91E2-4D3A5A2D038A}" type="sibTrans" cxnId="{5149F66C-1181-46B6-8683-9BA858BBC7CC}">
      <dgm:prSet/>
      <dgm:spPr/>
      <dgm:t>
        <a:bodyPr/>
        <a:lstStyle/>
        <a:p>
          <a:endParaRPr lang="en-GB"/>
        </a:p>
      </dgm:t>
    </dgm:pt>
    <dgm:pt modelId="{485AB4DA-093B-43ED-8A99-ECAFEFF76DF3}">
      <dgm:prSet phldrT="[Text]" custT="1"/>
      <dgm:spPr/>
      <dgm:t>
        <a:bodyPr/>
        <a:lstStyle/>
        <a:p>
          <a:pPr marL="0"/>
          <a:endParaRPr lang="en-GB" sz="2000" dirty="0">
            <a:solidFill>
              <a:schemeClr val="tx1"/>
            </a:solidFill>
            <a:latin typeface="Poppins" panose="00000500000000000000" pitchFamily="2" charset="0"/>
            <a:cs typeface="Poppins" panose="00000500000000000000" pitchFamily="2" charset="0"/>
          </a:endParaRPr>
        </a:p>
      </dgm:t>
    </dgm:pt>
    <dgm:pt modelId="{1A5C9B84-ED0D-444B-9562-4EB40A6B5560}" type="parTrans" cxnId="{FB28E9BD-49D4-48A0-91C1-DC90BE09E5C4}">
      <dgm:prSet/>
      <dgm:spPr/>
      <dgm:t>
        <a:bodyPr/>
        <a:lstStyle/>
        <a:p>
          <a:endParaRPr lang="en-GB"/>
        </a:p>
      </dgm:t>
    </dgm:pt>
    <dgm:pt modelId="{E7BCBB43-4138-4CA7-9ADB-61782CAD6BC3}" type="sibTrans" cxnId="{FB28E9BD-49D4-48A0-91C1-DC90BE09E5C4}">
      <dgm:prSet/>
      <dgm:spPr/>
      <dgm:t>
        <a:bodyPr/>
        <a:lstStyle/>
        <a:p>
          <a:endParaRPr lang="en-GB"/>
        </a:p>
      </dgm:t>
    </dgm:pt>
    <dgm:pt modelId="{677D9978-1B11-4DEB-8B64-F515FA955EBB}">
      <dgm:prSet phldrT="[Text]" custT="1"/>
      <dgm:spPr/>
      <dgm:t>
        <a:bodyPr/>
        <a:lstStyle/>
        <a:p>
          <a:pPr marL="180975" indent="0"/>
          <a:r>
            <a:rPr lang="en-GB" sz="2000" dirty="0">
              <a:solidFill>
                <a:schemeClr val="tx1"/>
              </a:solidFill>
              <a:latin typeface="Poppins" panose="00000500000000000000" pitchFamily="2" charset="0"/>
              <a:cs typeface="Poppins" panose="00000500000000000000" pitchFamily="2" charset="0"/>
            </a:rPr>
            <a:t>Sector opportunity reports</a:t>
          </a:r>
        </a:p>
      </dgm:t>
    </dgm:pt>
    <dgm:pt modelId="{B7A13471-D84C-4E3D-A790-D5B2EFCA3C6E}" type="parTrans" cxnId="{4FFCEEE5-457A-45CC-8377-C2D3C5421492}">
      <dgm:prSet/>
      <dgm:spPr/>
      <dgm:t>
        <a:bodyPr/>
        <a:lstStyle/>
        <a:p>
          <a:endParaRPr lang="en-GB"/>
        </a:p>
      </dgm:t>
    </dgm:pt>
    <dgm:pt modelId="{160B6D5B-45C2-4F49-80CE-D2B9C61BF2AD}" type="sibTrans" cxnId="{4FFCEEE5-457A-45CC-8377-C2D3C5421492}">
      <dgm:prSet/>
      <dgm:spPr/>
      <dgm:t>
        <a:bodyPr/>
        <a:lstStyle/>
        <a:p>
          <a:endParaRPr lang="en-GB"/>
        </a:p>
      </dgm:t>
    </dgm:pt>
    <dgm:pt modelId="{AF7C0314-8032-4E75-9F11-C6937745CB9E}">
      <dgm:prSet phldrT="[Text]" custT="1"/>
      <dgm:spPr/>
      <dgm:t>
        <a:bodyPr/>
        <a:lstStyle/>
        <a:p>
          <a:pPr marL="180975" indent="0"/>
          <a:r>
            <a:rPr lang="en-GB" sz="1800" dirty="0">
              <a:solidFill>
                <a:schemeClr val="tx1"/>
              </a:solidFill>
              <a:latin typeface="Poppins" panose="00000500000000000000" pitchFamily="2" charset="0"/>
              <a:cs typeface="Poppins" panose="00000500000000000000" pitchFamily="2" charset="0"/>
            </a:rPr>
            <a:t>- Evaluations</a:t>
          </a:r>
        </a:p>
      </dgm:t>
    </dgm:pt>
    <dgm:pt modelId="{61F5B595-9E5C-409F-A03C-68B08E72E5AA}" type="parTrans" cxnId="{84097B79-196A-4CBD-9AB0-88F20729B803}">
      <dgm:prSet/>
      <dgm:spPr/>
      <dgm:t>
        <a:bodyPr/>
        <a:lstStyle/>
        <a:p>
          <a:endParaRPr lang="en-GB"/>
        </a:p>
      </dgm:t>
    </dgm:pt>
    <dgm:pt modelId="{75D9D61D-E71A-4C78-A33F-CD29CD2A9348}" type="sibTrans" cxnId="{84097B79-196A-4CBD-9AB0-88F20729B803}">
      <dgm:prSet/>
      <dgm:spPr/>
      <dgm:t>
        <a:bodyPr/>
        <a:lstStyle/>
        <a:p>
          <a:endParaRPr lang="en-GB"/>
        </a:p>
      </dgm:t>
    </dgm:pt>
    <dgm:pt modelId="{C760398D-6786-4CEA-9C66-C67066BB3451}">
      <dgm:prSet phldrT="[Text]" custT="1"/>
      <dgm:spPr/>
      <dgm:t>
        <a:bodyPr/>
        <a:lstStyle/>
        <a:p>
          <a:pPr marL="180975" indent="0"/>
          <a:r>
            <a:rPr lang="en-GB" sz="1800" dirty="0">
              <a:solidFill>
                <a:schemeClr val="tx1"/>
              </a:solidFill>
              <a:latin typeface="Poppins" panose="00000500000000000000" pitchFamily="2" charset="0"/>
              <a:cs typeface="Poppins" panose="00000500000000000000" pitchFamily="2" charset="0"/>
            </a:rPr>
            <a:t>- Data projects </a:t>
          </a:r>
        </a:p>
      </dgm:t>
    </dgm:pt>
    <dgm:pt modelId="{8E401D2E-5939-4D70-B628-6F5121FB69CF}" type="parTrans" cxnId="{CA432F39-4986-45FF-B2B6-E18836DF973D}">
      <dgm:prSet/>
      <dgm:spPr/>
      <dgm:t>
        <a:bodyPr/>
        <a:lstStyle/>
        <a:p>
          <a:endParaRPr lang="en-GB"/>
        </a:p>
      </dgm:t>
    </dgm:pt>
    <dgm:pt modelId="{1C3492E2-521A-4C83-9F69-6C7AF008FB0E}" type="sibTrans" cxnId="{CA432F39-4986-45FF-B2B6-E18836DF973D}">
      <dgm:prSet/>
      <dgm:spPr/>
      <dgm:t>
        <a:bodyPr/>
        <a:lstStyle/>
        <a:p>
          <a:endParaRPr lang="en-GB"/>
        </a:p>
      </dgm:t>
    </dgm:pt>
    <dgm:pt modelId="{933B1DDA-CDF4-4C3E-8681-129E11474274}">
      <dgm:prSet phldrT="[Text]" custT="1"/>
      <dgm:spPr/>
      <dgm:t>
        <a:bodyPr/>
        <a:lstStyle/>
        <a:p>
          <a:pPr marL="180975" indent="0"/>
          <a:r>
            <a:rPr lang="en-GB" sz="1800" dirty="0">
              <a:solidFill>
                <a:schemeClr val="tx1"/>
              </a:solidFill>
              <a:latin typeface="Poppins" panose="00000500000000000000" pitchFamily="2" charset="0"/>
              <a:cs typeface="Poppins" panose="00000500000000000000" pitchFamily="2" charset="0"/>
            </a:rPr>
            <a:t>- Change work</a:t>
          </a:r>
        </a:p>
      </dgm:t>
    </dgm:pt>
    <dgm:pt modelId="{0071FCA8-C8D4-4828-8086-E5A9F89C48CB}" type="parTrans" cxnId="{63C64257-8F92-445A-9072-D5B67F346348}">
      <dgm:prSet/>
      <dgm:spPr/>
      <dgm:t>
        <a:bodyPr/>
        <a:lstStyle/>
        <a:p>
          <a:endParaRPr lang="en-GB"/>
        </a:p>
      </dgm:t>
    </dgm:pt>
    <dgm:pt modelId="{849E9EFF-F5F5-45EE-809A-3E64478794DB}" type="sibTrans" cxnId="{63C64257-8F92-445A-9072-D5B67F346348}">
      <dgm:prSet/>
      <dgm:spPr/>
      <dgm:t>
        <a:bodyPr/>
        <a:lstStyle/>
        <a:p>
          <a:endParaRPr lang="en-GB"/>
        </a:p>
      </dgm:t>
    </dgm:pt>
    <dgm:pt modelId="{E082CD8A-CCF5-4E9C-A528-CEEAC61EA251}" type="pres">
      <dgm:prSet presAssocID="{C2985511-D16D-44CC-9A8A-83227DCD4D37}" presName="Name0" presStyleCnt="0">
        <dgm:presLayoutVars>
          <dgm:dir/>
          <dgm:animLvl val="lvl"/>
          <dgm:resizeHandles val="exact"/>
        </dgm:presLayoutVars>
      </dgm:prSet>
      <dgm:spPr/>
      <dgm:t>
        <a:bodyPr/>
        <a:lstStyle/>
        <a:p>
          <a:endParaRPr lang="en-US"/>
        </a:p>
      </dgm:t>
    </dgm:pt>
    <dgm:pt modelId="{2EDBD320-D979-4B55-B096-FADDEAF29CC7}" type="pres">
      <dgm:prSet presAssocID="{3A08DC55-08F2-404C-9F92-2168A9A90F09}" presName="compositeNode" presStyleCnt="0">
        <dgm:presLayoutVars>
          <dgm:bulletEnabled val="1"/>
        </dgm:presLayoutVars>
      </dgm:prSet>
      <dgm:spPr/>
    </dgm:pt>
    <dgm:pt modelId="{2DE2FCCE-DBE8-4F4F-BA7A-1D04329884DD}" type="pres">
      <dgm:prSet presAssocID="{3A08DC55-08F2-404C-9F92-2168A9A90F09}" presName="bgRect" presStyleLbl="node1" presStyleIdx="0" presStyleCnt="4"/>
      <dgm:spPr/>
      <dgm:t>
        <a:bodyPr/>
        <a:lstStyle/>
        <a:p>
          <a:endParaRPr lang="en-US"/>
        </a:p>
      </dgm:t>
    </dgm:pt>
    <dgm:pt modelId="{6DF05AB9-37E3-4F83-B677-CDD9C578CF4F}" type="pres">
      <dgm:prSet presAssocID="{3A08DC55-08F2-404C-9F92-2168A9A90F09}" presName="parentNode" presStyleLbl="node1" presStyleIdx="0" presStyleCnt="4">
        <dgm:presLayoutVars>
          <dgm:chMax val="0"/>
          <dgm:bulletEnabled val="1"/>
        </dgm:presLayoutVars>
      </dgm:prSet>
      <dgm:spPr/>
      <dgm:t>
        <a:bodyPr/>
        <a:lstStyle/>
        <a:p>
          <a:endParaRPr lang="en-US"/>
        </a:p>
      </dgm:t>
    </dgm:pt>
    <dgm:pt modelId="{E1C00475-B6B3-431B-B3B1-E96A34917655}" type="pres">
      <dgm:prSet presAssocID="{3A08DC55-08F2-404C-9F92-2168A9A90F09}" presName="childNode" presStyleLbl="node1" presStyleIdx="0" presStyleCnt="4">
        <dgm:presLayoutVars>
          <dgm:bulletEnabled val="1"/>
        </dgm:presLayoutVars>
      </dgm:prSet>
      <dgm:spPr/>
      <dgm:t>
        <a:bodyPr/>
        <a:lstStyle/>
        <a:p>
          <a:endParaRPr lang="en-US"/>
        </a:p>
      </dgm:t>
    </dgm:pt>
    <dgm:pt modelId="{D92B9846-F7C3-43EE-9C4A-08D6F238362B}" type="pres">
      <dgm:prSet presAssocID="{8B00393D-1220-4888-837C-27C569BEF9B6}" presName="hSp" presStyleCnt="0"/>
      <dgm:spPr/>
    </dgm:pt>
    <dgm:pt modelId="{23FA53AE-FC79-4635-8B34-80DE38E4AE55}" type="pres">
      <dgm:prSet presAssocID="{8B00393D-1220-4888-837C-27C569BEF9B6}" presName="vProcSp" presStyleCnt="0"/>
      <dgm:spPr/>
    </dgm:pt>
    <dgm:pt modelId="{DE7C3DB5-0412-4B2C-B366-75A8B4B641CB}" type="pres">
      <dgm:prSet presAssocID="{8B00393D-1220-4888-837C-27C569BEF9B6}" presName="vSp1" presStyleCnt="0"/>
      <dgm:spPr/>
    </dgm:pt>
    <dgm:pt modelId="{68F29C87-F4F3-4216-A6F8-FF3418AD8C5C}" type="pres">
      <dgm:prSet presAssocID="{8B00393D-1220-4888-837C-27C569BEF9B6}" presName="simulatedConn" presStyleLbl="solidFgAcc1" presStyleIdx="0" presStyleCnt="3"/>
      <dgm:spPr/>
    </dgm:pt>
    <dgm:pt modelId="{E6FE7098-9BF1-4CDA-9E39-215D38F1CF5E}" type="pres">
      <dgm:prSet presAssocID="{8B00393D-1220-4888-837C-27C569BEF9B6}" presName="vSp2" presStyleCnt="0"/>
      <dgm:spPr/>
    </dgm:pt>
    <dgm:pt modelId="{A47210D1-A5EA-4CF0-8608-9ACF867BFAA1}" type="pres">
      <dgm:prSet presAssocID="{8B00393D-1220-4888-837C-27C569BEF9B6}" presName="sibTrans" presStyleCnt="0"/>
      <dgm:spPr/>
    </dgm:pt>
    <dgm:pt modelId="{B9A3DF43-5FF6-462C-A983-0494698CBE7A}" type="pres">
      <dgm:prSet presAssocID="{DA8AA28D-192B-4582-99CE-1D345173B68A}" presName="compositeNode" presStyleCnt="0">
        <dgm:presLayoutVars>
          <dgm:bulletEnabled val="1"/>
        </dgm:presLayoutVars>
      </dgm:prSet>
      <dgm:spPr/>
    </dgm:pt>
    <dgm:pt modelId="{0E170363-34A1-4153-91C5-82DDB8A0D1FD}" type="pres">
      <dgm:prSet presAssocID="{DA8AA28D-192B-4582-99CE-1D345173B68A}" presName="bgRect" presStyleLbl="node1" presStyleIdx="1" presStyleCnt="4"/>
      <dgm:spPr/>
      <dgm:t>
        <a:bodyPr/>
        <a:lstStyle/>
        <a:p>
          <a:endParaRPr lang="en-US"/>
        </a:p>
      </dgm:t>
    </dgm:pt>
    <dgm:pt modelId="{15AA468F-CFA3-4F24-BC8D-B8F3CEC3FCE5}" type="pres">
      <dgm:prSet presAssocID="{DA8AA28D-192B-4582-99CE-1D345173B68A}" presName="parentNode" presStyleLbl="node1" presStyleIdx="1" presStyleCnt="4">
        <dgm:presLayoutVars>
          <dgm:chMax val="0"/>
          <dgm:bulletEnabled val="1"/>
        </dgm:presLayoutVars>
      </dgm:prSet>
      <dgm:spPr/>
      <dgm:t>
        <a:bodyPr/>
        <a:lstStyle/>
        <a:p>
          <a:endParaRPr lang="en-US"/>
        </a:p>
      </dgm:t>
    </dgm:pt>
    <dgm:pt modelId="{B8041CF3-3075-41C6-BC64-493056466DE2}" type="pres">
      <dgm:prSet presAssocID="{DA8AA28D-192B-4582-99CE-1D345173B68A}" presName="childNode" presStyleLbl="node1" presStyleIdx="1" presStyleCnt="4">
        <dgm:presLayoutVars>
          <dgm:bulletEnabled val="1"/>
        </dgm:presLayoutVars>
      </dgm:prSet>
      <dgm:spPr/>
      <dgm:t>
        <a:bodyPr/>
        <a:lstStyle/>
        <a:p>
          <a:endParaRPr lang="en-US"/>
        </a:p>
      </dgm:t>
    </dgm:pt>
    <dgm:pt modelId="{DFB15980-A867-4587-89BC-3A5219472366}" type="pres">
      <dgm:prSet presAssocID="{F811D4D1-C1ED-4296-ACB5-842F15E5D67A}" presName="hSp" presStyleCnt="0"/>
      <dgm:spPr/>
    </dgm:pt>
    <dgm:pt modelId="{4E155582-4F84-4B86-8A3B-1560CC11D512}" type="pres">
      <dgm:prSet presAssocID="{F811D4D1-C1ED-4296-ACB5-842F15E5D67A}" presName="vProcSp" presStyleCnt="0"/>
      <dgm:spPr/>
    </dgm:pt>
    <dgm:pt modelId="{83C1681E-D9C1-4E28-A869-FFD2581E9AE0}" type="pres">
      <dgm:prSet presAssocID="{F811D4D1-C1ED-4296-ACB5-842F15E5D67A}" presName="vSp1" presStyleCnt="0"/>
      <dgm:spPr/>
    </dgm:pt>
    <dgm:pt modelId="{D4C9AB9B-E5DA-47AF-808D-3B45B8D62A82}" type="pres">
      <dgm:prSet presAssocID="{F811D4D1-C1ED-4296-ACB5-842F15E5D67A}" presName="simulatedConn" presStyleLbl="solidFgAcc1" presStyleIdx="1" presStyleCnt="3"/>
      <dgm:spPr/>
    </dgm:pt>
    <dgm:pt modelId="{C1C99D60-CE37-4139-BAAF-9AF9829A0010}" type="pres">
      <dgm:prSet presAssocID="{F811D4D1-C1ED-4296-ACB5-842F15E5D67A}" presName="vSp2" presStyleCnt="0"/>
      <dgm:spPr/>
    </dgm:pt>
    <dgm:pt modelId="{C7AA2ED8-1ECC-41EA-9490-D984F4FCCEFC}" type="pres">
      <dgm:prSet presAssocID="{F811D4D1-C1ED-4296-ACB5-842F15E5D67A}" presName="sibTrans" presStyleCnt="0"/>
      <dgm:spPr/>
    </dgm:pt>
    <dgm:pt modelId="{28B26B82-D68F-4299-A6E0-174BA07C11FA}" type="pres">
      <dgm:prSet presAssocID="{2E881594-B024-4527-A87D-B58187E06D20}" presName="compositeNode" presStyleCnt="0">
        <dgm:presLayoutVars>
          <dgm:bulletEnabled val="1"/>
        </dgm:presLayoutVars>
      </dgm:prSet>
      <dgm:spPr/>
    </dgm:pt>
    <dgm:pt modelId="{ABD9F8FC-A409-42B4-8FEB-0561C462EFF0}" type="pres">
      <dgm:prSet presAssocID="{2E881594-B024-4527-A87D-B58187E06D20}" presName="bgRect" presStyleLbl="node1" presStyleIdx="2" presStyleCnt="4"/>
      <dgm:spPr/>
      <dgm:t>
        <a:bodyPr/>
        <a:lstStyle/>
        <a:p>
          <a:endParaRPr lang="en-US"/>
        </a:p>
      </dgm:t>
    </dgm:pt>
    <dgm:pt modelId="{1FE1E548-A067-4BF8-8072-C4F07954B42C}" type="pres">
      <dgm:prSet presAssocID="{2E881594-B024-4527-A87D-B58187E06D20}" presName="parentNode" presStyleLbl="node1" presStyleIdx="2" presStyleCnt="4">
        <dgm:presLayoutVars>
          <dgm:chMax val="0"/>
          <dgm:bulletEnabled val="1"/>
        </dgm:presLayoutVars>
      </dgm:prSet>
      <dgm:spPr/>
      <dgm:t>
        <a:bodyPr/>
        <a:lstStyle/>
        <a:p>
          <a:endParaRPr lang="en-US"/>
        </a:p>
      </dgm:t>
    </dgm:pt>
    <dgm:pt modelId="{BB9ABC5B-3C35-49C3-9D58-573596BD1606}" type="pres">
      <dgm:prSet presAssocID="{2E881594-B024-4527-A87D-B58187E06D20}" presName="childNode" presStyleLbl="node1" presStyleIdx="2" presStyleCnt="4">
        <dgm:presLayoutVars>
          <dgm:bulletEnabled val="1"/>
        </dgm:presLayoutVars>
      </dgm:prSet>
      <dgm:spPr/>
      <dgm:t>
        <a:bodyPr/>
        <a:lstStyle/>
        <a:p>
          <a:endParaRPr lang="en-US"/>
        </a:p>
      </dgm:t>
    </dgm:pt>
    <dgm:pt modelId="{C52B6816-5668-4441-B7F1-9D6188A8266B}" type="pres">
      <dgm:prSet presAssocID="{ECF13669-E7CA-4DE8-88CE-72902FAF4504}" presName="hSp" presStyleCnt="0"/>
      <dgm:spPr/>
    </dgm:pt>
    <dgm:pt modelId="{AD6953FD-79A8-40FC-B581-A165CF173A6E}" type="pres">
      <dgm:prSet presAssocID="{ECF13669-E7CA-4DE8-88CE-72902FAF4504}" presName="vProcSp" presStyleCnt="0"/>
      <dgm:spPr/>
    </dgm:pt>
    <dgm:pt modelId="{1E1F5CA3-10D1-4189-BD82-16712E0E6B12}" type="pres">
      <dgm:prSet presAssocID="{ECF13669-E7CA-4DE8-88CE-72902FAF4504}" presName="vSp1" presStyleCnt="0"/>
      <dgm:spPr/>
    </dgm:pt>
    <dgm:pt modelId="{4E30381D-DC87-450C-B7E3-276858846B76}" type="pres">
      <dgm:prSet presAssocID="{ECF13669-E7CA-4DE8-88CE-72902FAF4504}" presName="simulatedConn" presStyleLbl="solidFgAcc1" presStyleIdx="2" presStyleCnt="3"/>
      <dgm:spPr/>
    </dgm:pt>
    <dgm:pt modelId="{E2F5E6A5-20C1-416A-A1AF-07BEBE082BD8}" type="pres">
      <dgm:prSet presAssocID="{ECF13669-E7CA-4DE8-88CE-72902FAF4504}" presName="vSp2" presStyleCnt="0"/>
      <dgm:spPr/>
    </dgm:pt>
    <dgm:pt modelId="{1BA42F9F-396A-4896-B16A-33240A34E7B9}" type="pres">
      <dgm:prSet presAssocID="{ECF13669-E7CA-4DE8-88CE-72902FAF4504}" presName="sibTrans" presStyleCnt="0"/>
      <dgm:spPr/>
    </dgm:pt>
    <dgm:pt modelId="{B9721EB8-50D1-422D-8158-A83DEF21F226}" type="pres">
      <dgm:prSet presAssocID="{7603E97F-AC45-49BD-A566-EEAD12B860AB}" presName="compositeNode" presStyleCnt="0">
        <dgm:presLayoutVars>
          <dgm:bulletEnabled val="1"/>
        </dgm:presLayoutVars>
      </dgm:prSet>
      <dgm:spPr/>
    </dgm:pt>
    <dgm:pt modelId="{7A005234-E107-4E3E-95C7-7A3439853421}" type="pres">
      <dgm:prSet presAssocID="{7603E97F-AC45-49BD-A566-EEAD12B860AB}" presName="bgRect" presStyleLbl="node1" presStyleIdx="3" presStyleCnt="4"/>
      <dgm:spPr/>
      <dgm:t>
        <a:bodyPr/>
        <a:lstStyle/>
        <a:p>
          <a:endParaRPr lang="en-US"/>
        </a:p>
      </dgm:t>
    </dgm:pt>
    <dgm:pt modelId="{7F6719A7-B281-494E-88B5-4B8D6864DBAA}" type="pres">
      <dgm:prSet presAssocID="{7603E97F-AC45-49BD-A566-EEAD12B860AB}" presName="parentNode" presStyleLbl="node1" presStyleIdx="3" presStyleCnt="4">
        <dgm:presLayoutVars>
          <dgm:chMax val="0"/>
          <dgm:bulletEnabled val="1"/>
        </dgm:presLayoutVars>
      </dgm:prSet>
      <dgm:spPr/>
      <dgm:t>
        <a:bodyPr/>
        <a:lstStyle/>
        <a:p>
          <a:endParaRPr lang="en-US"/>
        </a:p>
      </dgm:t>
    </dgm:pt>
    <dgm:pt modelId="{EF2067F2-C900-4702-9D91-F3048857F8A8}" type="pres">
      <dgm:prSet presAssocID="{7603E97F-AC45-49BD-A566-EEAD12B860AB}" presName="childNode" presStyleLbl="node1" presStyleIdx="3" presStyleCnt="4">
        <dgm:presLayoutVars>
          <dgm:bulletEnabled val="1"/>
        </dgm:presLayoutVars>
      </dgm:prSet>
      <dgm:spPr/>
      <dgm:t>
        <a:bodyPr/>
        <a:lstStyle/>
        <a:p>
          <a:endParaRPr lang="en-US"/>
        </a:p>
      </dgm:t>
    </dgm:pt>
  </dgm:ptLst>
  <dgm:cxnLst>
    <dgm:cxn modelId="{AD3FFC66-0379-4C72-98BE-4B044B8E8D6A}" type="presOf" srcId="{3A08DC55-08F2-404C-9F92-2168A9A90F09}" destId="{2DE2FCCE-DBE8-4F4F-BA7A-1D04329884DD}" srcOrd="0" destOrd="0" presId="urn:microsoft.com/office/officeart/2005/8/layout/hProcess7"/>
    <dgm:cxn modelId="{CA432F39-4986-45FF-B2B6-E18836DF973D}" srcId="{7603E97F-AC45-49BD-A566-EEAD12B860AB}" destId="{C760398D-6786-4CEA-9C66-C67066BB3451}" srcOrd="2" destOrd="0" parTransId="{8E401D2E-5939-4D70-B628-6F5121FB69CF}" sibTransId="{1C3492E2-521A-4C83-9F69-6C7AF008FB0E}"/>
    <dgm:cxn modelId="{F4300917-35B1-4459-A836-439F9FCCA3B3}" type="presOf" srcId="{DA8AA28D-192B-4582-99CE-1D345173B68A}" destId="{15AA468F-CFA3-4F24-BC8D-B8F3CEC3FCE5}" srcOrd="1" destOrd="0" presId="urn:microsoft.com/office/officeart/2005/8/layout/hProcess7"/>
    <dgm:cxn modelId="{8EBF308D-9139-48CC-91F7-F4D53D46CCF5}" type="presOf" srcId="{3A08DC55-08F2-404C-9F92-2168A9A90F09}" destId="{6DF05AB9-37E3-4F83-B677-CDD9C578CF4F}" srcOrd="1" destOrd="0" presId="urn:microsoft.com/office/officeart/2005/8/layout/hProcess7"/>
    <dgm:cxn modelId="{03C5546B-4E5B-438A-BA05-233BA1353B93}" type="presOf" srcId="{C760398D-6786-4CEA-9C66-C67066BB3451}" destId="{EF2067F2-C900-4702-9D91-F3048857F8A8}" srcOrd="0" destOrd="2" presId="urn:microsoft.com/office/officeart/2005/8/layout/hProcess7"/>
    <dgm:cxn modelId="{9ACE2EC7-0A3B-4A70-A758-F46B4B6DFA38}" type="presOf" srcId="{BCFAACF8-9535-44BE-B271-BA7928D7CA8A}" destId="{E1C00475-B6B3-431B-B3B1-E96A34917655}" srcOrd="0" destOrd="0" presId="urn:microsoft.com/office/officeart/2005/8/layout/hProcess7"/>
    <dgm:cxn modelId="{CA91540F-AE6C-433C-847D-7F4DEEBED1F8}" srcId="{DA8AA28D-192B-4582-99CE-1D345173B68A}" destId="{603387E2-4928-4457-9080-036D567A5DF9}" srcOrd="0" destOrd="0" parTransId="{54B0704C-C02F-45DC-A9A8-3BDC04FA1905}" sibTransId="{971F9951-4674-4F1B-B110-D230355CB6C6}"/>
    <dgm:cxn modelId="{6968DE2C-B514-47ED-BDC0-05000035D074}" type="presOf" srcId="{DA8AA28D-192B-4582-99CE-1D345173B68A}" destId="{0E170363-34A1-4153-91C5-82DDB8A0D1FD}" srcOrd="0" destOrd="0" presId="urn:microsoft.com/office/officeart/2005/8/layout/hProcess7"/>
    <dgm:cxn modelId="{5471D91F-5EB9-4DF3-8A73-AF9472F32B0B}" srcId="{2E881594-B024-4527-A87D-B58187E06D20}" destId="{93B7B8E8-5CC5-4528-97E6-0D028339B130}" srcOrd="0" destOrd="0" parTransId="{CB9981DA-A736-40FA-B4CB-B95470FD9934}" sibTransId="{05F693FE-F25F-4FC6-9F29-6510C7CCFAA0}"/>
    <dgm:cxn modelId="{A8C117D4-FFB1-4E8B-B0A6-6634582B325F}" type="presOf" srcId="{7603E97F-AC45-49BD-A566-EEAD12B860AB}" destId="{7A005234-E107-4E3E-95C7-7A3439853421}" srcOrd="0" destOrd="0" presId="urn:microsoft.com/office/officeart/2005/8/layout/hProcess7"/>
    <dgm:cxn modelId="{9C9F43FF-C68C-4D52-9D1B-D029AF02D7D7}" type="presOf" srcId="{677D9978-1B11-4DEB-8B64-F515FA955EBB}" destId="{EF2067F2-C900-4702-9D91-F3048857F8A8}" srcOrd="0" destOrd="0" presId="urn:microsoft.com/office/officeart/2005/8/layout/hProcess7"/>
    <dgm:cxn modelId="{7FBFDB89-30DD-4883-ACE1-AD7330EA9BC2}" type="presOf" srcId="{933B1DDA-CDF4-4C3E-8681-129E11474274}" destId="{EF2067F2-C900-4702-9D91-F3048857F8A8}" srcOrd="0" destOrd="3" presId="urn:microsoft.com/office/officeart/2005/8/layout/hProcess7"/>
    <dgm:cxn modelId="{84097B79-196A-4CBD-9AB0-88F20729B803}" srcId="{7603E97F-AC45-49BD-A566-EEAD12B860AB}" destId="{AF7C0314-8032-4E75-9F11-C6937745CB9E}" srcOrd="1" destOrd="0" parTransId="{61F5B595-9E5C-409F-A03C-68B08E72E5AA}" sibTransId="{75D9D61D-E71A-4C78-A33F-CD29CD2A9348}"/>
    <dgm:cxn modelId="{1E8DBDB1-9270-4FC0-A90B-D92933DC7FA7}" type="presOf" srcId="{485AB4DA-093B-43ED-8A99-ECAFEFF76DF3}" destId="{EF2067F2-C900-4702-9D91-F3048857F8A8}" srcOrd="0" destOrd="4" presId="urn:microsoft.com/office/officeart/2005/8/layout/hProcess7"/>
    <dgm:cxn modelId="{63C64257-8F92-445A-9072-D5B67F346348}" srcId="{7603E97F-AC45-49BD-A566-EEAD12B860AB}" destId="{933B1DDA-CDF4-4C3E-8681-129E11474274}" srcOrd="3" destOrd="0" parTransId="{0071FCA8-C8D4-4828-8086-E5A9F89C48CB}" sibTransId="{849E9EFF-F5F5-45EE-809A-3E64478794DB}"/>
    <dgm:cxn modelId="{4EC5F6AC-9E56-4AD2-B846-1DE661D7AF3B}" type="presOf" srcId="{2E881594-B024-4527-A87D-B58187E06D20}" destId="{1FE1E548-A067-4BF8-8072-C4F07954B42C}" srcOrd="1" destOrd="0" presId="urn:microsoft.com/office/officeart/2005/8/layout/hProcess7"/>
    <dgm:cxn modelId="{FB28E9BD-49D4-48A0-91C1-DC90BE09E5C4}" srcId="{7603E97F-AC45-49BD-A566-EEAD12B860AB}" destId="{485AB4DA-093B-43ED-8A99-ECAFEFF76DF3}" srcOrd="4" destOrd="0" parTransId="{1A5C9B84-ED0D-444B-9562-4EB40A6B5560}" sibTransId="{E7BCBB43-4138-4CA7-9ADB-61782CAD6BC3}"/>
    <dgm:cxn modelId="{4FFCEEE5-457A-45CC-8377-C2D3C5421492}" srcId="{7603E97F-AC45-49BD-A566-EEAD12B860AB}" destId="{677D9978-1B11-4DEB-8B64-F515FA955EBB}" srcOrd="0" destOrd="0" parTransId="{B7A13471-D84C-4E3D-A790-D5B2EFCA3C6E}" sibTransId="{160B6D5B-45C2-4F49-80CE-D2B9C61BF2AD}"/>
    <dgm:cxn modelId="{8095D9E8-6A9E-42BD-AFD4-0E14ABE0CBD5}" type="presOf" srcId="{AF7C0314-8032-4E75-9F11-C6937745CB9E}" destId="{EF2067F2-C900-4702-9D91-F3048857F8A8}" srcOrd="0" destOrd="1" presId="urn:microsoft.com/office/officeart/2005/8/layout/hProcess7"/>
    <dgm:cxn modelId="{77542374-616E-440A-8669-A3FA4547D412}" srcId="{C2985511-D16D-44CC-9A8A-83227DCD4D37}" destId="{DA8AA28D-192B-4582-99CE-1D345173B68A}" srcOrd="1" destOrd="0" parTransId="{4A61B858-0769-42AD-BBFC-E61A0D5E05BB}" sibTransId="{F811D4D1-C1ED-4296-ACB5-842F15E5D67A}"/>
    <dgm:cxn modelId="{D4C7E942-27F7-4D44-BA23-83087AC92CE4}" type="presOf" srcId="{603387E2-4928-4457-9080-036D567A5DF9}" destId="{B8041CF3-3075-41C6-BC64-493056466DE2}" srcOrd="0" destOrd="0" presId="urn:microsoft.com/office/officeart/2005/8/layout/hProcess7"/>
    <dgm:cxn modelId="{0A960F91-C078-4960-8729-133252CF0909}" srcId="{3A08DC55-08F2-404C-9F92-2168A9A90F09}" destId="{BCFAACF8-9535-44BE-B271-BA7928D7CA8A}" srcOrd="0" destOrd="0" parTransId="{F30996C7-B2C3-402B-8EF4-F9482B1BEF5F}" sibTransId="{FF79221E-658A-4616-8683-101EF37A4846}"/>
    <dgm:cxn modelId="{170231E3-05A1-4A9D-9ABD-261241749ECE}" type="presOf" srcId="{2E881594-B024-4527-A87D-B58187E06D20}" destId="{ABD9F8FC-A409-42B4-8FEB-0561C462EFF0}" srcOrd="0" destOrd="0" presId="urn:microsoft.com/office/officeart/2005/8/layout/hProcess7"/>
    <dgm:cxn modelId="{C9250238-2458-424B-B287-6F0289F772BD}" type="presOf" srcId="{93B7B8E8-5CC5-4528-97E6-0D028339B130}" destId="{BB9ABC5B-3C35-49C3-9D58-573596BD1606}" srcOrd="0" destOrd="0" presId="urn:microsoft.com/office/officeart/2005/8/layout/hProcess7"/>
    <dgm:cxn modelId="{9D328849-3537-43FD-9596-D402CE105B48}" type="presOf" srcId="{C2985511-D16D-44CC-9A8A-83227DCD4D37}" destId="{E082CD8A-CCF5-4E9C-A528-CEEAC61EA251}" srcOrd="0" destOrd="0" presId="urn:microsoft.com/office/officeart/2005/8/layout/hProcess7"/>
    <dgm:cxn modelId="{5149F66C-1181-46B6-8683-9BA858BBC7CC}" srcId="{C2985511-D16D-44CC-9A8A-83227DCD4D37}" destId="{7603E97F-AC45-49BD-A566-EEAD12B860AB}" srcOrd="3" destOrd="0" parTransId="{EE2F18A3-2A8B-42BA-B6C3-FA9455D2C612}" sibTransId="{4656C230-AD50-44D7-91E2-4D3A5A2D038A}"/>
    <dgm:cxn modelId="{55A81409-7234-4327-96DB-ECA1BBF0018D}" srcId="{C2985511-D16D-44CC-9A8A-83227DCD4D37}" destId="{3A08DC55-08F2-404C-9F92-2168A9A90F09}" srcOrd="0" destOrd="0" parTransId="{7B6B14F9-B4A4-44A2-995E-910AADE63013}" sibTransId="{8B00393D-1220-4888-837C-27C569BEF9B6}"/>
    <dgm:cxn modelId="{7D925311-F2DB-418E-8FBD-C02C63E379F4}" srcId="{C2985511-D16D-44CC-9A8A-83227DCD4D37}" destId="{2E881594-B024-4527-A87D-B58187E06D20}" srcOrd="2" destOrd="0" parTransId="{229E12E3-D296-49E4-8049-51F45642EE65}" sibTransId="{ECF13669-E7CA-4DE8-88CE-72902FAF4504}"/>
    <dgm:cxn modelId="{348346FE-1F22-48B0-ABD8-5B0E0AD55908}" type="presOf" srcId="{7603E97F-AC45-49BD-A566-EEAD12B860AB}" destId="{7F6719A7-B281-494E-88B5-4B8D6864DBAA}" srcOrd="1" destOrd="0" presId="urn:microsoft.com/office/officeart/2005/8/layout/hProcess7"/>
    <dgm:cxn modelId="{F9AB2A51-4F8A-4927-8307-B8C18FD63FB6}" type="presParOf" srcId="{E082CD8A-CCF5-4E9C-A528-CEEAC61EA251}" destId="{2EDBD320-D979-4B55-B096-FADDEAF29CC7}" srcOrd="0" destOrd="0" presId="urn:microsoft.com/office/officeart/2005/8/layout/hProcess7"/>
    <dgm:cxn modelId="{224D0C16-F35A-4621-8B7A-6405DF9D6F94}" type="presParOf" srcId="{2EDBD320-D979-4B55-B096-FADDEAF29CC7}" destId="{2DE2FCCE-DBE8-4F4F-BA7A-1D04329884DD}" srcOrd="0" destOrd="0" presId="urn:microsoft.com/office/officeart/2005/8/layout/hProcess7"/>
    <dgm:cxn modelId="{D43A7B69-F4D2-4A39-872B-682D2DBFDE53}" type="presParOf" srcId="{2EDBD320-D979-4B55-B096-FADDEAF29CC7}" destId="{6DF05AB9-37E3-4F83-B677-CDD9C578CF4F}" srcOrd="1" destOrd="0" presId="urn:microsoft.com/office/officeart/2005/8/layout/hProcess7"/>
    <dgm:cxn modelId="{4574E73F-5522-46BE-9A11-58079A20A9D6}" type="presParOf" srcId="{2EDBD320-D979-4B55-B096-FADDEAF29CC7}" destId="{E1C00475-B6B3-431B-B3B1-E96A34917655}" srcOrd="2" destOrd="0" presId="urn:microsoft.com/office/officeart/2005/8/layout/hProcess7"/>
    <dgm:cxn modelId="{9171F33A-3075-4F4F-8970-7E3F6901DB6F}" type="presParOf" srcId="{E082CD8A-CCF5-4E9C-A528-CEEAC61EA251}" destId="{D92B9846-F7C3-43EE-9C4A-08D6F238362B}" srcOrd="1" destOrd="0" presId="urn:microsoft.com/office/officeart/2005/8/layout/hProcess7"/>
    <dgm:cxn modelId="{E16112AF-138D-4C42-BF19-0A865ADFAED0}" type="presParOf" srcId="{E082CD8A-CCF5-4E9C-A528-CEEAC61EA251}" destId="{23FA53AE-FC79-4635-8B34-80DE38E4AE55}" srcOrd="2" destOrd="0" presId="urn:microsoft.com/office/officeart/2005/8/layout/hProcess7"/>
    <dgm:cxn modelId="{62F7EABE-E6A6-4A78-BFE5-8ED1E5E3BD97}" type="presParOf" srcId="{23FA53AE-FC79-4635-8B34-80DE38E4AE55}" destId="{DE7C3DB5-0412-4B2C-B366-75A8B4B641CB}" srcOrd="0" destOrd="0" presId="urn:microsoft.com/office/officeart/2005/8/layout/hProcess7"/>
    <dgm:cxn modelId="{F98AC860-7329-440C-9772-523A017278C5}" type="presParOf" srcId="{23FA53AE-FC79-4635-8B34-80DE38E4AE55}" destId="{68F29C87-F4F3-4216-A6F8-FF3418AD8C5C}" srcOrd="1" destOrd="0" presId="urn:microsoft.com/office/officeart/2005/8/layout/hProcess7"/>
    <dgm:cxn modelId="{1E731C28-A56D-4EC1-99FF-C649DF113816}" type="presParOf" srcId="{23FA53AE-FC79-4635-8B34-80DE38E4AE55}" destId="{E6FE7098-9BF1-4CDA-9E39-215D38F1CF5E}" srcOrd="2" destOrd="0" presId="urn:microsoft.com/office/officeart/2005/8/layout/hProcess7"/>
    <dgm:cxn modelId="{F1B5B1B2-6C62-4781-814B-095E02CB8377}" type="presParOf" srcId="{E082CD8A-CCF5-4E9C-A528-CEEAC61EA251}" destId="{A47210D1-A5EA-4CF0-8608-9ACF867BFAA1}" srcOrd="3" destOrd="0" presId="urn:microsoft.com/office/officeart/2005/8/layout/hProcess7"/>
    <dgm:cxn modelId="{EDBEACD9-FDA2-474B-ACCD-76EBB94EC02F}" type="presParOf" srcId="{E082CD8A-CCF5-4E9C-A528-CEEAC61EA251}" destId="{B9A3DF43-5FF6-462C-A983-0494698CBE7A}" srcOrd="4" destOrd="0" presId="urn:microsoft.com/office/officeart/2005/8/layout/hProcess7"/>
    <dgm:cxn modelId="{3E881B52-838F-4C19-A792-7DA32D3EE6B4}" type="presParOf" srcId="{B9A3DF43-5FF6-462C-A983-0494698CBE7A}" destId="{0E170363-34A1-4153-91C5-82DDB8A0D1FD}" srcOrd="0" destOrd="0" presId="urn:microsoft.com/office/officeart/2005/8/layout/hProcess7"/>
    <dgm:cxn modelId="{AB8E117A-C32F-4901-A07A-064EB19FF700}" type="presParOf" srcId="{B9A3DF43-5FF6-462C-A983-0494698CBE7A}" destId="{15AA468F-CFA3-4F24-BC8D-B8F3CEC3FCE5}" srcOrd="1" destOrd="0" presId="urn:microsoft.com/office/officeart/2005/8/layout/hProcess7"/>
    <dgm:cxn modelId="{FC1FD3C9-FE40-4BC4-BB11-D2DC36F842B1}" type="presParOf" srcId="{B9A3DF43-5FF6-462C-A983-0494698CBE7A}" destId="{B8041CF3-3075-41C6-BC64-493056466DE2}" srcOrd="2" destOrd="0" presId="urn:microsoft.com/office/officeart/2005/8/layout/hProcess7"/>
    <dgm:cxn modelId="{C3AA14FE-B1EC-414E-A691-B71D78F74291}" type="presParOf" srcId="{E082CD8A-CCF5-4E9C-A528-CEEAC61EA251}" destId="{DFB15980-A867-4587-89BC-3A5219472366}" srcOrd="5" destOrd="0" presId="urn:microsoft.com/office/officeart/2005/8/layout/hProcess7"/>
    <dgm:cxn modelId="{9205E173-5E27-4EAB-90AB-D5DE3E5280E9}" type="presParOf" srcId="{E082CD8A-CCF5-4E9C-A528-CEEAC61EA251}" destId="{4E155582-4F84-4B86-8A3B-1560CC11D512}" srcOrd="6" destOrd="0" presId="urn:microsoft.com/office/officeart/2005/8/layout/hProcess7"/>
    <dgm:cxn modelId="{0D019CCF-8A91-4FB7-8B51-8C9D822DD0BD}" type="presParOf" srcId="{4E155582-4F84-4B86-8A3B-1560CC11D512}" destId="{83C1681E-D9C1-4E28-A869-FFD2581E9AE0}" srcOrd="0" destOrd="0" presId="urn:microsoft.com/office/officeart/2005/8/layout/hProcess7"/>
    <dgm:cxn modelId="{504C29AD-8510-4E9C-9826-3EB246C3BC38}" type="presParOf" srcId="{4E155582-4F84-4B86-8A3B-1560CC11D512}" destId="{D4C9AB9B-E5DA-47AF-808D-3B45B8D62A82}" srcOrd="1" destOrd="0" presId="urn:microsoft.com/office/officeart/2005/8/layout/hProcess7"/>
    <dgm:cxn modelId="{C0C2CB2F-5F5C-42F5-802E-A68C1038594D}" type="presParOf" srcId="{4E155582-4F84-4B86-8A3B-1560CC11D512}" destId="{C1C99D60-CE37-4139-BAAF-9AF9829A0010}" srcOrd="2" destOrd="0" presId="urn:microsoft.com/office/officeart/2005/8/layout/hProcess7"/>
    <dgm:cxn modelId="{BD881F8B-E5FE-4F58-96F3-CDEFC0F60BA3}" type="presParOf" srcId="{E082CD8A-CCF5-4E9C-A528-CEEAC61EA251}" destId="{C7AA2ED8-1ECC-41EA-9490-D984F4FCCEFC}" srcOrd="7" destOrd="0" presId="urn:microsoft.com/office/officeart/2005/8/layout/hProcess7"/>
    <dgm:cxn modelId="{312ED156-2C93-49E8-846E-E4DE1E3B7E40}" type="presParOf" srcId="{E082CD8A-CCF5-4E9C-A528-CEEAC61EA251}" destId="{28B26B82-D68F-4299-A6E0-174BA07C11FA}" srcOrd="8" destOrd="0" presId="urn:microsoft.com/office/officeart/2005/8/layout/hProcess7"/>
    <dgm:cxn modelId="{0CF3BE31-F135-4925-999B-BB21E020316C}" type="presParOf" srcId="{28B26B82-D68F-4299-A6E0-174BA07C11FA}" destId="{ABD9F8FC-A409-42B4-8FEB-0561C462EFF0}" srcOrd="0" destOrd="0" presId="urn:microsoft.com/office/officeart/2005/8/layout/hProcess7"/>
    <dgm:cxn modelId="{39566AAC-52EC-42E4-8B35-93A0DD6EF421}" type="presParOf" srcId="{28B26B82-D68F-4299-A6E0-174BA07C11FA}" destId="{1FE1E548-A067-4BF8-8072-C4F07954B42C}" srcOrd="1" destOrd="0" presId="urn:microsoft.com/office/officeart/2005/8/layout/hProcess7"/>
    <dgm:cxn modelId="{876D11C6-7988-4EDC-884E-A3369566777A}" type="presParOf" srcId="{28B26B82-D68F-4299-A6E0-174BA07C11FA}" destId="{BB9ABC5B-3C35-49C3-9D58-573596BD1606}" srcOrd="2" destOrd="0" presId="urn:microsoft.com/office/officeart/2005/8/layout/hProcess7"/>
    <dgm:cxn modelId="{24CA242C-D67B-4A67-A319-07BA1577435B}" type="presParOf" srcId="{E082CD8A-CCF5-4E9C-A528-CEEAC61EA251}" destId="{C52B6816-5668-4441-B7F1-9D6188A8266B}" srcOrd="9" destOrd="0" presId="urn:microsoft.com/office/officeart/2005/8/layout/hProcess7"/>
    <dgm:cxn modelId="{CCF17507-023F-4307-9BE6-33D5C8EB1B02}" type="presParOf" srcId="{E082CD8A-CCF5-4E9C-A528-CEEAC61EA251}" destId="{AD6953FD-79A8-40FC-B581-A165CF173A6E}" srcOrd="10" destOrd="0" presId="urn:microsoft.com/office/officeart/2005/8/layout/hProcess7"/>
    <dgm:cxn modelId="{EBB6F7AA-D183-4900-9125-4AA48E196C68}" type="presParOf" srcId="{AD6953FD-79A8-40FC-B581-A165CF173A6E}" destId="{1E1F5CA3-10D1-4189-BD82-16712E0E6B12}" srcOrd="0" destOrd="0" presId="urn:microsoft.com/office/officeart/2005/8/layout/hProcess7"/>
    <dgm:cxn modelId="{ECD4835E-1FF9-4FF1-8459-719BA8CB7965}" type="presParOf" srcId="{AD6953FD-79A8-40FC-B581-A165CF173A6E}" destId="{4E30381D-DC87-450C-B7E3-276858846B76}" srcOrd="1" destOrd="0" presId="urn:microsoft.com/office/officeart/2005/8/layout/hProcess7"/>
    <dgm:cxn modelId="{34E169C0-85E6-49EF-BE04-EC3C5C4C9809}" type="presParOf" srcId="{AD6953FD-79A8-40FC-B581-A165CF173A6E}" destId="{E2F5E6A5-20C1-416A-A1AF-07BEBE082BD8}" srcOrd="2" destOrd="0" presId="urn:microsoft.com/office/officeart/2005/8/layout/hProcess7"/>
    <dgm:cxn modelId="{413C3CE7-0C75-4CE3-AF27-B044586C8D64}" type="presParOf" srcId="{E082CD8A-CCF5-4E9C-A528-CEEAC61EA251}" destId="{1BA42F9F-396A-4896-B16A-33240A34E7B9}" srcOrd="11" destOrd="0" presId="urn:microsoft.com/office/officeart/2005/8/layout/hProcess7"/>
    <dgm:cxn modelId="{5EEF799A-8187-4BA2-A6C5-363AF21E1470}" type="presParOf" srcId="{E082CD8A-CCF5-4E9C-A528-CEEAC61EA251}" destId="{B9721EB8-50D1-422D-8158-A83DEF21F226}" srcOrd="12" destOrd="0" presId="urn:microsoft.com/office/officeart/2005/8/layout/hProcess7"/>
    <dgm:cxn modelId="{92D8A65E-B2CA-4A63-B7E6-3B088225C87D}" type="presParOf" srcId="{B9721EB8-50D1-422D-8158-A83DEF21F226}" destId="{7A005234-E107-4E3E-95C7-7A3439853421}" srcOrd="0" destOrd="0" presId="urn:microsoft.com/office/officeart/2005/8/layout/hProcess7"/>
    <dgm:cxn modelId="{91861245-700A-42B2-A1EA-5CA376C93792}" type="presParOf" srcId="{B9721EB8-50D1-422D-8158-A83DEF21F226}" destId="{7F6719A7-B281-494E-88B5-4B8D6864DBAA}" srcOrd="1" destOrd="0" presId="urn:microsoft.com/office/officeart/2005/8/layout/hProcess7"/>
    <dgm:cxn modelId="{DC8D7950-E3F3-4326-91C2-695CE005EB19}" type="presParOf" srcId="{B9721EB8-50D1-422D-8158-A83DEF21F226}" destId="{EF2067F2-C900-4702-9D91-F3048857F8A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F0A800-CFE3-4DFA-AD37-25B3919300B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9CC8119-31C2-4E97-90D0-4FCDADB7E4E8}">
      <dgm:prSet/>
      <dgm:spPr/>
      <dgm:t>
        <a:bodyPr/>
        <a:lstStyle/>
        <a:p>
          <a:r>
            <a:rPr lang="en-GB"/>
            <a:t>Total Patrol Time Delivered</a:t>
          </a:r>
          <a:endParaRPr lang="en-US"/>
        </a:p>
      </dgm:t>
    </dgm:pt>
    <dgm:pt modelId="{6EAC5DCA-84C7-4195-902B-7F1EA43F82C2}" type="parTrans" cxnId="{30BCF61F-D22D-4541-ACD6-4F091AB8079C}">
      <dgm:prSet/>
      <dgm:spPr/>
      <dgm:t>
        <a:bodyPr/>
        <a:lstStyle/>
        <a:p>
          <a:endParaRPr lang="en-US"/>
        </a:p>
      </dgm:t>
    </dgm:pt>
    <dgm:pt modelId="{24F511A7-7598-4DA2-9E60-4FFECEF7613A}" type="sibTrans" cxnId="{30BCF61F-D22D-4541-ACD6-4F091AB8079C}">
      <dgm:prSet/>
      <dgm:spPr/>
      <dgm:t>
        <a:bodyPr/>
        <a:lstStyle/>
        <a:p>
          <a:endParaRPr lang="en-US"/>
        </a:p>
      </dgm:t>
    </dgm:pt>
    <dgm:pt modelId="{8C6B821B-6F65-43AD-82F2-7B03B1F69341}">
      <dgm:prSet/>
      <dgm:spPr/>
      <dgm:t>
        <a:bodyPr/>
        <a:lstStyle/>
        <a:p>
          <a:r>
            <a:rPr lang="en-GB"/>
            <a:t>Total Time in Hot Spots</a:t>
          </a:r>
          <a:endParaRPr lang="en-US"/>
        </a:p>
      </dgm:t>
    </dgm:pt>
    <dgm:pt modelId="{9AC4C9D1-B1E2-4EB7-B7EC-0E8B29172F9C}" type="parTrans" cxnId="{C4A2491F-D03F-4470-8432-330ABDB5727D}">
      <dgm:prSet/>
      <dgm:spPr/>
      <dgm:t>
        <a:bodyPr/>
        <a:lstStyle/>
        <a:p>
          <a:endParaRPr lang="en-US"/>
        </a:p>
      </dgm:t>
    </dgm:pt>
    <dgm:pt modelId="{9F3815E2-CE0E-4252-A19E-D215BB3939B8}" type="sibTrans" cxnId="{C4A2491F-D03F-4470-8432-330ABDB5727D}">
      <dgm:prSet/>
      <dgm:spPr/>
      <dgm:t>
        <a:bodyPr/>
        <a:lstStyle/>
        <a:p>
          <a:endParaRPr lang="en-US"/>
        </a:p>
      </dgm:t>
    </dgm:pt>
    <dgm:pt modelId="{BBA973DD-696D-409A-8769-A7181DC18572}">
      <dgm:prSet/>
      <dgm:spPr/>
      <dgm:t>
        <a:bodyPr/>
        <a:lstStyle/>
        <a:p>
          <a:r>
            <a:rPr lang="en-GB"/>
            <a:t>Total Time out of hot spots</a:t>
          </a:r>
          <a:endParaRPr lang="en-US"/>
        </a:p>
      </dgm:t>
    </dgm:pt>
    <dgm:pt modelId="{BBCDD2FA-3BB1-430F-8C40-FB9CD8A23655}" type="parTrans" cxnId="{9FD6786D-E4D9-4F11-93E5-534CD2787DD5}">
      <dgm:prSet/>
      <dgm:spPr/>
      <dgm:t>
        <a:bodyPr/>
        <a:lstStyle/>
        <a:p>
          <a:endParaRPr lang="en-US"/>
        </a:p>
      </dgm:t>
    </dgm:pt>
    <dgm:pt modelId="{ED5E1567-E842-4F8A-B3B2-9E78F0959CBB}" type="sibTrans" cxnId="{9FD6786D-E4D9-4F11-93E5-534CD2787DD5}">
      <dgm:prSet/>
      <dgm:spPr/>
      <dgm:t>
        <a:bodyPr/>
        <a:lstStyle/>
        <a:p>
          <a:endParaRPr lang="en-US"/>
        </a:p>
      </dgm:t>
    </dgm:pt>
    <dgm:pt modelId="{16E56008-0FAC-451C-A1FF-CCC42E2B8063}">
      <dgm:prSet/>
      <dgm:spPr/>
      <dgm:t>
        <a:bodyPr/>
        <a:lstStyle/>
        <a:p>
          <a:r>
            <a:rPr lang="en-GB"/>
            <a:t>Percent of patrol time in hot spots</a:t>
          </a:r>
          <a:endParaRPr lang="en-US"/>
        </a:p>
      </dgm:t>
    </dgm:pt>
    <dgm:pt modelId="{CB73C9B9-3F1E-4F15-A083-C2939291132F}" type="parTrans" cxnId="{21FD1CA9-6A1F-4D84-9223-EBE63BD6212C}">
      <dgm:prSet/>
      <dgm:spPr/>
      <dgm:t>
        <a:bodyPr/>
        <a:lstStyle/>
        <a:p>
          <a:endParaRPr lang="en-US"/>
        </a:p>
      </dgm:t>
    </dgm:pt>
    <dgm:pt modelId="{0E9C6A57-6919-4EB4-924A-AB12C078ED00}" type="sibTrans" cxnId="{21FD1CA9-6A1F-4D84-9223-EBE63BD6212C}">
      <dgm:prSet/>
      <dgm:spPr/>
      <dgm:t>
        <a:bodyPr/>
        <a:lstStyle/>
        <a:p>
          <a:endParaRPr lang="en-US"/>
        </a:p>
      </dgm:t>
    </dgm:pt>
    <dgm:pt modelId="{D341BC44-AA01-8145-A5D0-55B2FFB17434}" type="pres">
      <dgm:prSet presAssocID="{78F0A800-CFE3-4DFA-AD37-25B3919300B7}" presName="linear" presStyleCnt="0">
        <dgm:presLayoutVars>
          <dgm:dir/>
          <dgm:animLvl val="lvl"/>
          <dgm:resizeHandles val="exact"/>
        </dgm:presLayoutVars>
      </dgm:prSet>
      <dgm:spPr/>
      <dgm:t>
        <a:bodyPr/>
        <a:lstStyle/>
        <a:p>
          <a:endParaRPr lang="en-US"/>
        </a:p>
      </dgm:t>
    </dgm:pt>
    <dgm:pt modelId="{02141EA1-F624-3A42-9557-CAD21360B313}" type="pres">
      <dgm:prSet presAssocID="{D9CC8119-31C2-4E97-90D0-4FCDADB7E4E8}" presName="parentLin" presStyleCnt="0"/>
      <dgm:spPr/>
    </dgm:pt>
    <dgm:pt modelId="{00ECBA8D-76A2-0146-A85E-6F9DA2DF60F4}" type="pres">
      <dgm:prSet presAssocID="{D9CC8119-31C2-4E97-90D0-4FCDADB7E4E8}" presName="parentLeftMargin" presStyleLbl="node1" presStyleIdx="0" presStyleCnt="4"/>
      <dgm:spPr/>
      <dgm:t>
        <a:bodyPr/>
        <a:lstStyle/>
        <a:p>
          <a:endParaRPr lang="en-US"/>
        </a:p>
      </dgm:t>
    </dgm:pt>
    <dgm:pt modelId="{F585B9F7-14D0-1241-B982-4D8782BDC43E}" type="pres">
      <dgm:prSet presAssocID="{D9CC8119-31C2-4E97-90D0-4FCDADB7E4E8}" presName="parentText" presStyleLbl="node1" presStyleIdx="0" presStyleCnt="4">
        <dgm:presLayoutVars>
          <dgm:chMax val="0"/>
          <dgm:bulletEnabled val="1"/>
        </dgm:presLayoutVars>
      </dgm:prSet>
      <dgm:spPr/>
      <dgm:t>
        <a:bodyPr/>
        <a:lstStyle/>
        <a:p>
          <a:endParaRPr lang="en-US"/>
        </a:p>
      </dgm:t>
    </dgm:pt>
    <dgm:pt modelId="{FD9A953A-D9FB-624E-AC9E-A02ED6114565}" type="pres">
      <dgm:prSet presAssocID="{D9CC8119-31C2-4E97-90D0-4FCDADB7E4E8}" presName="negativeSpace" presStyleCnt="0"/>
      <dgm:spPr/>
    </dgm:pt>
    <dgm:pt modelId="{51F0EFFB-6B76-4A4B-BD12-A97B6DFAC44D}" type="pres">
      <dgm:prSet presAssocID="{D9CC8119-31C2-4E97-90D0-4FCDADB7E4E8}" presName="childText" presStyleLbl="conFgAcc1" presStyleIdx="0" presStyleCnt="4">
        <dgm:presLayoutVars>
          <dgm:bulletEnabled val="1"/>
        </dgm:presLayoutVars>
      </dgm:prSet>
      <dgm:spPr/>
    </dgm:pt>
    <dgm:pt modelId="{EFEA21D3-558C-924F-811D-0E2B290C4401}" type="pres">
      <dgm:prSet presAssocID="{24F511A7-7598-4DA2-9E60-4FFECEF7613A}" presName="spaceBetweenRectangles" presStyleCnt="0"/>
      <dgm:spPr/>
    </dgm:pt>
    <dgm:pt modelId="{B72B7247-E732-2247-A44F-D4E925EB3ADB}" type="pres">
      <dgm:prSet presAssocID="{8C6B821B-6F65-43AD-82F2-7B03B1F69341}" presName="parentLin" presStyleCnt="0"/>
      <dgm:spPr/>
    </dgm:pt>
    <dgm:pt modelId="{42664052-5A9F-B548-8607-5EEE70A5E8CF}" type="pres">
      <dgm:prSet presAssocID="{8C6B821B-6F65-43AD-82F2-7B03B1F69341}" presName="parentLeftMargin" presStyleLbl="node1" presStyleIdx="0" presStyleCnt="4"/>
      <dgm:spPr/>
      <dgm:t>
        <a:bodyPr/>
        <a:lstStyle/>
        <a:p>
          <a:endParaRPr lang="en-US"/>
        </a:p>
      </dgm:t>
    </dgm:pt>
    <dgm:pt modelId="{00E02FED-9382-AF46-892C-613302E56120}" type="pres">
      <dgm:prSet presAssocID="{8C6B821B-6F65-43AD-82F2-7B03B1F69341}" presName="parentText" presStyleLbl="node1" presStyleIdx="1" presStyleCnt="4">
        <dgm:presLayoutVars>
          <dgm:chMax val="0"/>
          <dgm:bulletEnabled val="1"/>
        </dgm:presLayoutVars>
      </dgm:prSet>
      <dgm:spPr/>
      <dgm:t>
        <a:bodyPr/>
        <a:lstStyle/>
        <a:p>
          <a:endParaRPr lang="en-US"/>
        </a:p>
      </dgm:t>
    </dgm:pt>
    <dgm:pt modelId="{DE5266CA-63B0-E049-806B-640B6B6C25D2}" type="pres">
      <dgm:prSet presAssocID="{8C6B821B-6F65-43AD-82F2-7B03B1F69341}" presName="negativeSpace" presStyleCnt="0"/>
      <dgm:spPr/>
    </dgm:pt>
    <dgm:pt modelId="{A50E1450-A761-AE41-9446-C6B4B6BE856E}" type="pres">
      <dgm:prSet presAssocID="{8C6B821B-6F65-43AD-82F2-7B03B1F69341}" presName="childText" presStyleLbl="conFgAcc1" presStyleIdx="1" presStyleCnt="4">
        <dgm:presLayoutVars>
          <dgm:bulletEnabled val="1"/>
        </dgm:presLayoutVars>
      </dgm:prSet>
      <dgm:spPr/>
    </dgm:pt>
    <dgm:pt modelId="{11BADD1B-7B69-1745-90C6-40F3465FC7BF}" type="pres">
      <dgm:prSet presAssocID="{9F3815E2-CE0E-4252-A19E-D215BB3939B8}" presName="spaceBetweenRectangles" presStyleCnt="0"/>
      <dgm:spPr/>
    </dgm:pt>
    <dgm:pt modelId="{9045C2F0-60E5-8249-B150-884630780675}" type="pres">
      <dgm:prSet presAssocID="{BBA973DD-696D-409A-8769-A7181DC18572}" presName="parentLin" presStyleCnt="0"/>
      <dgm:spPr/>
    </dgm:pt>
    <dgm:pt modelId="{373CD0DB-4993-B24C-9CBE-F41F6A06CB13}" type="pres">
      <dgm:prSet presAssocID="{BBA973DD-696D-409A-8769-A7181DC18572}" presName="parentLeftMargin" presStyleLbl="node1" presStyleIdx="1" presStyleCnt="4"/>
      <dgm:spPr/>
      <dgm:t>
        <a:bodyPr/>
        <a:lstStyle/>
        <a:p>
          <a:endParaRPr lang="en-US"/>
        </a:p>
      </dgm:t>
    </dgm:pt>
    <dgm:pt modelId="{78EEFF06-D86D-7045-B878-453FFF8E9034}" type="pres">
      <dgm:prSet presAssocID="{BBA973DD-696D-409A-8769-A7181DC18572}" presName="parentText" presStyleLbl="node1" presStyleIdx="2" presStyleCnt="4">
        <dgm:presLayoutVars>
          <dgm:chMax val="0"/>
          <dgm:bulletEnabled val="1"/>
        </dgm:presLayoutVars>
      </dgm:prSet>
      <dgm:spPr/>
      <dgm:t>
        <a:bodyPr/>
        <a:lstStyle/>
        <a:p>
          <a:endParaRPr lang="en-US"/>
        </a:p>
      </dgm:t>
    </dgm:pt>
    <dgm:pt modelId="{5BA84657-9612-964F-9F44-336AB7ED4516}" type="pres">
      <dgm:prSet presAssocID="{BBA973DD-696D-409A-8769-A7181DC18572}" presName="negativeSpace" presStyleCnt="0"/>
      <dgm:spPr/>
    </dgm:pt>
    <dgm:pt modelId="{D30350CF-4C15-7B49-95A5-D4739159787A}" type="pres">
      <dgm:prSet presAssocID="{BBA973DD-696D-409A-8769-A7181DC18572}" presName="childText" presStyleLbl="conFgAcc1" presStyleIdx="2" presStyleCnt="4">
        <dgm:presLayoutVars>
          <dgm:bulletEnabled val="1"/>
        </dgm:presLayoutVars>
      </dgm:prSet>
      <dgm:spPr/>
    </dgm:pt>
    <dgm:pt modelId="{71BAB4F1-F803-4F4C-AC65-6DC64949417C}" type="pres">
      <dgm:prSet presAssocID="{ED5E1567-E842-4F8A-B3B2-9E78F0959CBB}" presName="spaceBetweenRectangles" presStyleCnt="0"/>
      <dgm:spPr/>
    </dgm:pt>
    <dgm:pt modelId="{9EE2CFC6-CF18-F646-B684-5E56D8243511}" type="pres">
      <dgm:prSet presAssocID="{16E56008-0FAC-451C-A1FF-CCC42E2B8063}" presName="parentLin" presStyleCnt="0"/>
      <dgm:spPr/>
    </dgm:pt>
    <dgm:pt modelId="{95072188-6769-F14F-8FA7-860781F24444}" type="pres">
      <dgm:prSet presAssocID="{16E56008-0FAC-451C-A1FF-CCC42E2B8063}" presName="parentLeftMargin" presStyleLbl="node1" presStyleIdx="2" presStyleCnt="4"/>
      <dgm:spPr/>
      <dgm:t>
        <a:bodyPr/>
        <a:lstStyle/>
        <a:p>
          <a:endParaRPr lang="en-US"/>
        </a:p>
      </dgm:t>
    </dgm:pt>
    <dgm:pt modelId="{3651079E-1D80-9242-8244-0E8B609CEFAB}" type="pres">
      <dgm:prSet presAssocID="{16E56008-0FAC-451C-A1FF-CCC42E2B8063}" presName="parentText" presStyleLbl="node1" presStyleIdx="3" presStyleCnt="4">
        <dgm:presLayoutVars>
          <dgm:chMax val="0"/>
          <dgm:bulletEnabled val="1"/>
        </dgm:presLayoutVars>
      </dgm:prSet>
      <dgm:spPr/>
      <dgm:t>
        <a:bodyPr/>
        <a:lstStyle/>
        <a:p>
          <a:endParaRPr lang="en-US"/>
        </a:p>
      </dgm:t>
    </dgm:pt>
    <dgm:pt modelId="{E7B3B91F-45EC-5747-B465-4E4A4D07197E}" type="pres">
      <dgm:prSet presAssocID="{16E56008-0FAC-451C-A1FF-CCC42E2B8063}" presName="negativeSpace" presStyleCnt="0"/>
      <dgm:spPr/>
    </dgm:pt>
    <dgm:pt modelId="{D04B050B-342C-CF4E-A993-869F0A06FA87}" type="pres">
      <dgm:prSet presAssocID="{16E56008-0FAC-451C-A1FF-CCC42E2B8063}" presName="childText" presStyleLbl="conFgAcc1" presStyleIdx="3" presStyleCnt="4">
        <dgm:presLayoutVars>
          <dgm:bulletEnabled val="1"/>
        </dgm:presLayoutVars>
      </dgm:prSet>
      <dgm:spPr/>
    </dgm:pt>
  </dgm:ptLst>
  <dgm:cxnLst>
    <dgm:cxn modelId="{4E28A3E1-995F-C341-85C9-0F75593EA26F}" type="presOf" srcId="{16E56008-0FAC-451C-A1FF-CCC42E2B8063}" destId="{95072188-6769-F14F-8FA7-860781F24444}" srcOrd="0" destOrd="0" presId="urn:microsoft.com/office/officeart/2005/8/layout/list1"/>
    <dgm:cxn modelId="{F4BBCB9B-600C-1542-AF01-6B2600CA2EA9}" type="presOf" srcId="{8C6B821B-6F65-43AD-82F2-7B03B1F69341}" destId="{00E02FED-9382-AF46-892C-613302E56120}" srcOrd="1" destOrd="0" presId="urn:microsoft.com/office/officeart/2005/8/layout/list1"/>
    <dgm:cxn modelId="{21FD1CA9-6A1F-4D84-9223-EBE63BD6212C}" srcId="{78F0A800-CFE3-4DFA-AD37-25B3919300B7}" destId="{16E56008-0FAC-451C-A1FF-CCC42E2B8063}" srcOrd="3" destOrd="0" parTransId="{CB73C9B9-3F1E-4F15-A083-C2939291132F}" sibTransId="{0E9C6A57-6919-4EB4-924A-AB12C078ED00}"/>
    <dgm:cxn modelId="{30BCF61F-D22D-4541-ACD6-4F091AB8079C}" srcId="{78F0A800-CFE3-4DFA-AD37-25B3919300B7}" destId="{D9CC8119-31C2-4E97-90D0-4FCDADB7E4E8}" srcOrd="0" destOrd="0" parTransId="{6EAC5DCA-84C7-4195-902B-7F1EA43F82C2}" sibTransId="{24F511A7-7598-4DA2-9E60-4FFECEF7613A}"/>
    <dgm:cxn modelId="{DBC268C1-C244-9749-83FB-185146587A57}" type="presOf" srcId="{BBA973DD-696D-409A-8769-A7181DC18572}" destId="{78EEFF06-D86D-7045-B878-453FFF8E9034}" srcOrd="1" destOrd="0" presId="urn:microsoft.com/office/officeart/2005/8/layout/list1"/>
    <dgm:cxn modelId="{8D721DFF-FA2C-3443-AC48-81AF1FFB461F}" type="presOf" srcId="{D9CC8119-31C2-4E97-90D0-4FCDADB7E4E8}" destId="{00ECBA8D-76A2-0146-A85E-6F9DA2DF60F4}" srcOrd="0" destOrd="0" presId="urn:microsoft.com/office/officeart/2005/8/layout/list1"/>
    <dgm:cxn modelId="{C4A2491F-D03F-4470-8432-330ABDB5727D}" srcId="{78F0A800-CFE3-4DFA-AD37-25B3919300B7}" destId="{8C6B821B-6F65-43AD-82F2-7B03B1F69341}" srcOrd="1" destOrd="0" parTransId="{9AC4C9D1-B1E2-4EB7-B7EC-0E8B29172F9C}" sibTransId="{9F3815E2-CE0E-4252-A19E-D215BB3939B8}"/>
    <dgm:cxn modelId="{4019244F-3499-7743-9590-087BC94952FD}" type="presOf" srcId="{78F0A800-CFE3-4DFA-AD37-25B3919300B7}" destId="{D341BC44-AA01-8145-A5D0-55B2FFB17434}" srcOrd="0" destOrd="0" presId="urn:microsoft.com/office/officeart/2005/8/layout/list1"/>
    <dgm:cxn modelId="{B942A73E-7973-4C4E-8E91-DF15C00394A8}" type="presOf" srcId="{D9CC8119-31C2-4E97-90D0-4FCDADB7E4E8}" destId="{F585B9F7-14D0-1241-B982-4D8782BDC43E}" srcOrd="1" destOrd="0" presId="urn:microsoft.com/office/officeart/2005/8/layout/list1"/>
    <dgm:cxn modelId="{DA480F8F-3D81-3C45-A478-E4054EC4316D}" type="presOf" srcId="{BBA973DD-696D-409A-8769-A7181DC18572}" destId="{373CD0DB-4993-B24C-9CBE-F41F6A06CB13}" srcOrd="0" destOrd="0" presId="urn:microsoft.com/office/officeart/2005/8/layout/list1"/>
    <dgm:cxn modelId="{E71FB61C-C87E-0A42-9FB2-B4F13B9DED73}" type="presOf" srcId="{16E56008-0FAC-451C-A1FF-CCC42E2B8063}" destId="{3651079E-1D80-9242-8244-0E8B609CEFAB}" srcOrd="1" destOrd="0" presId="urn:microsoft.com/office/officeart/2005/8/layout/list1"/>
    <dgm:cxn modelId="{B0DC464B-5199-EB48-85B2-1B8BAA848F60}" type="presOf" srcId="{8C6B821B-6F65-43AD-82F2-7B03B1F69341}" destId="{42664052-5A9F-B548-8607-5EEE70A5E8CF}" srcOrd="0" destOrd="0" presId="urn:microsoft.com/office/officeart/2005/8/layout/list1"/>
    <dgm:cxn modelId="{9FD6786D-E4D9-4F11-93E5-534CD2787DD5}" srcId="{78F0A800-CFE3-4DFA-AD37-25B3919300B7}" destId="{BBA973DD-696D-409A-8769-A7181DC18572}" srcOrd="2" destOrd="0" parTransId="{BBCDD2FA-3BB1-430F-8C40-FB9CD8A23655}" sibTransId="{ED5E1567-E842-4F8A-B3B2-9E78F0959CBB}"/>
    <dgm:cxn modelId="{70509A83-ED6E-4441-848E-C95F8547A86E}" type="presParOf" srcId="{D341BC44-AA01-8145-A5D0-55B2FFB17434}" destId="{02141EA1-F624-3A42-9557-CAD21360B313}" srcOrd="0" destOrd="0" presId="urn:microsoft.com/office/officeart/2005/8/layout/list1"/>
    <dgm:cxn modelId="{2A86FF5E-58DF-F446-938A-26CD03C9A336}" type="presParOf" srcId="{02141EA1-F624-3A42-9557-CAD21360B313}" destId="{00ECBA8D-76A2-0146-A85E-6F9DA2DF60F4}" srcOrd="0" destOrd="0" presId="urn:microsoft.com/office/officeart/2005/8/layout/list1"/>
    <dgm:cxn modelId="{36781AE4-EFE3-0149-975F-2B27CF645B65}" type="presParOf" srcId="{02141EA1-F624-3A42-9557-CAD21360B313}" destId="{F585B9F7-14D0-1241-B982-4D8782BDC43E}" srcOrd="1" destOrd="0" presId="urn:microsoft.com/office/officeart/2005/8/layout/list1"/>
    <dgm:cxn modelId="{91AF4F8E-5D60-044C-99ED-58DC6BBDA092}" type="presParOf" srcId="{D341BC44-AA01-8145-A5D0-55B2FFB17434}" destId="{FD9A953A-D9FB-624E-AC9E-A02ED6114565}" srcOrd="1" destOrd="0" presId="urn:microsoft.com/office/officeart/2005/8/layout/list1"/>
    <dgm:cxn modelId="{62C054AD-7F20-4A4E-9B75-9959715C1328}" type="presParOf" srcId="{D341BC44-AA01-8145-A5D0-55B2FFB17434}" destId="{51F0EFFB-6B76-4A4B-BD12-A97B6DFAC44D}" srcOrd="2" destOrd="0" presId="urn:microsoft.com/office/officeart/2005/8/layout/list1"/>
    <dgm:cxn modelId="{A4B85C7A-A6A4-4F40-86EC-71EEDC864486}" type="presParOf" srcId="{D341BC44-AA01-8145-A5D0-55B2FFB17434}" destId="{EFEA21D3-558C-924F-811D-0E2B290C4401}" srcOrd="3" destOrd="0" presId="urn:microsoft.com/office/officeart/2005/8/layout/list1"/>
    <dgm:cxn modelId="{01FF3657-9840-6641-A370-41AAC1A8A090}" type="presParOf" srcId="{D341BC44-AA01-8145-A5D0-55B2FFB17434}" destId="{B72B7247-E732-2247-A44F-D4E925EB3ADB}" srcOrd="4" destOrd="0" presId="urn:microsoft.com/office/officeart/2005/8/layout/list1"/>
    <dgm:cxn modelId="{A70633EB-826E-5F4B-9B73-22427668902D}" type="presParOf" srcId="{B72B7247-E732-2247-A44F-D4E925EB3ADB}" destId="{42664052-5A9F-B548-8607-5EEE70A5E8CF}" srcOrd="0" destOrd="0" presId="urn:microsoft.com/office/officeart/2005/8/layout/list1"/>
    <dgm:cxn modelId="{152DEDC6-A7C4-854F-B3EE-DF9676E47F49}" type="presParOf" srcId="{B72B7247-E732-2247-A44F-D4E925EB3ADB}" destId="{00E02FED-9382-AF46-892C-613302E56120}" srcOrd="1" destOrd="0" presId="urn:microsoft.com/office/officeart/2005/8/layout/list1"/>
    <dgm:cxn modelId="{AFCF9765-A558-8648-AAC5-7AA3BA678DA0}" type="presParOf" srcId="{D341BC44-AA01-8145-A5D0-55B2FFB17434}" destId="{DE5266CA-63B0-E049-806B-640B6B6C25D2}" srcOrd="5" destOrd="0" presId="urn:microsoft.com/office/officeart/2005/8/layout/list1"/>
    <dgm:cxn modelId="{F2A2B81D-8151-6840-A1C2-E5D0F5374A9C}" type="presParOf" srcId="{D341BC44-AA01-8145-A5D0-55B2FFB17434}" destId="{A50E1450-A761-AE41-9446-C6B4B6BE856E}" srcOrd="6" destOrd="0" presId="urn:microsoft.com/office/officeart/2005/8/layout/list1"/>
    <dgm:cxn modelId="{187C4865-6CC0-2643-9D7A-A5221B9F0806}" type="presParOf" srcId="{D341BC44-AA01-8145-A5D0-55B2FFB17434}" destId="{11BADD1B-7B69-1745-90C6-40F3465FC7BF}" srcOrd="7" destOrd="0" presId="urn:microsoft.com/office/officeart/2005/8/layout/list1"/>
    <dgm:cxn modelId="{E1ACB895-85A0-994C-B274-4D2C7EE723D1}" type="presParOf" srcId="{D341BC44-AA01-8145-A5D0-55B2FFB17434}" destId="{9045C2F0-60E5-8249-B150-884630780675}" srcOrd="8" destOrd="0" presId="urn:microsoft.com/office/officeart/2005/8/layout/list1"/>
    <dgm:cxn modelId="{6BC1319D-DC7E-D043-9DAB-AD5A82E3E732}" type="presParOf" srcId="{9045C2F0-60E5-8249-B150-884630780675}" destId="{373CD0DB-4993-B24C-9CBE-F41F6A06CB13}" srcOrd="0" destOrd="0" presId="urn:microsoft.com/office/officeart/2005/8/layout/list1"/>
    <dgm:cxn modelId="{7518E6B9-D555-CB49-92F7-6A171966D721}" type="presParOf" srcId="{9045C2F0-60E5-8249-B150-884630780675}" destId="{78EEFF06-D86D-7045-B878-453FFF8E9034}" srcOrd="1" destOrd="0" presId="urn:microsoft.com/office/officeart/2005/8/layout/list1"/>
    <dgm:cxn modelId="{2E241F6F-3AC8-5843-94E5-8A15B464E898}" type="presParOf" srcId="{D341BC44-AA01-8145-A5D0-55B2FFB17434}" destId="{5BA84657-9612-964F-9F44-336AB7ED4516}" srcOrd="9" destOrd="0" presId="urn:microsoft.com/office/officeart/2005/8/layout/list1"/>
    <dgm:cxn modelId="{16166961-2180-8C4B-B7E4-C6F4B919FEC5}" type="presParOf" srcId="{D341BC44-AA01-8145-A5D0-55B2FFB17434}" destId="{D30350CF-4C15-7B49-95A5-D4739159787A}" srcOrd="10" destOrd="0" presId="urn:microsoft.com/office/officeart/2005/8/layout/list1"/>
    <dgm:cxn modelId="{A1EDD7C0-7AAE-894D-9165-B1BA3544E64B}" type="presParOf" srcId="{D341BC44-AA01-8145-A5D0-55B2FFB17434}" destId="{71BAB4F1-F803-4F4C-AC65-6DC64949417C}" srcOrd="11" destOrd="0" presId="urn:microsoft.com/office/officeart/2005/8/layout/list1"/>
    <dgm:cxn modelId="{F8D64F00-73AA-F848-A0F8-833AC1689B7E}" type="presParOf" srcId="{D341BC44-AA01-8145-A5D0-55B2FFB17434}" destId="{9EE2CFC6-CF18-F646-B684-5E56D8243511}" srcOrd="12" destOrd="0" presId="urn:microsoft.com/office/officeart/2005/8/layout/list1"/>
    <dgm:cxn modelId="{059BC4A3-3E74-A141-9A7A-D6989A5BBBEA}" type="presParOf" srcId="{9EE2CFC6-CF18-F646-B684-5E56D8243511}" destId="{95072188-6769-F14F-8FA7-860781F24444}" srcOrd="0" destOrd="0" presId="urn:microsoft.com/office/officeart/2005/8/layout/list1"/>
    <dgm:cxn modelId="{1AEC1C41-A11C-7844-986F-97672339B2C3}" type="presParOf" srcId="{9EE2CFC6-CF18-F646-B684-5E56D8243511}" destId="{3651079E-1D80-9242-8244-0E8B609CEFAB}" srcOrd="1" destOrd="0" presId="urn:microsoft.com/office/officeart/2005/8/layout/list1"/>
    <dgm:cxn modelId="{0C034410-3210-9141-B40B-648AF70E3D98}" type="presParOf" srcId="{D341BC44-AA01-8145-A5D0-55B2FFB17434}" destId="{E7B3B91F-45EC-5747-B465-4E4A4D07197E}" srcOrd="13" destOrd="0" presId="urn:microsoft.com/office/officeart/2005/8/layout/list1"/>
    <dgm:cxn modelId="{2168243C-40E3-4444-9F61-A952899AFA48}" type="presParOf" srcId="{D341BC44-AA01-8145-A5D0-55B2FFB17434}" destId="{D04B050B-342C-CF4E-A993-869F0A06FA8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ADDB7-EAA8-428C-BDC7-CF791E7574C6}">
      <dsp:nvSpPr>
        <dsp:cNvPr id="0" name=""/>
        <dsp:cNvSpPr/>
      </dsp:nvSpPr>
      <dsp:spPr>
        <a:xfrm>
          <a:off x="2952810" y="1748061"/>
          <a:ext cx="2221862" cy="1922001"/>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Experimentation and Research</a:t>
          </a:r>
        </a:p>
      </dsp:txBody>
      <dsp:txXfrm>
        <a:off x="3321004" y="2066564"/>
        <a:ext cx="1485474" cy="1284995"/>
      </dsp:txXfrm>
    </dsp:sp>
    <dsp:sp modelId="{6810636C-E113-4303-8EEC-9DF8CEBBD514}">
      <dsp:nvSpPr>
        <dsp:cNvPr id="0" name=""/>
        <dsp:cNvSpPr/>
      </dsp:nvSpPr>
      <dsp:spPr>
        <a:xfrm>
          <a:off x="4344123" y="828514"/>
          <a:ext cx="838302" cy="7223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15D55-C940-4A6A-80F0-5E6EDE852D37}">
      <dsp:nvSpPr>
        <dsp:cNvPr id="0" name=""/>
        <dsp:cNvSpPr/>
      </dsp:nvSpPr>
      <dsp:spPr>
        <a:xfrm>
          <a:off x="3157475" y="0"/>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Big</a:t>
          </a:r>
        </a:p>
      </dsp:txBody>
      <dsp:txXfrm>
        <a:off x="3459220" y="261045"/>
        <a:ext cx="1217310" cy="1053116"/>
      </dsp:txXfrm>
    </dsp:sp>
    <dsp:sp modelId="{B59E4FBE-8252-4F25-B17C-039654730F9F}">
      <dsp:nvSpPr>
        <dsp:cNvPr id="0" name=""/>
        <dsp:cNvSpPr/>
      </dsp:nvSpPr>
      <dsp:spPr>
        <a:xfrm>
          <a:off x="5322487" y="2178846"/>
          <a:ext cx="838302" cy="7223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7565E-C4E0-4DAB-BF4A-4CF3721FB056}">
      <dsp:nvSpPr>
        <dsp:cNvPr id="0" name=""/>
        <dsp:cNvSpPr/>
      </dsp:nvSpPr>
      <dsp:spPr>
        <a:xfrm>
          <a:off x="4827361" y="968857"/>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Complicated</a:t>
          </a:r>
        </a:p>
        <a:p>
          <a:pPr lvl="0" algn="ctr" defTabSz="622300">
            <a:lnSpc>
              <a:spcPct val="90000"/>
            </a:lnSpc>
            <a:spcBef>
              <a:spcPct val="0"/>
            </a:spcBef>
            <a:spcAft>
              <a:spcPct val="35000"/>
            </a:spcAft>
          </a:pPr>
          <a:r>
            <a:rPr lang="en-US" sz="1400" kern="1200" dirty="0"/>
            <a:t>Or</a:t>
          </a:r>
        </a:p>
        <a:p>
          <a:pPr lvl="0" algn="ctr" defTabSz="622300">
            <a:lnSpc>
              <a:spcPct val="90000"/>
            </a:lnSpc>
            <a:spcBef>
              <a:spcPct val="0"/>
            </a:spcBef>
            <a:spcAft>
              <a:spcPct val="35000"/>
            </a:spcAft>
          </a:pPr>
          <a:r>
            <a:rPr lang="en-US" sz="1400" kern="1200" dirty="0"/>
            <a:t>Difficult</a:t>
          </a:r>
        </a:p>
      </dsp:txBody>
      <dsp:txXfrm>
        <a:off x="5129106" y="1229902"/>
        <a:ext cx="1217310" cy="1053116"/>
      </dsp:txXfrm>
    </dsp:sp>
    <dsp:sp modelId="{C0EEC0BA-01C9-42EC-B727-CDEA2CEABA37}">
      <dsp:nvSpPr>
        <dsp:cNvPr id="0" name=""/>
        <dsp:cNvSpPr/>
      </dsp:nvSpPr>
      <dsp:spPr>
        <a:xfrm>
          <a:off x="4642852" y="3703117"/>
          <a:ext cx="838302" cy="7223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8EBFF-219A-43D1-A3B3-15CE7D442493}">
      <dsp:nvSpPr>
        <dsp:cNvPr id="0" name=""/>
        <dsp:cNvSpPr/>
      </dsp:nvSpPr>
      <dsp:spPr>
        <a:xfrm>
          <a:off x="4827361" y="2873519"/>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Expensive</a:t>
          </a:r>
        </a:p>
      </dsp:txBody>
      <dsp:txXfrm>
        <a:off x="5129106" y="3134564"/>
        <a:ext cx="1217310" cy="1053116"/>
      </dsp:txXfrm>
    </dsp:sp>
    <dsp:sp modelId="{052B5669-E9D6-4AF5-9A08-55E1726F1264}">
      <dsp:nvSpPr>
        <dsp:cNvPr id="0" name=""/>
        <dsp:cNvSpPr/>
      </dsp:nvSpPr>
      <dsp:spPr>
        <a:xfrm>
          <a:off x="2968731" y="3873122"/>
          <a:ext cx="838302" cy="722308"/>
        </a:xfrm>
        <a:prstGeom prst="hexagon">
          <a:avLst>
            <a:gd name="adj" fmla="val 28900"/>
            <a:gd name="vf" fmla="val 11547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32524-B3A6-415E-BDCF-699FF2024D8D}">
      <dsp:nvSpPr>
        <dsp:cNvPr id="0" name=""/>
        <dsp:cNvSpPr/>
      </dsp:nvSpPr>
      <dsp:spPr>
        <a:xfrm>
          <a:off x="3157475" y="3843460"/>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Take ages to run</a:t>
          </a:r>
        </a:p>
      </dsp:txBody>
      <dsp:txXfrm>
        <a:off x="3459220" y="4104505"/>
        <a:ext cx="1217310" cy="1053116"/>
      </dsp:txXfrm>
    </dsp:sp>
    <dsp:sp modelId="{701D878D-8998-46EA-883A-DCB77244DE86}">
      <dsp:nvSpPr>
        <dsp:cNvPr id="0" name=""/>
        <dsp:cNvSpPr/>
      </dsp:nvSpPr>
      <dsp:spPr>
        <a:xfrm>
          <a:off x="1962559" y="2511552"/>
          <a:ext cx="838302" cy="722308"/>
        </a:xfrm>
        <a:prstGeom prst="hexagon">
          <a:avLst>
            <a:gd name="adj" fmla="val 28900"/>
            <a:gd name="vf" fmla="val 11547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2AC540C-41EC-4ED5-9E47-21322DF88EB5}">
      <dsp:nvSpPr>
        <dsp:cNvPr id="0" name=""/>
        <dsp:cNvSpPr/>
      </dsp:nvSpPr>
      <dsp:spPr>
        <a:xfrm>
          <a:off x="1479837" y="2874602"/>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Just any implementation with an evaluation afterwards</a:t>
          </a:r>
        </a:p>
      </dsp:txBody>
      <dsp:txXfrm>
        <a:off x="1781582" y="3135647"/>
        <a:ext cx="1217310" cy="1053116"/>
      </dsp:txXfrm>
    </dsp:sp>
    <dsp:sp modelId="{BD5D93DE-1D02-482A-85F8-FC15F9C7062A}">
      <dsp:nvSpPr>
        <dsp:cNvPr id="0" name=""/>
        <dsp:cNvSpPr/>
      </dsp:nvSpPr>
      <dsp:spPr>
        <a:xfrm>
          <a:off x="1479837" y="966690"/>
          <a:ext cx="1820800" cy="1575206"/>
        </a:xfrm>
        <a:prstGeom prst="hexagon">
          <a:avLst>
            <a:gd name="adj" fmla="val 28570"/>
            <a:gd name="vf" fmla="val 1154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Not something we can do</a:t>
          </a:r>
        </a:p>
      </dsp:txBody>
      <dsp:txXfrm>
        <a:off x="1781582" y="1227735"/>
        <a:ext cx="1217310" cy="1053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45D49-F348-485E-B28F-FC537FEF7B72}">
      <dsp:nvSpPr>
        <dsp:cNvPr id="0" name=""/>
        <dsp:cNvSpPr/>
      </dsp:nvSpPr>
      <dsp:spPr>
        <a:xfrm>
          <a:off x="3612444" y="0"/>
          <a:ext cx="903111" cy="602074"/>
        </a:xfrm>
        <a:prstGeom prst="trapezoid">
          <a:avLst>
            <a:gd name="adj" fmla="val 7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Check lists</a:t>
          </a:r>
        </a:p>
      </dsp:txBody>
      <dsp:txXfrm>
        <a:off x="3612444" y="0"/>
        <a:ext cx="903111" cy="602074"/>
      </dsp:txXfrm>
    </dsp:sp>
    <dsp:sp modelId="{A04A34AB-3A08-4872-B306-AB227F364F8B}">
      <dsp:nvSpPr>
        <dsp:cNvPr id="0" name=""/>
        <dsp:cNvSpPr/>
      </dsp:nvSpPr>
      <dsp:spPr>
        <a:xfrm>
          <a:off x="3160888" y="602074"/>
          <a:ext cx="1806222" cy="602074"/>
        </a:xfrm>
        <a:prstGeom prst="trapezoid">
          <a:avLst>
            <a:gd name="adj" fmla="val 75000"/>
          </a:avLst>
        </a:prstGeom>
        <a:solidFill>
          <a:schemeClr val="accent3">
            <a:hueOff val="-1100389"/>
            <a:satOff val="8587"/>
            <a:lumOff val="-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Guidance</a:t>
          </a:r>
        </a:p>
      </dsp:txBody>
      <dsp:txXfrm>
        <a:off x="3476977" y="602074"/>
        <a:ext cx="1174044" cy="602074"/>
      </dsp:txXfrm>
    </dsp:sp>
    <dsp:sp modelId="{32A98060-957C-45B5-8D63-14FE230EBC0A}">
      <dsp:nvSpPr>
        <dsp:cNvPr id="0" name=""/>
        <dsp:cNvSpPr/>
      </dsp:nvSpPr>
      <dsp:spPr>
        <a:xfrm>
          <a:off x="2709333" y="1204148"/>
          <a:ext cx="2709333" cy="602074"/>
        </a:xfrm>
        <a:prstGeom prst="trapezoid">
          <a:avLst>
            <a:gd name="adj" fmla="val 75000"/>
          </a:avLst>
        </a:prstGeom>
        <a:solidFill>
          <a:schemeClr val="accent3">
            <a:hueOff val="-2200777"/>
            <a:satOff val="17173"/>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Evidence portal</a:t>
          </a:r>
        </a:p>
      </dsp:txBody>
      <dsp:txXfrm>
        <a:off x="3183466" y="1204148"/>
        <a:ext cx="1761066" cy="602074"/>
      </dsp:txXfrm>
    </dsp:sp>
    <dsp:sp modelId="{E0660353-0DCB-4706-AA00-2C9CED9F835B}">
      <dsp:nvSpPr>
        <dsp:cNvPr id="0" name=""/>
        <dsp:cNvSpPr/>
      </dsp:nvSpPr>
      <dsp:spPr>
        <a:xfrm>
          <a:off x="2257777" y="1806222"/>
          <a:ext cx="3612444" cy="602074"/>
        </a:xfrm>
        <a:prstGeom prst="trapezoid">
          <a:avLst>
            <a:gd name="adj" fmla="val 75000"/>
          </a:avLst>
        </a:prstGeom>
        <a:solidFill>
          <a:schemeClr val="accent3">
            <a:hueOff val="-3301166"/>
            <a:satOff val="25760"/>
            <a:lumOff val="-3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Evidence platform</a:t>
          </a:r>
        </a:p>
      </dsp:txBody>
      <dsp:txXfrm>
        <a:off x="2889955" y="1806222"/>
        <a:ext cx="2348088" cy="602074"/>
      </dsp:txXfrm>
    </dsp:sp>
    <dsp:sp modelId="{BF7F0D9F-FC41-4D02-99AF-860A5CB3440D}">
      <dsp:nvSpPr>
        <dsp:cNvPr id="0" name=""/>
        <dsp:cNvSpPr/>
      </dsp:nvSpPr>
      <dsp:spPr>
        <a:xfrm>
          <a:off x="1806222" y="2408296"/>
          <a:ext cx="4515555" cy="602074"/>
        </a:xfrm>
        <a:prstGeom prst="trapezoid">
          <a:avLst>
            <a:gd name="adj" fmla="val 75000"/>
          </a:avLst>
        </a:prstGeom>
        <a:solidFill>
          <a:schemeClr val="accent3">
            <a:hueOff val="-4401554"/>
            <a:satOff val="34347"/>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Evidence map</a:t>
          </a:r>
        </a:p>
      </dsp:txBody>
      <dsp:txXfrm>
        <a:off x="2596444" y="2408296"/>
        <a:ext cx="2935111" cy="602074"/>
      </dsp:txXfrm>
    </dsp:sp>
    <dsp:sp modelId="{AF78623B-29A0-4E45-B60F-E793CDC17D7B}">
      <dsp:nvSpPr>
        <dsp:cNvPr id="0" name=""/>
        <dsp:cNvSpPr/>
      </dsp:nvSpPr>
      <dsp:spPr>
        <a:xfrm>
          <a:off x="1354666" y="3010370"/>
          <a:ext cx="5418666" cy="602074"/>
        </a:xfrm>
        <a:prstGeom prst="trapezoid">
          <a:avLst>
            <a:gd name="adj" fmla="val 75000"/>
          </a:avLst>
        </a:prstGeom>
        <a:solidFill>
          <a:schemeClr val="accent3">
            <a:hueOff val="-5501943"/>
            <a:satOff val="42933"/>
            <a:lumOff val="-51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Database</a:t>
          </a:r>
        </a:p>
      </dsp:txBody>
      <dsp:txXfrm>
        <a:off x="2302933" y="3010370"/>
        <a:ext cx="3522133" cy="602074"/>
      </dsp:txXfrm>
    </dsp:sp>
    <dsp:sp modelId="{3EFEEB97-2645-44EF-948C-6A496EE2CF5C}">
      <dsp:nvSpPr>
        <dsp:cNvPr id="0" name=""/>
        <dsp:cNvSpPr/>
      </dsp:nvSpPr>
      <dsp:spPr>
        <a:xfrm>
          <a:off x="903111" y="3612444"/>
          <a:ext cx="6321777" cy="602074"/>
        </a:xfrm>
        <a:prstGeom prst="trapezoid">
          <a:avLst>
            <a:gd name="adj" fmla="val 75000"/>
          </a:avLst>
        </a:prstGeom>
        <a:solidFill>
          <a:schemeClr val="accent3">
            <a:hueOff val="-6602331"/>
            <a:satOff val="51520"/>
            <a:lumOff val="-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Systematic review </a:t>
          </a:r>
        </a:p>
      </dsp:txBody>
      <dsp:txXfrm>
        <a:off x="2009422" y="3612444"/>
        <a:ext cx="4109155" cy="602074"/>
      </dsp:txXfrm>
    </dsp:sp>
    <dsp:sp modelId="{D017F35A-C6B9-4A78-9E4A-56AD6F2F095B}">
      <dsp:nvSpPr>
        <dsp:cNvPr id="0" name=""/>
        <dsp:cNvSpPr/>
      </dsp:nvSpPr>
      <dsp:spPr>
        <a:xfrm>
          <a:off x="451555" y="4214518"/>
          <a:ext cx="7224888" cy="602074"/>
        </a:xfrm>
        <a:prstGeom prst="trapezoid">
          <a:avLst>
            <a:gd name="adj" fmla="val 75000"/>
          </a:avLst>
        </a:prstGeom>
        <a:solidFill>
          <a:schemeClr val="accent3">
            <a:hueOff val="-7702720"/>
            <a:satOff val="60106"/>
            <a:lumOff val="-7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Primary studies</a:t>
          </a:r>
        </a:p>
      </dsp:txBody>
      <dsp:txXfrm>
        <a:off x="1715911" y="4214518"/>
        <a:ext cx="4696177" cy="602074"/>
      </dsp:txXfrm>
    </dsp:sp>
    <dsp:sp modelId="{322728D1-4823-44CF-84DB-EFAC92A0C5F2}">
      <dsp:nvSpPr>
        <dsp:cNvPr id="0" name=""/>
        <dsp:cNvSpPr/>
      </dsp:nvSpPr>
      <dsp:spPr>
        <a:xfrm>
          <a:off x="0" y="4816592"/>
          <a:ext cx="8128000" cy="602074"/>
        </a:xfrm>
        <a:prstGeom prst="trapezoid">
          <a:avLst>
            <a:gd name="adj" fmla="val 75000"/>
          </a:avLst>
        </a:prstGeom>
        <a:solidFill>
          <a:schemeClr val="accent3">
            <a:hueOff val="-8803109"/>
            <a:satOff val="68693"/>
            <a:lumOff val="-8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latin typeface="Poppins" panose="00000500000000000000" pitchFamily="2" charset="0"/>
              <a:cs typeface="Poppins" panose="00000500000000000000" pitchFamily="2" charset="0"/>
            </a:rPr>
            <a:t>Data</a:t>
          </a:r>
        </a:p>
      </dsp:txBody>
      <dsp:txXfrm>
        <a:off x="1422399" y="4816592"/>
        <a:ext cx="5283200" cy="602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2FCCE-DBE8-4F4F-BA7A-1D04329884DD}">
      <dsp:nvSpPr>
        <dsp:cNvPr id="0" name=""/>
        <dsp:cNvSpPr/>
      </dsp:nvSpPr>
      <dsp:spPr>
        <a:xfrm>
          <a:off x="4511" y="0"/>
          <a:ext cx="2713778" cy="2487068"/>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GB" sz="2800" kern="1200" dirty="0">
              <a:latin typeface="Poppins" panose="00000500000000000000" pitchFamily="2" charset="0"/>
              <a:cs typeface="Poppins" panose="00000500000000000000" pitchFamily="2" charset="0"/>
            </a:rPr>
            <a:t>Step 1</a:t>
          </a:r>
        </a:p>
      </dsp:txBody>
      <dsp:txXfrm rot="16200000">
        <a:off x="-743808" y="748320"/>
        <a:ext cx="2039395" cy="542755"/>
      </dsp:txXfrm>
    </dsp:sp>
    <dsp:sp modelId="{E1C00475-B6B3-431B-B3B1-E96A34917655}">
      <dsp:nvSpPr>
        <dsp:cNvPr id="0" name=""/>
        <dsp:cNvSpPr/>
      </dsp:nvSpPr>
      <dsp:spPr>
        <a:xfrm>
          <a:off x="547267" y="0"/>
          <a:ext cx="2021764" cy="24870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180975" lvl="0" indent="0" algn="l" defTabSz="889000">
            <a:lnSpc>
              <a:spcPct val="90000"/>
            </a:lnSpc>
            <a:spcBef>
              <a:spcPct val="0"/>
            </a:spcBef>
            <a:spcAft>
              <a:spcPct val="35000"/>
            </a:spcAft>
          </a:pPr>
          <a:r>
            <a:rPr lang="en-GB" sz="2000" kern="1200" dirty="0">
              <a:solidFill>
                <a:schemeClr val="tx1"/>
              </a:solidFill>
              <a:latin typeface="Poppins" panose="00000500000000000000" pitchFamily="2" charset="0"/>
              <a:cs typeface="Poppins" panose="00000500000000000000" pitchFamily="2" charset="0"/>
            </a:rPr>
            <a:t>Long list of approaches to violence prevention </a:t>
          </a:r>
          <a:endParaRPr lang="en-GB" sz="2000" kern="1200" dirty="0">
            <a:latin typeface="Poppins" panose="00000500000000000000" pitchFamily="2" charset="0"/>
            <a:cs typeface="Poppins" panose="00000500000000000000" pitchFamily="2" charset="0"/>
          </a:endParaRPr>
        </a:p>
      </dsp:txBody>
      <dsp:txXfrm>
        <a:off x="547267" y="0"/>
        <a:ext cx="2021764" cy="2487068"/>
      </dsp:txXfrm>
    </dsp:sp>
    <dsp:sp modelId="{0E170363-34A1-4153-91C5-82DDB8A0D1FD}">
      <dsp:nvSpPr>
        <dsp:cNvPr id="0" name=""/>
        <dsp:cNvSpPr/>
      </dsp:nvSpPr>
      <dsp:spPr>
        <a:xfrm>
          <a:off x="2813272" y="0"/>
          <a:ext cx="2713778" cy="2487068"/>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GB" sz="2800" kern="1200" dirty="0">
              <a:latin typeface="Poppins" panose="00000500000000000000" pitchFamily="2" charset="0"/>
              <a:cs typeface="Poppins" panose="00000500000000000000" pitchFamily="2" charset="0"/>
            </a:rPr>
            <a:t>Step 2</a:t>
          </a:r>
        </a:p>
      </dsp:txBody>
      <dsp:txXfrm rot="16200000">
        <a:off x="2064952" y="748320"/>
        <a:ext cx="2039395" cy="542755"/>
      </dsp:txXfrm>
    </dsp:sp>
    <dsp:sp modelId="{68F29C87-F4F3-4216-A6F8-FF3418AD8C5C}">
      <dsp:nvSpPr>
        <dsp:cNvPr id="0" name=""/>
        <dsp:cNvSpPr/>
      </dsp:nvSpPr>
      <dsp:spPr>
        <a:xfrm rot="5400000">
          <a:off x="2644130" y="1928089"/>
          <a:ext cx="365421" cy="407066"/>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41CF3-3075-41C6-BC64-493056466DE2}">
      <dsp:nvSpPr>
        <dsp:cNvPr id="0" name=""/>
        <dsp:cNvSpPr/>
      </dsp:nvSpPr>
      <dsp:spPr>
        <a:xfrm>
          <a:off x="3356028" y="0"/>
          <a:ext cx="2021764" cy="24870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180975" lvl="0" indent="0" algn="l" defTabSz="889000">
            <a:lnSpc>
              <a:spcPct val="90000"/>
            </a:lnSpc>
            <a:spcBef>
              <a:spcPct val="0"/>
            </a:spcBef>
            <a:spcAft>
              <a:spcPct val="35000"/>
            </a:spcAft>
          </a:pPr>
          <a:r>
            <a:rPr lang="en-GB" sz="2000" kern="1200" dirty="0">
              <a:solidFill>
                <a:schemeClr val="tx1"/>
              </a:solidFill>
              <a:latin typeface="Poppins" panose="00000500000000000000" pitchFamily="2" charset="0"/>
              <a:cs typeface="Poppins" panose="00000500000000000000" pitchFamily="2" charset="0"/>
            </a:rPr>
            <a:t>Scope approaches for YEF impact evaluation </a:t>
          </a:r>
        </a:p>
      </dsp:txBody>
      <dsp:txXfrm>
        <a:off x="3356028" y="0"/>
        <a:ext cx="2021764" cy="2487068"/>
      </dsp:txXfrm>
    </dsp:sp>
    <dsp:sp modelId="{ABD9F8FC-A409-42B4-8FEB-0561C462EFF0}">
      <dsp:nvSpPr>
        <dsp:cNvPr id="0" name=""/>
        <dsp:cNvSpPr/>
      </dsp:nvSpPr>
      <dsp:spPr>
        <a:xfrm>
          <a:off x="5622033" y="0"/>
          <a:ext cx="2713778" cy="2487068"/>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GB" sz="2800" kern="1200" dirty="0">
              <a:latin typeface="Poppins" panose="00000500000000000000" pitchFamily="2" charset="0"/>
              <a:cs typeface="Poppins" panose="00000500000000000000" pitchFamily="2" charset="0"/>
            </a:rPr>
            <a:t>Step 3</a:t>
          </a:r>
        </a:p>
      </dsp:txBody>
      <dsp:txXfrm rot="16200000">
        <a:off x="4873713" y="748320"/>
        <a:ext cx="2039395" cy="542755"/>
      </dsp:txXfrm>
    </dsp:sp>
    <dsp:sp modelId="{D4C9AB9B-E5DA-47AF-808D-3B45B8D62A82}">
      <dsp:nvSpPr>
        <dsp:cNvPr id="0" name=""/>
        <dsp:cNvSpPr/>
      </dsp:nvSpPr>
      <dsp:spPr>
        <a:xfrm rot="5400000">
          <a:off x="5452891" y="1928089"/>
          <a:ext cx="365421" cy="407066"/>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9ABC5B-3C35-49C3-9D58-573596BD1606}">
      <dsp:nvSpPr>
        <dsp:cNvPr id="0" name=""/>
        <dsp:cNvSpPr/>
      </dsp:nvSpPr>
      <dsp:spPr>
        <a:xfrm>
          <a:off x="6164788" y="0"/>
          <a:ext cx="2021764" cy="24870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180975" lvl="0" indent="0" algn="l" defTabSz="889000">
            <a:lnSpc>
              <a:spcPct val="90000"/>
            </a:lnSpc>
            <a:spcBef>
              <a:spcPct val="0"/>
            </a:spcBef>
            <a:spcAft>
              <a:spcPct val="35000"/>
            </a:spcAft>
          </a:pPr>
          <a:r>
            <a:rPr lang="en-GB" sz="2000" kern="1200" dirty="0">
              <a:solidFill>
                <a:schemeClr val="tx1"/>
              </a:solidFill>
              <a:latin typeface="Poppins" panose="00000500000000000000" pitchFamily="2" charset="0"/>
              <a:cs typeface="Poppins" panose="00000500000000000000" pitchFamily="2" charset="0"/>
            </a:rPr>
            <a:t>Scope approaches for evidence synthesis and Toolkit entries </a:t>
          </a:r>
        </a:p>
      </dsp:txBody>
      <dsp:txXfrm>
        <a:off x="6164788" y="0"/>
        <a:ext cx="2021764" cy="2487068"/>
      </dsp:txXfrm>
    </dsp:sp>
    <dsp:sp modelId="{7A005234-E107-4E3E-95C7-7A3439853421}">
      <dsp:nvSpPr>
        <dsp:cNvPr id="0" name=""/>
        <dsp:cNvSpPr/>
      </dsp:nvSpPr>
      <dsp:spPr>
        <a:xfrm>
          <a:off x="8430793" y="0"/>
          <a:ext cx="2713778" cy="2487068"/>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lvl="0" algn="r" defTabSz="1244600">
            <a:lnSpc>
              <a:spcPct val="90000"/>
            </a:lnSpc>
            <a:spcBef>
              <a:spcPct val="0"/>
            </a:spcBef>
            <a:spcAft>
              <a:spcPct val="35000"/>
            </a:spcAft>
          </a:pPr>
          <a:r>
            <a:rPr lang="en-GB" sz="2800" kern="1200" dirty="0">
              <a:solidFill>
                <a:srgbClr val="D8E7BF"/>
              </a:solidFill>
              <a:latin typeface="Poppins" panose="00000500000000000000" pitchFamily="2" charset="0"/>
              <a:cs typeface="Poppins" panose="00000500000000000000" pitchFamily="2" charset="0"/>
            </a:rPr>
            <a:t>Step 4</a:t>
          </a:r>
        </a:p>
      </dsp:txBody>
      <dsp:txXfrm rot="16200000">
        <a:off x="7682473" y="748320"/>
        <a:ext cx="2039395" cy="542755"/>
      </dsp:txXfrm>
    </dsp:sp>
    <dsp:sp modelId="{4E30381D-DC87-450C-B7E3-276858846B76}">
      <dsp:nvSpPr>
        <dsp:cNvPr id="0" name=""/>
        <dsp:cNvSpPr/>
      </dsp:nvSpPr>
      <dsp:spPr>
        <a:xfrm rot="5400000">
          <a:off x="8261652" y="1928089"/>
          <a:ext cx="365421" cy="407066"/>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2067F2-C900-4702-9D91-F3048857F8A8}">
      <dsp:nvSpPr>
        <dsp:cNvPr id="0" name=""/>
        <dsp:cNvSpPr/>
      </dsp:nvSpPr>
      <dsp:spPr>
        <a:xfrm>
          <a:off x="8973549" y="0"/>
          <a:ext cx="2021764" cy="248706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180975" lvl="0" indent="0" algn="l" defTabSz="889000">
            <a:lnSpc>
              <a:spcPct val="90000"/>
            </a:lnSpc>
            <a:spcBef>
              <a:spcPct val="0"/>
            </a:spcBef>
            <a:spcAft>
              <a:spcPct val="35000"/>
            </a:spcAft>
          </a:pPr>
          <a:r>
            <a:rPr lang="en-GB" sz="2000" kern="1200" dirty="0">
              <a:solidFill>
                <a:schemeClr val="tx1"/>
              </a:solidFill>
              <a:latin typeface="Poppins" panose="00000500000000000000" pitchFamily="2" charset="0"/>
              <a:cs typeface="Poppins" panose="00000500000000000000" pitchFamily="2" charset="0"/>
            </a:rPr>
            <a:t>Sector opportunity reports</a:t>
          </a:r>
        </a:p>
        <a:p>
          <a:pPr marL="180975" lvl="0" indent="0" algn="l" defTabSz="800100">
            <a:lnSpc>
              <a:spcPct val="90000"/>
            </a:lnSpc>
            <a:spcBef>
              <a:spcPct val="0"/>
            </a:spcBef>
            <a:spcAft>
              <a:spcPct val="35000"/>
            </a:spcAft>
          </a:pPr>
          <a:r>
            <a:rPr lang="en-GB" sz="1800" kern="1200" dirty="0">
              <a:solidFill>
                <a:schemeClr val="tx1"/>
              </a:solidFill>
              <a:latin typeface="Poppins" panose="00000500000000000000" pitchFamily="2" charset="0"/>
              <a:cs typeface="Poppins" panose="00000500000000000000" pitchFamily="2" charset="0"/>
            </a:rPr>
            <a:t>- Evaluations</a:t>
          </a:r>
        </a:p>
        <a:p>
          <a:pPr marL="180975" lvl="0" indent="0" algn="l" defTabSz="800100">
            <a:lnSpc>
              <a:spcPct val="90000"/>
            </a:lnSpc>
            <a:spcBef>
              <a:spcPct val="0"/>
            </a:spcBef>
            <a:spcAft>
              <a:spcPct val="35000"/>
            </a:spcAft>
          </a:pPr>
          <a:r>
            <a:rPr lang="en-GB" sz="1800" kern="1200" dirty="0">
              <a:solidFill>
                <a:schemeClr val="tx1"/>
              </a:solidFill>
              <a:latin typeface="Poppins" panose="00000500000000000000" pitchFamily="2" charset="0"/>
              <a:cs typeface="Poppins" panose="00000500000000000000" pitchFamily="2" charset="0"/>
            </a:rPr>
            <a:t>- Data projects </a:t>
          </a:r>
        </a:p>
        <a:p>
          <a:pPr marL="180975" lvl="0" indent="0" algn="l" defTabSz="800100">
            <a:lnSpc>
              <a:spcPct val="90000"/>
            </a:lnSpc>
            <a:spcBef>
              <a:spcPct val="0"/>
            </a:spcBef>
            <a:spcAft>
              <a:spcPct val="35000"/>
            </a:spcAft>
          </a:pPr>
          <a:r>
            <a:rPr lang="en-GB" sz="1800" kern="1200" dirty="0">
              <a:solidFill>
                <a:schemeClr val="tx1"/>
              </a:solidFill>
              <a:latin typeface="Poppins" panose="00000500000000000000" pitchFamily="2" charset="0"/>
              <a:cs typeface="Poppins" panose="00000500000000000000" pitchFamily="2" charset="0"/>
            </a:rPr>
            <a:t>- Change work</a:t>
          </a:r>
        </a:p>
        <a:p>
          <a:pPr marL="0" lvl="0" algn="l" defTabSz="889000">
            <a:lnSpc>
              <a:spcPct val="90000"/>
            </a:lnSpc>
            <a:spcBef>
              <a:spcPct val="0"/>
            </a:spcBef>
            <a:spcAft>
              <a:spcPct val="35000"/>
            </a:spcAft>
          </a:pPr>
          <a:endParaRPr lang="en-GB" sz="2000" kern="1200" dirty="0">
            <a:solidFill>
              <a:schemeClr val="tx1"/>
            </a:solidFill>
            <a:latin typeface="Poppins" panose="00000500000000000000" pitchFamily="2" charset="0"/>
            <a:cs typeface="Poppins" panose="00000500000000000000" pitchFamily="2" charset="0"/>
          </a:endParaRPr>
        </a:p>
      </dsp:txBody>
      <dsp:txXfrm>
        <a:off x="8973549" y="0"/>
        <a:ext cx="2021764" cy="2487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EFFB-6B76-4A4B-BD12-A97B6DFAC44D}">
      <dsp:nvSpPr>
        <dsp:cNvPr id="0" name=""/>
        <dsp:cNvSpPr/>
      </dsp:nvSpPr>
      <dsp:spPr>
        <a:xfrm>
          <a:off x="0" y="529159"/>
          <a:ext cx="6666833"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585B9F7-14D0-1241-B982-4D8782BDC43E}">
      <dsp:nvSpPr>
        <dsp:cNvPr id="0" name=""/>
        <dsp:cNvSpPr/>
      </dsp:nvSpPr>
      <dsp:spPr>
        <a:xfrm>
          <a:off x="333341" y="86359"/>
          <a:ext cx="4666783" cy="88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333500">
            <a:lnSpc>
              <a:spcPct val="90000"/>
            </a:lnSpc>
            <a:spcBef>
              <a:spcPct val="0"/>
            </a:spcBef>
            <a:spcAft>
              <a:spcPct val="35000"/>
            </a:spcAft>
          </a:pPr>
          <a:r>
            <a:rPr lang="en-GB" sz="3000" kern="1200"/>
            <a:t>Total Patrol Time Delivered</a:t>
          </a:r>
          <a:endParaRPr lang="en-US" sz="3000" kern="1200"/>
        </a:p>
      </dsp:txBody>
      <dsp:txXfrm>
        <a:off x="376572" y="129590"/>
        <a:ext cx="4580321" cy="799138"/>
      </dsp:txXfrm>
    </dsp:sp>
    <dsp:sp modelId="{A50E1450-A761-AE41-9446-C6B4B6BE856E}">
      <dsp:nvSpPr>
        <dsp:cNvPr id="0" name=""/>
        <dsp:cNvSpPr/>
      </dsp:nvSpPr>
      <dsp:spPr>
        <a:xfrm>
          <a:off x="0" y="1889959"/>
          <a:ext cx="6666833"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E02FED-9382-AF46-892C-613302E56120}">
      <dsp:nvSpPr>
        <dsp:cNvPr id="0" name=""/>
        <dsp:cNvSpPr/>
      </dsp:nvSpPr>
      <dsp:spPr>
        <a:xfrm>
          <a:off x="333341" y="1447159"/>
          <a:ext cx="4666783" cy="88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333500">
            <a:lnSpc>
              <a:spcPct val="90000"/>
            </a:lnSpc>
            <a:spcBef>
              <a:spcPct val="0"/>
            </a:spcBef>
            <a:spcAft>
              <a:spcPct val="35000"/>
            </a:spcAft>
          </a:pPr>
          <a:r>
            <a:rPr lang="en-GB" sz="3000" kern="1200"/>
            <a:t>Total Time in Hot Spots</a:t>
          </a:r>
          <a:endParaRPr lang="en-US" sz="3000" kern="1200"/>
        </a:p>
      </dsp:txBody>
      <dsp:txXfrm>
        <a:off x="376572" y="1490390"/>
        <a:ext cx="4580321" cy="799138"/>
      </dsp:txXfrm>
    </dsp:sp>
    <dsp:sp modelId="{D30350CF-4C15-7B49-95A5-D4739159787A}">
      <dsp:nvSpPr>
        <dsp:cNvPr id="0" name=""/>
        <dsp:cNvSpPr/>
      </dsp:nvSpPr>
      <dsp:spPr>
        <a:xfrm>
          <a:off x="0" y="3250759"/>
          <a:ext cx="6666833"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8EEFF06-D86D-7045-B878-453FFF8E9034}">
      <dsp:nvSpPr>
        <dsp:cNvPr id="0" name=""/>
        <dsp:cNvSpPr/>
      </dsp:nvSpPr>
      <dsp:spPr>
        <a:xfrm>
          <a:off x="333341" y="2807959"/>
          <a:ext cx="4666783" cy="88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333500">
            <a:lnSpc>
              <a:spcPct val="90000"/>
            </a:lnSpc>
            <a:spcBef>
              <a:spcPct val="0"/>
            </a:spcBef>
            <a:spcAft>
              <a:spcPct val="35000"/>
            </a:spcAft>
          </a:pPr>
          <a:r>
            <a:rPr lang="en-GB" sz="3000" kern="1200"/>
            <a:t>Total Time out of hot spots</a:t>
          </a:r>
          <a:endParaRPr lang="en-US" sz="3000" kern="1200"/>
        </a:p>
      </dsp:txBody>
      <dsp:txXfrm>
        <a:off x="376572" y="2851190"/>
        <a:ext cx="4580321" cy="799138"/>
      </dsp:txXfrm>
    </dsp:sp>
    <dsp:sp modelId="{D04B050B-342C-CF4E-A993-869F0A06FA87}">
      <dsp:nvSpPr>
        <dsp:cNvPr id="0" name=""/>
        <dsp:cNvSpPr/>
      </dsp:nvSpPr>
      <dsp:spPr>
        <a:xfrm>
          <a:off x="0" y="4611560"/>
          <a:ext cx="6666833"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51079E-1D80-9242-8244-0E8B609CEFAB}">
      <dsp:nvSpPr>
        <dsp:cNvPr id="0" name=""/>
        <dsp:cNvSpPr/>
      </dsp:nvSpPr>
      <dsp:spPr>
        <a:xfrm>
          <a:off x="333341" y="4168760"/>
          <a:ext cx="4666783" cy="885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lvl="0" algn="l" defTabSz="1333500">
            <a:lnSpc>
              <a:spcPct val="90000"/>
            </a:lnSpc>
            <a:spcBef>
              <a:spcPct val="0"/>
            </a:spcBef>
            <a:spcAft>
              <a:spcPct val="35000"/>
            </a:spcAft>
          </a:pPr>
          <a:r>
            <a:rPr lang="en-GB" sz="3000" kern="1200"/>
            <a:t>Percent of patrol time in hot spots</a:t>
          </a:r>
          <a:endParaRPr lang="en-US" sz="3000" kern="1200"/>
        </a:p>
      </dsp:txBody>
      <dsp:txXfrm>
        <a:off x="376572" y="4211991"/>
        <a:ext cx="4580321" cy="79913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2A885-1682-4711-920B-AC0AF8DCF3F8}" type="datetimeFigureOut">
              <a:rPr lang="en-GB" smtClean="0"/>
              <a:t>03/03/2025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15FEB-7BDB-4A7A-97F1-2F0A8CD9AB70}" type="slidenum">
              <a:rPr lang="en-GB" smtClean="0"/>
              <a:t>‹#›</a:t>
            </a:fld>
            <a:endParaRPr lang="en-GB"/>
          </a:p>
        </p:txBody>
      </p:sp>
    </p:spTree>
    <p:extLst>
      <p:ext uri="{BB962C8B-B14F-4D97-AF65-F5344CB8AC3E}">
        <p14:creationId xmlns:p14="http://schemas.microsoft.com/office/powerpoint/2010/main" val="393028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onlinelibrary.wiley.com/doi/epdf/10.1002/cl2.1404" TargetMode="External"/><Relationship Id="rId3" Type="http://schemas.openxmlformats.org/officeDocument/2006/relationships/hyperlink" Target="https://onlinelibrary.wiley.com/doi/full/10.1002/cl2.1158" TargetMode="External"/><Relationship Id="rId7" Type="http://schemas.openxmlformats.org/officeDocument/2006/relationships/hyperlink" Target="https://onlinelibrary.wiley.com/doi/10.1002/cl2.1406"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onlinelibrary.wiley.com/doi/full/10.1002/cl2.1302" TargetMode="External"/><Relationship Id="rId5" Type="http://schemas.openxmlformats.org/officeDocument/2006/relationships/hyperlink" Target="https://onlinelibrary.wiley.com/doi/full/10.1002/cl2.1377" TargetMode="External"/><Relationship Id="rId4" Type="http://schemas.openxmlformats.org/officeDocument/2006/relationships/hyperlink" Target="https://onlinelibrary.wiley.com/doi/10.1002/cl2.132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82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GB" sz="1000" b="1" dirty="0"/>
              <a:t>We have more evidence on:</a:t>
            </a:r>
          </a:p>
          <a:p>
            <a:pPr algn="l">
              <a:lnSpc>
                <a:spcPct val="150000"/>
              </a:lnSpc>
            </a:pPr>
            <a:r>
              <a:rPr lang="en-GB" sz="1000" dirty="0"/>
              <a:t>Interventions to support positive behaviours</a:t>
            </a:r>
          </a:p>
          <a:p>
            <a:pPr marL="0" indent="0">
              <a:lnSpc>
                <a:spcPct val="150000"/>
              </a:lnSpc>
              <a:buFont typeface="Arial" panose="020B0604020202020204" pitchFamily="34" charset="0"/>
              <a:buNone/>
            </a:pPr>
            <a:r>
              <a:rPr lang="en-GB" sz="1000" dirty="0"/>
              <a:t>Interventions to address problem behaviours</a:t>
            </a:r>
          </a:p>
          <a:p>
            <a:pPr marL="0" indent="0">
              <a:lnSpc>
                <a:spcPct val="150000"/>
              </a:lnSpc>
              <a:buFont typeface="Arial" panose="020B0604020202020204" pitchFamily="34" charset="0"/>
              <a:buNone/>
            </a:pPr>
            <a:r>
              <a:rPr lang="en-GB" sz="1000" dirty="0"/>
              <a:t>Interventions focused on parents/main carers</a:t>
            </a:r>
          </a:p>
          <a:p>
            <a:pPr algn="l">
              <a:lnSpc>
                <a:spcPct val="150000"/>
              </a:lnSpc>
            </a:pPr>
            <a:endParaRPr lang="en-GB" sz="1000" dirty="0"/>
          </a:p>
          <a:p>
            <a:pPr algn="l">
              <a:lnSpc>
                <a:spcPct val="150000"/>
              </a:lnSpc>
            </a:pPr>
            <a:r>
              <a:rPr lang="en-GB" sz="1000" b="1" dirty="0"/>
              <a:t>We have less evidence on:</a:t>
            </a:r>
          </a:p>
          <a:p>
            <a:pPr algn="l">
              <a:lnSpc>
                <a:spcPct val="150000"/>
              </a:lnSpc>
            </a:pPr>
            <a:r>
              <a:rPr lang="en-GB" sz="1000" dirty="0"/>
              <a:t>Systems-based approaches</a:t>
            </a:r>
          </a:p>
          <a:p>
            <a:pPr marL="0" indent="0">
              <a:lnSpc>
                <a:spcPct val="150000"/>
              </a:lnSpc>
              <a:buFont typeface="Arial" panose="020B0604020202020204" pitchFamily="34" charset="0"/>
              <a:buNone/>
            </a:pPr>
            <a:r>
              <a:rPr lang="en-GB" sz="1000" dirty="0"/>
              <a:t>Interventions targeted at reducing child exploitation</a:t>
            </a:r>
          </a:p>
          <a:p>
            <a:pPr marL="0" indent="0">
              <a:lnSpc>
                <a:spcPct val="150000"/>
              </a:lnSpc>
              <a:buFont typeface="Arial" panose="020B0604020202020204" pitchFamily="34" charset="0"/>
              <a:buNone/>
            </a:pPr>
            <a:r>
              <a:rPr lang="en-GB" sz="1000" dirty="0"/>
              <a:t>Interventions working with over-represented groups in the criminal justice system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5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EFA4-B811-C6B9-A36D-5070546C5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B40DD-EB9F-E317-BE03-BF1AE35B8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45404-F4C6-2FD8-F913-2D0CC641F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7C22D8-6A74-0414-8AAB-139E46165D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82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dirty="0">
                <a:solidFill>
                  <a:srgbClr val="000000"/>
                </a:solidFill>
                <a:effectLst/>
                <a:latin typeface="Poppins" panose="00000500000000000000" pitchFamily="2" charset="0"/>
              </a:rPr>
              <a:t>The majority of papers featured content on the ‘crime and justice system’ (61%), social care system (42%) and multi-sector insights (39%).</a:t>
            </a:r>
          </a:p>
          <a:p>
            <a:pPr algn="l"/>
            <a:r>
              <a:rPr lang="en-GB" b="0" i="0" dirty="0">
                <a:solidFill>
                  <a:srgbClr val="000000"/>
                </a:solidFill>
                <a:effectLst/>
                <a:latin typeface="Poppins" panose="00000500000000000000" pitchFamily="2" charset="0"/>
              </a:rPr>
              <a:t>The Systems EGM also found some possible gaps in the research evidence:</a:t>
            </a:r>
          </a:p>
          <a:p>
            <a:pPr algn="l">
              <a:buFont typeface="Arial" panose="020B0604020202020204" pitchFamily="34" charset="0"/>
              <a:buChar char="•"/>
            </a:pPr>
            <a:r>
              <a:rPr lang="en-GB" b="0" i="0" dirty="0">
                <a:solidFill>
                  <a:srgbClr val="000000"/>
                </a:solidFill>
                <a:effectLst/>
                <a:latin typeface="Poppins" panose="00000500000000000000" pitchFamily="2" charset="0"/>
              </a:rPr>
              <a:t>In general, we found few literature reviews (just 7% of total papers), suggesting that not much work has been undertaken to summarise the existing literature.</a:t>
            </a:r>
          </a:p>
          <a:p>
            <a:pPr algn="l">
              <a:buFont typeface="Arial" panose="020B0604020202020204" pitchFamily="34" charset="0"/>
              <a:buChar char="•"/>
            </a:pPr>
            <a:r>
              <a:rPr lang="en-GB" b="0" i="0" dirty="0">
                <a:solidFill>
                  <a:srgbClr val="000000"/>
                </a:solidFill>
                <a:effectLst/>
                <a:latin typeface="Poppins" panose="00000500000000000000" pitchFamily="2" charset="0"/>
              </a:rPr>
              <a:t>Only 3% of the total papers in the map were dedicated to co-production. Of these studies only one was a high or medium quality evaluation and none were high or medium quality reviews. This suggests a gap in our knowledge about co-production approaches to reducing young people’s involvement in violence.</a:t>
            </a:r>
          </a:p>
          <a:p>
            <a:pPr algn="l">
              <a:buFont typeface="Arial" panose="020B0604020202020204" pitchFamily="34" charset="0"/>
              <a:buChar char="•"/>
            </a:pPr>
            <a:r>
              <a:rPr lang="en-GB" b="0" i="0" dirty="0">
                <a:solidFill>
                  <a:srgbClr val="000000"/>
                </a:solidFill>
                <a:effectLst/>
                <a:latin typeface="Poppins" panose="00000500000000000000" pitchFamily="2" charset="0"/>
              </a:rPr>
              <a:t>Very few papers discussed Violence Reduction Units (VRUs) (less than 1%), which may suggest a gap in the literature about the role of VRUs. Though this is expected since VRUs were established in 2019 in England and Wales, this does not take away from the suggestion that future research examining VRUs could be useful.</a:t>
            </a:r>
          </a:p>
          <a:p>
            <a:pPr algn="l">
              <a:buFont typeface="Arial" panose="020B0604020202020204" pitchFamily="34" charset="0"/>
              <a:buChar char="•"/>
            </a:pPr>
            <a:r>
              <a:rPr lang="en-GB" b="0" i="0" dirty="0">
                <a:solidFill>
                  <a:srgbClr val="000000"/>
                </a:solidFill>
                <a:effectLst/>
                <a:latin typeface="Poppins" panose="00000500000000000000" pitchFamily="2" charset="0"/>
              </a:rPr>
              <a:t>Studies that broke down their findings by gender or race were very limited.</a:t>
            </a:r>
          </a:p>
          <a:p>
            <a:pPr algn="l">
              <a:buFont typeface="Arial" panose="020B0604020202020204" pitchFamily="34" charset="0"/>
              <a:buChar char="•"/>
            </a:pPr>
            <a:r>
              <a:rPr lang="en-GB" b="0" i="0" dirty="0">
                <a:solidFill>
                  <a:srgbClr val="000000"/>
                </a:solidFill>
                <a:effectLst/>
                <a:latin typeface="Poppins" panose="00000500000000000000" pitchFamily="2" charset="0"/>
              </a:rPr>
              <a:t>Compared to the themes of access to and engagement with systems of support (which both featured in 48% of the papers), few papers included an investigation of the way young people and their families navigated through different systems (22%).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90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Z" dirty="0"/>
          </a:p>
          <a:p>
            <a:pPr marL="171399" indent="-171399">
              <a:buFont typeface="Arial" panose="020B0604020202020204" pitchFamily="34" charset="0"/>
              <a:buChar char="•"/>
            </a:pPr>
            <a:endParaRPr lang="en-GB" dirty="0"/>
          </a:p>
          <a:p>
            <a:pPr defTabSz="914126">
              <a:defRPr/>
            </a:pPr>
            <a:r>
              <a:rPr lang="en-GB" dirty="0"/>
              <a:t>Systematic reviews we paid for: </a:t>
            </a:r>
          </a:p>
          <a:p>
            <a:pPr defTabSz="914126">
              <a:defRPr/>
            </a:pPr>
            <a:r>
              <a:rPr lang="en-GB" sz="1800" b="0" i="0" u="none" strike="noStrike" dirty="0">
                <a:solidFill>
                  <a:srgbClr val="000000"/>
                </a:solidFill>
                <a:effectLst/>
                <a:latin typeface="Calibri" panose="020F0502020204030204" pitchFamily="34" charset="0"/>
              </a:rPr>
              <a:t>Mentoring,</a:t>
            </a:r>
            <a:r>
              <a:rPr lang="en-GB" dirty="0"/>
              <a:t> </a:t>
            </a:r>
            <a:r>
              <a:rPr lang="en-GB" sz="1800" b="0" i="0" u="sng" strike="noStrike" dirty="0">
                <a:solidFill>
                  <a:srgbClr val="0000FF"/>
                </a:solidFill>
                <a:effectLst/>
                <a:latin typeface="Calibri" panose="020F0502020204030204" pitchFamily="34" charset="0"/>
                <a:hlinkClick r:id="rId3"/>
              </a:rPr>
              <a:t>MST</a:t>
            </a:r>
            <a:r>
              <a:rPr lang="en-GB" sz="1800" b="0" i="0" u="sng" strike="noStrike" dirty="0">
                <a:solidFill>
                  <a:srgbClr val="0000FF"/>
                </a:solidFill>
                <a:effectLst/>
                <a:latin typeface="Calibri" panose="020F0502020204030204" pitchFamily="34" charset="0"/>
              </a:rPr>
              <a:t>,</a:t>
            </a:r>
            <a:r>
              <a:rPr lang="en-GB" dirty="0"/>
              <a:t> </a:t>
            </a:r>
            <a:r>
              <a:rPr lang="en-GB" sz="1800" b="0" i="0" u="none" strike="noStrike" dirty="0">
                <a:solidFill>
                  <a:srgbClr val="000000"/>
                </a:solidFill>
                <a:effectLst/>
                <a:latin typeface="Calibri" panose="020F0502020204030204" pitchFamily="34" charset="0"/>
              </a:rPr>
              <a:t>Sports,</a:t>
            </a:r>
            <a:r>
              <a:rPr lang="en-GB" dirty="0"/>
              <a:t> </a:t>
            </a:r>
            <a:r>
              <a:rPr lang="en-GB" sz="1800" b="0" i="0" u="none" strike="noStrike" dirty="0">
                <a:solidFill>
                  <a:srgbClr val="000000"/>
                </a:solidFill>
                <a:effectLst/>
                <a:latin typeface="Calibri" panose="020F0502020204030204" pitchFamily="34" charset="0"/>
              </a:rPr>
              <a:t>Adventure and wilderness therapy,</a:t>
            </a:r>
            <a:r>
              <a:rPr lang="en-GB" dirty="0"/>
              <a:t> </a:t>
            </a:r>
            <a:r>
              <a:rPr lang="en-GB" sz="1800" b="0" i="0" u="sng" strike="noStrike" dirty="0">
                <a:solidFill>
                  <a:srgbClr val="0000FF"/>
                </a:solidFill>
                <a:effectLst/>
                <a:latin typeface="Calibri" panose="020F0502020204030204" pitchFamily="34" charset="0"/>
                <a:hlinkClick r:id="rId4"/>
              </a:rPr>
              <a:t>FFT</a:t>
            </a:r>
            <a:r>
              <a:rPr lang="en-GB" sz="1800" b="0" i="0" u="sng" strike="noStrike" dirty="0">
                <a:solidFill>
                  <a:srgbClr val="0000FF"/>
                </a:solidFill>
                <a:effectLst/>
                <a:latin typeface="Calibri" panose="020F0502020204030204" pitchFamily="34" charset="0"/>
              </a:rPr>
              <a:t>,</a:t>
            </a:r>
            <a:r>
              <a:rPr lang="en-GB" dirty="0"/>
              <a:t> </a:t>
            </a:r>
            <a:r>
              <a:rPr lang="en-GB" sz="1800" b="0" i="0" u="sng" strike="noStrike" dirty="0">
                <a:solidFill>
                  <a:srgbClr val="0000FF"/>
                </a:solidFill>
                <a:effectLst/>
                <a:latin typeface="Calibri" panose="020F0502020204030204" pitchFamily="34" charset="0"/>
                <a:hlinkClick r:id="rId5"/>
              </a:rPr>
              <a:t>Arts participation</a:t>
            </a:r>
            <a:r>
              <a:rPr lang="en-GB" sz="1800" b="0" i="0" u="sng" strike="noStrike" dirty="0">
                <a:solidFill>
                  <a:srgbClr val="0000FF"/>
                </a:solidFill>
                <a:effectLst/>
                <a:latin typeface="Calibri" panose="020F0502020204030204" pitchFamily="34" charset="0"/>
              </a:rPr>
              <a:t>,</a:t>
            </a:r>
            <a:r>
              <a:rPr lang="en-GB" dirty="0"/>
              <a:t> </a:t>
            </a:r>
            <a:r>
              <a:rPr lang="en-GB" sz="1800" b="0" i="0" u="sng" strike="noStrike" dirty="0">
                <a:solidFill>
                  <a:srgbClr val="0000FF"/>
                </a:solidFill>
                <a:effectLst/>
                <a:latin typeface="Calibri" panose="020F0502020204030204" pitchFamily="34" charset="0"/>
                <a:hlinkClick r:id="rId6"/>
              </a:rPr>
              <a:t>Stop and search</a:t>
            </a:r>
            <a:r>
              <a:rPr lang="en-GB" sz="1800" b="0" i="0" u="sng" strike="noStrike" dirty="0">
                <a:solidFill>
                  <a:srgbClr val="0000FF"/>
                </a:solidFill>
                <a:effectLst/>
                <a:latin typeface="Calibri" panose="020F0502020204030204" pitchFamily="34" charset="0"/>
              </a:rPr>
              <a:t>,</a:t>
            </a:r>
            <a:r>
              <a:rPr lang="en-GB" dirty="0"/>
              <a:t> </a:t>
            </a:r>
            <a:r>
              <a:rPr lang="en-GB" sz="1800" b="0" i="0" u="none" strike="noStrike" dirty="0">
                <a:solidFill>
                  <a:srgbClr val="000000"/>
                </a:solidFill>
                <a:effectLst/>
                <a:latin typeface="Calibri" panose="020F0502020204030204" pitchFamily="34" charset="0"/>
              </a:rPr>
              <a:t>School exclusions update, </a:t>
            </a:r>
            <a:r>
              <a:rPr lang="en-GB" sz="1800" b="0" i="0" u="sng" strike="noStrike" dirty="0">
                <a:solidFill>
                  <a:srgbClr val="0000FF"/>
                </a:solidFill>
                <a:effectLst/>
                <a:latin typeface="Calibri" panose="020F0502020204030204" pitchFamily="34" charset="0"/>
                <a:hlinkClick r:id="rId7"/>
              </a:rPr>
              <a:t>Summer programmes</a:t>
            </a:r>
            <a:r>
              <a:rPr lang="en-GB" sz="1800" b="0" i="0" u="sng" strike="noStrike" dirty="0">
                <a:solidFill>
                  <a:srgbClr val="0000FF"/>
                </a:solidFill>
                <a:effectLst/>
                <a:latin typeface="Calibri" panose="020F0502020204030204" pitchFamily="34" charset="0"/>
              </a:rPr>
              <a:t>,</a:t>
            </a:r>
            <a:r>
              <a:rPr lang="en-GB" dirty="0"/>
              <a:t> </a:t>
            </a:r>
            <a:r>
              <a:rPr lang="en-GB" sz="1800" b="0" i="0" u="sng" strike="noStrike" dirty="0">
                <a:solidFill>
                  <a:srgbClr val="0000FF"/>
                </a:solidFill>
                <a:effectLst/>
                <a:latin typeface="Calibri" panose="020F0502020204030204" pitchFamily="34" charset="0"/>
                <a:hlinkClick r:id="rId8"/>
              </a:rPr>
              <a:t>Post-custody resettlement progs, </a:t>
            </a:r>
            <a:r>
              <a:rPr lang="en-GB" dirty="0"/>
              <a:t> </a:t>
            </a:r>
            <a:r>
              <a:rPr lang="en-GB" sz="1800" b="0" i="0" u="none" strike="noStrike" dirty="0">
                <a:solidFill>
                  <a:srgbClr val="000000"/>
                </a:solidFill>
                <a:effectLst/>
                <a:latin typeface="Calibri" panose="020F0502020204030204" pitchFamily="34" charset="0"/>
              </a:rPr>
              <a:t>Restorative justice (update), </a:t>
            </a:r>
            <a:r>
              <a:rPr lang="en-GB" dirty="0"/>
              <a:t> </a:t>
            </a:r>
            <a:r>
              <a:rPr lang="en-GB" sz="1800" b="0" i="0" u="none" strike="noStrike" dirty="0">
                <a:solidFill>
                  <a:srgbClr val="000000"/>
                </a:solidFill>
                <a:effectLst/>
                <a:latin typeface="Calibri" panose="020F0502020204030204" pitchFamily="34" charset="0"/>
              </a:rPr>
              <a:t>Nutrition, </a:t>
            </a:r>
            <a:r>
              <a:rPr lang="en-GB" dirty="0"/>
              <a:t> </a:t>
            </a:r>
            <a:r>
              <a:rPr lang="en-GB" sz="1800" b="0" i="0" u="none" strike="noStrike" dirty="0" err="1">
                <a:solidFill>
                  <a:srgbClr val="000000"/>
                </a:solidFill>
                <a:effectLst/>
                <a:latin typeface="Calibri" panose="020F0502020204030204" pitchFamily="34" charset="0"/>
              </a:rPr>
              <a:t>CtC</a:t>
            </a:r>
            <a:r>
              <a:rPr lang="en-GB" sz="1800" b="0" i="0" u="none" strike="noStrike" dirty="0">
                <a:solidFill>
                  <a:srgbClr val="000000"/>
                </a:solidFill>
                <a:effectLst/>
                <a:latin typeface="Calibri" panose="020F0502020204030204" pitchFamily="34" charset="0"/>
              </a:rPr>
              <a:t>,</a:t>
            </a:r>
            <a:r>
              <a:rPr lang="en-GB" dirty="0"/>
              <a:t> </a:t>
            </a:r>
            <a:r>
              <a:rPr lang="en-GB" sz="1800" b="0" i="0" u="none" strike="noStrike" dirty="0">
                <a:solidFill>
                  <a:srgbClr val="000000"/>
                </a:solidFill>
                <a:effectLst/>
                <a:latin typeface="Calibri" panose="020F0502020204030204" pitchFamily="34" charset="0"/>
              </a:rPr>
              <a:t>FD,</a:t>
            </a:r>
            <a:r>
              <a:rPr lang="en-GB" dirty="0"/>
              <a:t> </a:t>
            </a:r>
            <a:r>
              <a:rPr lang="en-GB" sz="1800" b="0" i="0" u="none" strike="noStrike" dirty="0">
                <a:solidFill>
                  <a:srgbClr val="000000"/>
                </a:solidFill>
                <a:effectLst/>
                <a:latin typeface="Calibri" panose="020F0502020204030204" pitchFamily="34" charset="0"/>
              </a:rPr>
              <a:t>Place-based approaches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0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A7E5EC-669A-764C-821F-440E8C8C6948}"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66257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FE421D37-EA43-DD4D-9A42-C52F02EBE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3DC18C-0C56-1F43-AEEB-B55E401FD245}"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18" name="Rectangle 2">
            <a:extLst>
              <a:ext uri="{FF2B5EF4-FFF2-40B4-BE49-F238E27FC236}">
                <a16:creationId xmlns:a16="http://schemas.microsoft.com/office/drawing/2014/main" id="{78A2CBFE-2959-F14C-823D-BACEDA2AEA8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FB16330E-6283-8240-B5B4-9953CBF9E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23521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3" name="Oval 2">
            <a:extLst>
              <a:ext uri="{FF2B5EF4-FFF2-40B4-BE49-F238E27FC236}">
                <a16:creationId xmlns:a16="http://schemas.microsoft.com/office/drawing/2014/main" id="{9DAF6598-9A96-47D4-B8F7-9F976E8BF1A9}"/>
              </a:ext>
            </a:extLst>
          </p:cNvPr>
          <p:cNvSpPr/>
          <p:nvPr userDrawn="1"/>
        </p:nvSpPr>
        <p:spPr>
          <a:xfrm>
            <a:off x="6489212" y="1688124"/>
            <a:ext cx="4536899" cy="4578060"/>
          </a:xfrm>
          <a:prstGeom prst="ellipse">
            <a:avLst/>
          </a:prstGeom>
          <a:solidFill>
            <a:srgbClr val="79B7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7D3DB36-E8E4-4E6E-AD98-44C84883C74C}"/>
              </a:ext>
            </a:extLst>
          </p:cNvPr>
          <p:cNvSpPr txBox="1"/>
          <p:nvPr userDrawn="1"/>
        </p:nvSpPr>
        <p:spPr>
          <a:xfrm>
            <a:off x="6930319" y="3087391"/>
            <a:ext cx="3757382" cy="2062103"/>
          </a:xfrm>
          <a:prstGeom prst="rect">
            <a:avLst/>
          </a:prstGeom>
          <a:noFill/>
        </p:spPr>
        <p:txBody>
          <a:bodyPr wrap="square" rtlCol="0">
            <a:spAutoFit/>
          </a:bodyPr>
          <a:lstStyle/>
          <a:p>
            <a:r>
              <a:rPr lang="en-US" sz="1600">
                <a:solidFill>
                  <a:srgbClr val="FFFFFF"/>
                </a:solidFill>
                <a:latin typeface="Poppins SemiBold" panose="00000700000000000000" pitchFamily="2" charset="0"/>
                <a:cs typeface="Poppins SemiBold" panose="00000700000000000000" pitchFamily="2" charset="0"/>
              </a:rPr>
              <a:t>Keep your presentations varied by changing the image of this title slide.</a:t>
            </a:r>
          </a:p>
          <a:p>
            <a:endParaRPr lang="en-US" sz="1600">
              <a:solidFill>
                <a:srgbClr val="FFFFFF"/>
              </a:solidFill>
              <a:latin typeface="Poppins SemiBold" panose="00000700000000000000" pitchFamily="2" charset="0"/>
              <a:cs typeface="Poppins SemiBold" panose="00000700000000000000" pitchFamily="2" charset="0"/>
            </a:endParaRPr>
          </a:p>
          <a:p>
            <a:r>
              <a:rPr lang="en-US" sz="1600" b="0">
                <a:solidFill>
                  <a:srgbClr val="FFFFFF"/>
                </a:solidFill>
                <a:latin typeface="Poppins SemiBold" panose="00000700000000000000" pitchFamily="2" charset="0"/>
                <a:cs typeface="Poppins SemiBold" panose="00000700000000000000" pitchFamily="2" charset="0"/>
              </a:rPr>
              <a:t>To change: </a:t>
            </a:r>
          </a:p>
          <a:p>
            <a:r>
              <a:rPr lang="en-US" sz="1600">
                <a:solidFill>
                  <a:srgbClr val="FFFFFF"/>
                </a:solidFill>
                <a:latin typeface="Poppins SemiBold" panose="00000700000000000000" pitchFamily="2" charset="0"/>
                <a:cs typeface="Poppins SemiBold" panose="00000700000000000000" pitchFamily="2" charset="0"/>
              </a:rPr>
              <a:t>On the Home tab, in the ‘Slides’ section, click on ‘Layout’ and simply pick your chosen image. </a:t>
            </a:r>
            <a:endParaRPr lang="en-GB" sz="1600">
              <a:solidFill>
                <a:srgbClr val="FFFFFF"/>
              </a:solidFill>
              <a:latin typeface="Poppins SemiBold" panose="00000700000000000000" pitchFamily="2" charset="0"/>
              <a:cs typeface="Poppins SemiBold" panose="00000700000000000000" pitchFamily="2" charset="0"/>
            </a:endParaRPr>
          </a:p>
        </p:txBody>
      </p:sp>
      <p:sp>
        <p:nvSpPr>
          <p:cNvPr id="11" name="TextBox 10">
            <a:extLst>
              <a:ext uri="{FF2B5EF4-FFF2-40B4-BE49-F238E27FC236}">
                <a16:creationId xmlns:a16="http://schemas.microsoft.com/office/drawing/2014/main" id="{D5F34655-456E-4279-8004-0D79FF46C32D}"/>
              </a:ext>
            </a:extLst>
          </p:cNvPr>
          <p:cNvSpPr txBox="1"/>
          <p:nvPr userDrawn="1"/>
        </p:nvSpPr>
        <p:spPr>
          <a:xfrm>
            <a:off x="7526529" y="2403750"/>
            <a:ext cx="2564962" cy="523220"/>
          </a:xfrm>
          <a:prstGeom prst="rect">
            <a:avLst/>
          </a:prstGeom>
          <a:noFill/>
        </p:spPr>
        <p:txBody>
          <a:bodyPr wrap="square" rtlCol="0">
            <a:spAutoFit/>
          </a:bodyPr>
          <a:lstStyle/>
          <a:p>
            <a:pPr algn="ctr"/>
            <a:r>
              <a:rPr lang="en-US" sz="2800">
                <a:solidFill>
                  <a:srgbClr val="FFFFFF"/>
                </a:solidFill>
                <a:latin typeface="Poppins ExtraBold" panose="00000900000000000000" pitchFamily="2" charset="0"/>
                <a:cs typeface="Poppins ExtraBold" panose="00000900000000000000" pitchFamily="2" charset="0"/>
              </a:rPr>
              <a:t>Mix it up!</a:t>
            </a:r>
            <a:endParaRPr lang="en-GB" sz="2800">
              <a:solidFill>
                <a:srgbClr val="FFFFFF"/>
              </a:solidFill>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141738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CF1C3C-27B3-0C4F-9227-BCD0F92217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C715A-B9CB-324E-8674-6547F0E253BD}"/>
              </a:ext>
            </a:extLst>
          </p:cNvPr>
          <p:cNvSpPr>
            <a:spLocks noGrp="1"/>
          </p:cNvSpPr>
          <p:nvPr>
            <p:ph sz="half" idx="2"/>
          </p:nvPr>
        </p:nvSpPr>
        <p:spPr>
          <a:xfrm>
            <a:off x="839788" y="2505075"/>
            <a:ext cx="5157787"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6EDBAA-AE6A-6548-88A1-8ADC591DA6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C680CD-6051-CE4C-8171-DB0A45DBA9AB}"/>
              </a:ext>
            </a:extLst>
          </p:cNvPr>
          <p:cNvSpPr>
            <a:spLocks noGrp="1"/>
          </p:cNvSpPr>
          <p:nvPr>
            <p:ph sz="quarter" idx="4"/>
          </p:nvPr>
        </p:nvSpPr>
        <p:spPr>
          <a:xfrm>
            <a:off x="6172200" y="2505075"/>
            <a:ext cx="5183188"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D4A3BC60-18F9-7748-A4B1-E2E554C83AA8}"/>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11" name="Graphic 10">
            <a:extLst>
              <a:ext uri="{FF2B5EF4-FFF2-40B4-BE49-F238E27FC236}">
                <a16:creationId xmlns:a16="http://schemas.microsoft.com/office/drawing/2014/main" id="{D328FD91-CD9C-8F49-A51C-DF8C7E86EA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3" name="Straight Connector 12">
            <a:extLst>
              <a:ext uri="{FF2B5EF4-FFF2-40B4-BE49-F238E27FC236}">
                <a16:creationId xmlns:a16="http://schemas.microsoft.com/office/drawing/2014/main" id="{BDBA20A6-0738-EE46-90B0-5CAB0842617A}"/>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222B2B4-4405-F049-B3E0-3855FC64A80B}"/>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37561320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rgbClr val="0F8290">
                <a:lumMod val="100000"/>
                <a:alpha val="10000"/>
              </a:srgbClr>
            </a:gs>
            <a:gs pos="97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spc="107" baseline="0">
                <a:solidFill>
                  <a:srgbClr val="0F8290"/>
                </a:solidFill>
                <a:latin typeface="Cabin" pitchFamily="2" charset="77"/>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lnSpc>
                <a:spcPct val="120000"/>
              </a:lnSpc>
              <a:spcAft>
                <a:spcPts val="400"/>
              </a:spcAft>
              <a:defRPr b="0" i="0" spc="67" baseline="0">
                <a:latin typeface="Cabin" pitchFamily="2" charset="77"/>
              </a:defRPr>
            </a:lvl1pPr>
            <a:lvl2pPr>
              <a:lnSpc>
                <a:spcPct val="120000"/>
              </a:lnSpc>
              <a:spcAft>
                <a:spcPts val="400"/>
              </a:spcAft>
              <a:defRPr b="0" i="0" spc="67" baseline="0">
                <a:latin typeface="Cabin" pitchFamily="2" charset="77"/>
              </a:defRPr>
            </a:lvl2pPr>
            <a:lvl3pPr>
              <a:lnSpc>
                <a:spcPct val="120000"/>
              </a:lnSpc>
              <a:spcAft>
                <a:spcPts val="400"/>
              </a:spcAft>
              <a:defRPr b="0" i="0" spc="67" baseline="0">
                <a:latin typeface="Cabin" pitchFamily="2" charset="77"/>
              </a:defRPr>
            </a:lvl3pPr>
            <a:lvl4pPr>
              <a:lnSpc>
                <a:spcPct val="120000"/>
              </a:lnSpc>
              <a:spcAft>
                <a:spcPts val="400"/>
              </a:spcAft>
              <a:defRPr b="0" i="0" spc="67" baseline="0">
                <a:latin typeface="Cabin" pitchFamily="2" charset="77"/>
              </a:defRPr>
            </a:lvl4pPr>
            <a:lvl5pPr>
              <a:lnSpc>
                <a:spcPct val="120000"/>
              </a:lnSpc>
              <a:spcAft>
                <a:spcPts val="400"/>
              </a:spcAft>
              <a:defRPr b="0" i="0" spc="67" baseline="0">
                <a:latin typeface="Cabin"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22929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7" baseline="0"/>
            </a:lvl1pPr>
          </a:lstStyle>
          <a:p>
            <a:r>
              <a:rPr lang="en-GB" dirty="0"/>
              <a:t>Click to edit Master title style</a:t>
            </a:r>
            <a:endParaRPr lang="en-US" dirty="0"/>
          </a:p>
        </p:txBody>
      </p:sp>
      <p:sp>
        <p:nvSpPr>
          <p:cNvPr id="3" name="Content Placeholder 2"/>
          <p:cNvSpPr>
            <a:spLocks noGrp="1"/>
          </p:cNvSpPr>
          <p:nvPr>
            <p:ph sz="half" idx="1"/>
          </p:nvPr>
        </p:nvSpPr>
        <p:spPr>
          <a:xfrm>
            <a:off x="838200" y="1638054"/>
            <a:ext cx="5181600" cy="3907637"/>
          </a:xfrm>
        </p:spPr>
        <p:txBody>
          <a:bodyPr/>
          <a:lstStyle>
            <a:lvl1pPr>
              <a:lnSpc>
                <a:spcPct val="120000"/>
              </a:lnSpc>
              <a:defRPr spc="67" baseline="0"/>
            </a:lvl1pPr>
            <a:lvl2pPr>
              <a:lnSpc>
                <a:spcPct val="120000"/>
              </a:lnSpc>
              <a:defRPr spc="67" baseline="0"/>
            </a:lvl2pPr>
            <a:lvl3pPr>
              <a:lnSpc>
                <a:spcPct val="120000"/>
              </a:lnSpc>
              <a:defRPr spc="67" baseline="0"/>
            </a:lvl3pPr>
            <a:lvl4pPr>
              <a:lnSpc>
                <a:spcPct val="120000"/>
              </a:lnSpc>
              <a:defRPr spc="67" baseline="0"/>
            </a:lvl4pPr>
            <a:lvl5pPr>
              <a:lnSpc>
                <a:spcPct val="120000"/>
              </a:lnSpc>
              <a:defRPr spc="67"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638054"/>
            <a:ext cx="5181600" cy="3907637"/>
          </a:xfrm>
        </p:spPr>
        <p:txBody>
          <a:bodyPr/>
          <a:lstStyle>
            <a:lvl1pPr>
              <a:lnSpc>
                <a:spcPct val="120000"/>
              </a:lnSpc>
              <a:defRPr spc="67" baseline="0"/>
            </a:lvl1pPr>
            <a:lvl2pPr>
              <a:lnSpc>
                <a:spcPct val="120000"/>
              </a:lnSpc>
              <a:defRPr spc="67" baseline="0"/>
            </a:lvl2pPr>
            <a:lvl3pPr>
              <a:lnSpc>
                <a:spcPct val="120000"/>
              </a:lnSpc>
              <a:defRPr spc="67" baseline="0"/>
            </a:lvl3pPr>
            <a:lvl4pPr>
              <a:lnSpc>
                <a:spcPct val="120000"/>
              </a:lnSpc>
              <a:defRPr spc="67" baseline="0"/>
            </a:lvl4pPr>
            <a:lvl5pPr>
              <a:lnSpc>
                <a:spcPct val="120000"/>
              </a:lnSpc>
              <a:defRPr spc="67"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16787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45995"/>
            <a:ext cx="5157787" cy="823912"/>
          </a:xfrm>
        </p:spPr>
        <p:txBody>
          <a:bodyPr anchor="ctr" anchorCtr="0"/>
          <a:lstStyle>
            <a:lvl1pPr marL="0" indent="0">
              <a:lnSpc>
                <a:spcPct val="12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469907"/>
            <a:ext cx="5157787" cy="324834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72201" y="1645995"/>
            <a:ext cx="5183188" cy="823912"/>
          </a:xfrm>
        </p:spPr>
        <p:txBody>
          <a:bodyPr anchor="ctr" anchorCtr="0"/>
          <a:lstStyle>
            <a:lvl1pPr marL="0" indent="0">
              <a:lnSpc>
                <a:spcPct val="120000"/>
              </a:lnSpc>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469907"/>
            <a:ext cx="5183188" cy="324834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1">
            <a:extLst>
              <a:ext uri="{FF2B5EF4-FFF2-40B4-BE49-F238E27FC236}">
                <a16:creationId xmlns:a16="http://schemas.microsoft.com/office/drawing/2014/main" id="{5773FD33-968A-EB56-55BC-682F21AEA469}"/>
              </a:ext>
            </a:extLst>
          </p:cNvPr>
          <p:cNvSpPr>
            <a:spLocks noGrp="1"/>
          </p:cNvSpPr>
          <p:nvPr>
            <p:ph type="title"/>
          </p:nvPr>
        </p:nvSpPr>
        <p:spPr>
          <a:xfrm>
            <a:off x="838200" y="705322"/>
            <a:ext cx="10515600" cy="914833"/>
          </a:xfrm>
        </p:spPr>
        <p:txBody>
          <a:bodyPr/>
          <a:lstStyle>
            <a:lvl1pPr>
              <a:defRPr spc="107" baseline="0"/>
            </a:lvl1pPr>
          </a:lstStyle>
          <a:p>
            <a:r>
              <a:rPr lang="en-GB" dirty="0"/>
              <a:t>Click to edit Master title style</a:t>
            </a:r>
            <a:endParaRPr lang="en-US" dirty="0"/>
          </a:p>
        </p:txBody>
      </p:sp>
    </p:spTree>
    <p:extLst>
      <p:ext uri="{BB962C8B-B14F-4D97-AF65-F5344CB8AC3E}">
        <p14:creationId xmlns:p14="http://schemas.microsoft.com/office/powerpoint/2010/main" val="34119550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79693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109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0E361103-3010-7F6B-44E1-B32C179EF37A}"/>
              </a:ext>
            </a:extLst>
          </p:cNvPr>
          <p:cNvSpPr>
            <a:spLocks noGrp="1"/>
          </p:cNvSpPr>
          <p:nvPr>
            <p:ph type="subTitle" idx="4294967295"/>
          </p:nvPr>
        </p:nvSpPr>
        <p:spPr>
          <a:xfrm>
            <a:off x="496711" y="407279"/>
            <a:ext cx="5181600" cy="1015119"/>
          </a:xfrm>
        </p:spPr>
        <p:txBody>
          <a:bodyPr lIns="0" tIns="0" rIns="0" bIns="0">
            <a:normAutofit/>
          </a:bodyPr>
          <a:lstStyle>
            <a:lvl1pPr algn="l">
              <a:lnSpc>
                <a:spcPct val="130000"/>
              </a:lnSpc>
              <a:spcBef>
                <a:spcPts val="0"/>
              </a:spcBef>
              <a:defRPr/>
            </a:lvl1pPr>
          </a:lstStyle>
          <a:p>
            <a:pPr algn="l">
              <a:lnSpc>
                <a:spcPct val="130000"/>
              </a:lnSpc>
              <a:spcBef>
                <a:spcPts val="0"/>
              </a:spcBef>
            </a:pPr>
            <a:r>
              <a:rPr lang="en-GB" sz="1600" b="1" spc="133" dirty="0">
                <a:solidFill>
                  <a:schemeClr val="bg1"/>
                </a:solidFill>
                <a:effectLst/>
                <a:latin typeface="Cabin SemiBold" pitchFamily="2" charset="77"/>
              </a:rPr>
              <a:t>Thames Valley Violence Prevention Partnership</a:t>
            </a:r>
            <a:endParaRPr lang="en-GB" sz="1600" b="1" spc="133" dirty="0">
              <a:solidFill>
                <a:schemeClr val="bg1"/>
              </a:solidFill>
              <a:latin typeface="Cabin SemiBold" pitchFamily="2" charset="77"/>
            </a:endParaRPr>
          </a:p>
          <a:p>
            <a:pPr algn="l">
              <a:lnSpc>
                <a:spcPct val="130000"/>
              </a:lnSpc>
              <a:spcBef>
                <a:spcPts val="0"/>
              </a:spcBef>
            </a:pPr>
            <a:r>
              <a:rPr lang="en-GB" sz="1333" spc="133" dirty="0">
                <a:solidFill>
                  <a:schemeClr val="bg1"/>
                </a:solidFill>
                <a:effectLst/>
                <a:latin typeface="Cabin" pitchFamily="2" charset="77"/>
              </a:rPr>
              <a:t>Thames Valley Police, Headquarters South, </a:t>
            </a:r>
          </a:p>
          <a:p>
            <a:pPr algn="l">
              <a:lnSpc>
                <a:spcPct val="130000"/>
              </a:lnSpc>
              <a:spcBef>
                <a:spcPts val="0"/>
              </a:spcBef>
            </a:pPr>
            <a:r>
              <a:rPr lang="en-GB" sz="1333" spc="133" dirty="0">
                <a:solidFill>
                  <a:schemeClr val="bg1"/>
                </a:solidFill>
                <a:effectLst/>
                <a:latin typeface="Cabin" pitchFamily="2" charset="77"/>
              </a:rPr>
              <a:t>Communications Team, Oxford Road, Kidlington </a:t>
            </a:r>
            <a:endParaRPr lang="en-GB" sz="1333" spc="133" dirty="0">
              <a:solidFill>
                <a:schemeClr val="bg1"/>
              </a:solidFill>
              <a:latin typeface="Cabin" pitchFamily="2" charset="77"/>
            </a:endParaRPr>
          </a:p>
        </p:txBody>
      </p:sp>
    </p:spTree>
    <p:extLst>
      <p:ext uri="{BB962C8B-B14F-4D97-AF65-F5344CB8AC3E}">
        <p14:creationId xmlns:p14="http://schemas.microsoft.com/office/powerpoint/2010/main" val="1426051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auto">
          <a:xfrm>
            <a:off x="0" y="5365751"/>
            <a:ext cx="12187767" cy="665163"/>
          </a:xfrm>
          <a:prstGeom prst="rect">
            <a:avLst/>
          </a:prstGeom>
          <a:solidFill>
            <a:srgbClr val="003E72"/>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p>
        </p:txBody>
      </p:sp>
      <p:sp>
        <p:nvSpPr>
          <p:cNvPr id="5" name="Rectangle 14"/>
          <p:cNvSpPr>
            <a:spLocks noChangeArrowheads="1"/>
          </p:cNvSpPr>
          <p:nvPr/>
        </p:nvSpPr>
        <p:spPr bwMode="auto">
          <a:xfrm>
            <a:off x="0" y="6030914"/>
            <a:ext cx="12187767" cy="173037"/>
          </a:xfrm>
          <a:prstGeom prst="rect">
            <a:avLst/>
          </a:prstGeom>
          <a:solidFill>
            <a:srgbClr val="6AADE4"/>
          </a:solidFill>
          <a:ln>
            <a:noFill/>
          </a:ln>
          <a:effectLst/>
          <a:extLst>
            <a:ext uri="{91240B29-F687-4F45-9708-019B960494DF}">
              <a14:hiddenLine xmlns:a14="http://schemas.microsoft.com/office/drawing/2010/main" w="127">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1800"/>
          </a:p>
        </p:txBody>
      </p:sp>
      <p:sp>
        <p:nvSpPr>
          <p:cNvPr id="5122" name="Rectangle 2"/>
          <p:cNvSpPr>
            <a:spLocks noGrp="1" noChangeArrowheads="1"/>
          </p:cNvSpPr>
          <p:nvPr>
            <p:ph type="ctrTitle"/>
          </p:nvPr>
        </p:nvSpPr>
        <p:spPr>
          <a:xfrm>
            <a:off x="512234" y="2016125"/>
            <a:ext cx="11165417" cy="576263"/>
          </a:xfrm>
        </p:spPr>
        <p:txBody>
          <a:bodyPr/>
          <a:lstStyle>
            <a:lvl1pPr>
              <a:defRPr sz="3600"/>
            </a:lvl1pPr>
          </a:lstStyle>
          <a:p>
            <a:pPr lvl="0"/>
            <a:r>
              <a:rPr lang="en-US" altLang="en-US" noProof="0"/>
              <a:t>Click to edit Master title style</a:t>
            </a:r>
            <a:endParaRPr lang="en-GB" altLang="en-US" noProof="0"/>
          </a:p>
        </p:txBody>
      </p:sp>
      <p:sp>
        <p:nvSpPr>
          <p:cNvPr id="5123" name="Rectangle 3"/>
          <p:cNvSpPr>
            <a:spLocks noGrp="1" noChangeArrowheads="1"/>
          </p:cNvSpPr>
          <p:nvPr>
            <p:ph type="subTitle" idx="1"/>
          </p:nvPr>
        </p:nvSpPr>
        <p:spPr>
          <a:xfrm>
            <a:off x="512234" y="2774950"/>
            <a:ext cx="11165417" cy="539750"/>
          </a:xfrm>
        </p:spPr>
        <p:txBody>
          <a:bodyPr/>
          <a:lstStyle>
            <a:lvl1pPr marL="0" indent="0">
              <a:buFontTx/>
              <a:buNone/>
              <a:defRPr sz="1800" b="1">
                <a:solidFill>
                  <a:schemeClr val="tx2"/>
                </a:solidFill>
              </a:defRPr>
            </a:lvl1pPr>
          </a:lstStyle>
          <a:p>
            <a:pPr lvl="0"/>
            <a:r>
              <a:rPr lang="en-US" altLang="en-US" noProof="0"/>
              <a:t>Click to edit Master subtitle style</a:t>
            </a:r>
            <a:endParaRPr lang="en-GB" altLang="en-US" noProof="0"/>
          </a:p>
        </p:txBody>
      </p:sp>
      <p:sp>
        <p:nvSpPr>
          <p:cNvPr id="6" name="Rectangle 10"/>
          <p:cNvSpPr>
            <a:spLocks noGrp="1" noChangeArrowheads="1"/>
          </p:cNvSpPr>
          <p:nvPr>
            <p:ph type="sldNum" sz="quarter" idx="10"/>
          </p:nvPr>
        </p:nvSpPr>
        <p:spPr>
          <a:xfrm>
            <a:off x="10483851" y="6448425"/>
            <a:ext cx="1200149" cy="179388"/>
          </a:xfrm>
        </p:spPr>
        <p:txBody>
          <a:bodyPr/>
          <a:lstStyle>
            <a:lvl1pPr>
              <a:defRPr>
                <a:solidFill>
                  <a:schemeClr val="tx1"/>
                </a:solidFill>
              </a:defRPr>
            </a:lvl1pPr>
          </a:lstStyle>
          <a:p>
            <a:fld id="{D111DB41-11C2-5242-B6A8-2DADEF88F8F9}" type="slidenum">
              <a:rPr lang="en-GB" altLang="en-US"/>
              <a:pPr/>
              <a:t>‹#›</a:t>
            </a:fld>
            <a:endParaRPr lang="en-GB" altLang="en-US"/>
          </a:p>
        </p:txBody>
      </p:sp>
    </p:spTree>
    <p:extLst>
      <p:ext uri="{BB962C8B-B14F-4D97-AF65-F5344CB8AC3E}">
        <p14:creationId xmlns:p14="http://schemas.microsoft.com/office/powerpoint/2010/main" val="28746559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F874C7F9-EB0E-3B44-9983-C5164150D1C9}" type="slidenum">
              <a:rPr lang="en-GB" altLang="en-US"/>
              <a:pPr/>
              <a:t>‹#›</a:t>
            </a:fld>
            <a:endParaRPr lang="en-GB" altLang="en-US"/>
          </a:p>
        </p:txBody>
      </p:sp>
    </p:spTree>
    <p:extLst>
      <p:ext uri="{BB962C8B-B14F-4D97-AF65-F5344CB8AC3E}">
        <p14:creationId xmlns:p14="http://schemas.microsoft.com/office/powerpoint/2010/main" val="13861560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938D4E72-DF72-7B44-B708-43CBB8C5A184}" type="slidenum">
              <a:rPr lang="en-GB" altLang="en-US"/>
              <a:pPr/>
              <a:t>‹#›</a:t>
            </a:fld>
            <a:endParaRPr lang="en-GB" altLang="en-US"/>
          </a:p>
        </p:txBody>
      </p:sp>
    </p:spTree>
    <p:extLst>
      <p:ext uri="{BB962C8B-B14F-4D97-AF65-F5344CB8AC3E}">
        <p14:creationId xmlns:p14="http://schemas.microsoft.com/office/powerpoint/2010/main" val="30054758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12233" y="1708150"/>
            <a:ext cx="5480051"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5" y="1708150"/>
            <a:ext cx="5482167"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fld id="{BAE20863-0ECD-9747-91BE-CEB50C310693}" type="slidenum">
              <a:rPr lang="en-GB" altLang="en-US"/>
              <a:pPr/>
              <a:t>‹#›</a:t>
            </a:fld>
            <a:endParaRPr lang="en-GB" altLang="en-US"/>
          </a:p>
        </p:txBody>
      </p:sp>
    </p:spTree>
    <p:extLst>
      <p:ext uri="{BB962C8B-B14F-4D97-AF65-F5344CB8AC3E}">
        <p14:creationId xmlns:p14="http://schemas.microsoft.com/office/powerpoint/2010/main" val="270607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45C0A23-C4B7-1F49-97D4-FF1C829F0A6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7" name="Graphic 6">
            <a:extLst>
              <a:ext uri="{FF2B5EF4-FFF2-40B4-BE49-F238E27FC236}">
                <a16:creationId xmlns:a16="http://schemas.microsoft.com/office/drawing/2014/main" id="{063E1326-DCA7-0146-AE2E-50D4D21EF1B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9" name="Straight Connector 8">
            <a:extLst>
              <a:ext uri="{FF2B5EF4-FFF2-40B4-BE49-F238E27FC236}">
                <a16:creationId xmlns:a16="http://schemas.microsoft.com/office/drawing/2014/main" id="{5D4CBADC-D514-CD4E-B847-7D6E66AECAB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89ACC7-FE72-CD4B-8EF3-A258EE5B0310}"/>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4752252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fld id="{F99A6499-D670-F744-8776-3CFFF0034733}" type="slidenum">
              <a:rPr lang="en-GB" altLang="en-US"/>
              <a:pPr/>
              <a:t>‹#›</a:t>
            </a:fld>
            <a:endParaRPr lang="en-GB" altLang="en-US"/>
          </a:p>
        </p:txBody>
      </p:sp>
    </p:spTree>
    <p:extLst>
      <p:ext uri="{BB962C8B-B14F-4D97-AF65-F5344CB8AC3E}">
        <p14:creationId xmlns:p14="http://schemas.microsoft.com/office/powerpoint/2010/main" val="31311687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fld id="{0036ED15-2E2F-5645-83ED-977FBF14EC3F}" type="slidenum">
              <a:rPr lang="en-GB" altLang="en-US"/>
              <a:pPr/>
              <a:t>‹#›</a:t>
            </a:fld>
            <a:endParaRPr lang="en-GB" altLang="en-US"/>
          </a:p>
        </p:txBody>
      </p:sp>
    </p:spTree>
    <p:extLst>
      <p:ext uri="{BB962C8B-B14F-4D97-AF65-F5344CB8AC3E}">
        <p14:creationId xmlns:p14="http://schemas.microsoft.com/office/powerpoint/2010/main" val="38264788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DF47871F-40A5-6E4B-B310-B543A994987A}" type="slidenum">
              <a:rPr lang="en-GB" altLang="en-US"/>
              <a:pPr/>
              <a:t>‹#›</a:t>
            </a:fld>
            <a:endParaRPr lang="en-GB" altLang="en-US"/>
          </a:p>
        </p:txBody>
      </p:sp>
    </p:spTree>
    <p:extLst>
      <p:ext uri="{BB962C8B-B14F-4D97-AF65-F5344CB8AC3E}">
        <p14:creationId xmlns:p14="http://schemas.microsoft.com/office/powerpoint/2010/main" val="6613232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130C38E-9CBF-E443-B14F-F77BE00A8851}" type="slidenum">
              <a:rPr lang="en-GB" altLang="en-US"/>
              <a:pPr/>
              <a:t>‹#›</a:t>
            </a:fld>
            <a:endParaRPr lang="en-GB" altLang="en-US"/>
          </a:p>
        </p:txBody>
      </p:sp>
    </p:spTree>
    <p:extLst>
      <p:ext uri="{BB962C8B-B14F-4D97-AF65-F5344CB8AC3E}">
        <p14:creationId xmlns:p14="http://schemas.microsoft.com/office/powerpoint/2010/main" val="20659922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E764D36B-EB1E-594C-9436-69DA0750F6F2}" type="slidenum">
              <a:rPr lang="en-GB" altLang="en-US"/>
              <a:pPr/>
              <a:t>‹#›</a:t>
            </a:fld>
            <a:endParaRPr lang="en-GB" altLang="en-US"/>
          </a:p>
        </p:txBody>
      </p:sp>
    </p:spTree>
    <p:extLst>
      <p:ext uri="{BB962C8B-B14F-4D97-AF65-F5344CB8AC3E}">
        <p14:creationId xmlns:p14="http://schemas.microsoft.com/office/powerpoint/2010/main" val="3554990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F85164AE-D654-864B-9BC2-8D5400D838F5}" type="slidenum">
              <a:rPr lang="en-GB" altLang="en-US"/>
              <a:pPr/>
              <a:t>‹#›</a:t>
            </a:fld>
            <a:endParaRPr lang="en-GB" altLang="en-US"/>
          </a:p>
        </p:txBody>
      </p:sp>
    </p:spTree>
    <p:extLst>
      <p:ext uri="{BB962C8B-B14F-4D97-AF65-F5344CB8AC3E}">
        <p14:creationId xmlns:p14="http://schemas.microsoft.com/office/powerpoint/2010/main" val="1405825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7884" y="398463"/>
            <a:ext cx="2791883" cy="53768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12233" y="398463"/>
            <a:ext cx="8172451" cy="5376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6CE10EC8-8500-3949-889E-A192044AB160}" type="slidenum">
              <a:rPr lang="en-GB" altLang="en-US"/>
              <a:pPr/>
              <a:t>‹#›</a:t>
            </a:fld>
            <a:endParaRPr lang="en-GB" altLang="en-US"/>
          </a:p>
        </p:txBody>
      </p:sp>
    </p:spTree>
    <p:extLst>
      <p:ext uri="{BB962C8B-B14F-4D97-AF65-F5344CB8AC3E}">
        <p14:creationId xmlns:p14="http://schemas.microsoft.com/office/powerpoint/2010/main" val="27810026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64F4-E847-4392-177B-416DB8E13D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086ADBD-93EB-5F3A-A9CE-60AC128F92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313E042-30AA-B0E7-90BA-1189285AEA99}"/>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2690D908-5410-D69B-6AF3-AF47C5F72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E894E2-A0A1-6D59-0E44-2694E803E346}"/>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2586657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C1A7-F46A-4A8D-E517-BE8F0BB53A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0AC801A-A420-16D1-B6B7-0EC7F24A023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55CD23-6CB8-DFEB-84C2-DBA12B61F280}"/>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E6F75866-CFD4-6740-A0FE-9924ED386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4571B7-7934-DD5A-AF82-999EFBFD3133}"/>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2810323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0829-CB93-8591-83FD-C156306685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95652A1-4DCC-F9EF-0DF0-EEAFB4EAE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88E290-BF1C-E7B0-2830-EDC1E1572DD1}"/>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3F4F036D-E2FA-2916-487C-BDC35B72BF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1AD98E-8E23-32A6-0529-F199369CD37C}"/>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3826295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CA6B77-7760-464E-A92B-DD0875F39A7C}"/>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6" name="Graphic 5">
            <a:extLst>
              <a:ext uri="{FF2B5EF4-FFF2-40B4-BE49-F238E27FC236}">
                <a16:creationId xmlns:a16="http://schemas.microsoft.com/office/drawing/2014/main" id="{C921529D-B9BC-C54D-97B9-1EEAB4AF9A1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8" name="Straight Connector 7">
            <a:extLst>
              <a:ext uri="{FF2B5EF4-FFF2-40B4-BE49-F238E27FC236}">
                <a16:creationId xmlns:a16="http://schemas.microsoft.com/office/drawing/2014/main" id="{7FB62604-B9DB-B34E-9ACA-AEA7F765394F}"/>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941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3356A-B9DC-5236-6A16-90CC1E72155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B1EE5C-9293-313F-358A-6D47D2720A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978B201-C10A-9E48-0DC2-EEF4082266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693A337-4D3E-6A43-3C96-566662A4BFF9}"/>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6" name="Footer Placeholder 5">
            <a:extLst>
              <a:ext uri="{FF2B5EF4-FFF2-40B4-BE49-F238E27FC236}">
                <a16:creationId xmlns:a16="http://schemas.microsoft.com/office/drawing/2014/main" id="{0296EEF5-A59E-129D-86ED-E686B6746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92701B-1EC1-9858-D173-4D059F567C53}"/>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3613264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F154-B9EC-B718-8D42-F7F360808A0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8FEFDAD-4285-DF55-FA18-CB49532AF8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06BC85A-E9CE-EBC5-E609-3DB0E488B40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21A6248-2F2E-10C2-88AA-0EAF6ED04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A379B4C-7509-42DC-429F-1B7B2927EE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91BCC27-3BF4-CCB2-5BEB-EB5C75DEEE2F}"/>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8" name="Footer Placeholder 7">
            <a:extLst>
              <a:ext uri="{FF2B5EF4-FFF2-40B4-BE49-F238E27FC236}">
                <a16:creationId xmlns:a16="http://schemas.microsoft.com/office/drawing/2014/main" id="{B157F59B-2312-4D3C-5B58-17F230F7D5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86DAD3-24A8-CD62-1759-C243470EBDEE}"/>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13123043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5754-D8FB-C740-078A-3C884069EAB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8CEF4E5-BAA2-0E92-EF87-2C902A2BD31B}"/>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4" name="Footer Placeholder 3">
            <a:extLst>
              <a:ext uri="{FF2B5EF4-FFF2-40B4-BE49-F238E27FC236}">
                <a16:creationId xmlns:a16="http://schemas.microsoft.com/office/drawing/2014/main" id="{07B39BD6-A9CA-9663-C6AA-8A367231C8D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D99A0-16D2-E9E5-6A55-49BD80FC0961}"/>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38139480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73705-77D5-050F-1C43-85DECC4C79ED}"/>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3" name="Footer Placeholder 2">
            <a:extLst>
              <a:ext uri="{FF2B5EF4-FFF2-40B4-BE49-F238E27FC236}">
                <a16:creationId xmlns:a16="http://schemas.microsoft.com/office/drawing/2014/main" id="{819B05F5-1E93-C8B2-D4FD-268CBE86C7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2EBF81-FA73-892E-3602-2BABECAA4F10}"/>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3776677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3A05-EBD6-D918-D067-BE1474CF97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D97BC1D-F5CD-2B3F-740F-25DC489D4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265B602-8552-4A4F-163C-94B8997AD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ADB0F5-B6E9-528D-6C07-6E700005DC94}"/>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6" name="Footer Placeholder 5">
            <a:extLst>
              <a:ext uri="{FF2B5EF4-FFF2-40B4-BE49-F238E27FC236}">
                <a16:creationId xmlns:a16="http://schemas.microsoft.com/office/drawing/2014/main" id="{F80B9A81-03B0-B64D-6A55-030E12104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61DCE0-4BBC-DE70-21D0-EA1B43761E9B}"/>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12847301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37E0-9614-6A16-4B09-5C7F3B7273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4EC17AC-2C62-D92A-7731-2E7175679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5C3ED3-A33F-9E2F-B2B4-2BD14644D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1E20AE-7B45-4E92-5E43-D0788C9EDA89}"/>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6" name="Footer Placeholder 5">
            <a:extLst>
              <a:ext uri="{FF2B5EF4-FFF2-40B4-BE49-F238E27FC236}">
                <a16:creationId xmlns:a16="http://schemas.microsoft.com/office/drawing/2014/main" id="{8EAF9688-3125-2A3C-A891-13FBFCD158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C10DA7-4B39-4FAB-A4C2-9B1A366C9040}"/>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2508724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0314-18FD-9E56-222F-3539EA92438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2BB9652-559D-AC6E-D129-53E39A641D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D32558-0BEA-49F9-824D-38F4362BFBD1}"/>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2D0EE595-E686-02E4-B9AC-4665365E8B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9B86F-A84A-0E7C-C296-3EB62F6999C0}"/>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12685609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67905-6A72-AB98-0D0A-4B6BD76ABB0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D6FADFD-CAA9-8991-309F-1A97764E4E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2BA0CB-0B89-9856-A37D-B10939957D02}"/>
              </a:ext>
            </a:extLst>
          </p:cNvPr>
          <p:cNvSpPr>
            <a:spLocks noGrp="1"/>
          </p:cNvSpPr>
          <p:nvPr>
            <p:ph type="dt" sz="half" idx="10"/>
          </p:nvPr>
        </p:nvSpPr>
        <p:spPr/>
        <p:txBody>
          <a:body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448E8588-1E50-F6BC-8172-F72BBBE82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200BD-9A3C-35C1-2B8E-A8D5DC186485}"/>
              </a:ext>
            </a:extLst>
          </p:cNvPr>
          <p:cNvSpPr>
            <a:spLocks noGrp="1"/>
          </p:cNvSpPr>
          <p:nvPr>
            <p:ph type="sldNum" sz="quarter" idx="12"/>
          </p:nvPr>
        </p:nvSpPr>
        <p:spPr/>
        <p:txBody>
          <a:bodyPr/>
          <a:lstStyle/>
          <a:p>
            <a:fld id="{39DF69F5-0956-4ADD-8FF4-B367227FBFE2}" type="slidenum">
              <a:rPr lang="en-GB" smtClean="0"/>
              <a:t>‹#›</a:t>
            </a:fld>
            <a:endParaRPr lang="en-GB"/>
          </a:p>
        </p:txBody>
      </p:sp>
    </p:spTree>
    <p:extLst>
      <p:ext uri="{BB962C8B-B14F-4D97-AF65-F5344CB8AC3E}">
        <p14:creationId xmlns:p14="http://schemas.microsoft.com/office/powerpoint/2010/main" val="135445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BE9C-F915-F54A-97DC-F697ED1198C9}"/>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8E7084-FED7-0D4C-B811-67773B85CAB1}"/>
              </a:ext>
            </a:extLst>
          </p:cNvPr>
          <p:cNvSpPr>
            <a:spLocks noGrp="1"/>
          </p:cNvSpPr>
          <p:nvPr>
            <p:ph idx="1"/>
          </p:nvPr>
        </p:nvSpPr>
        <p:spPr>
          <a:xfrm>
            <a:off x="5183188" y="987425"/>
            <a:ext cx="6172200" cy="4873625"/>
          </a:xfrm>
          <a:prstGeom prst="rect">
            <a:avLst/>
          </a:prstGeom>
        </p:spPr>
        <p:txBody>
          <a:bodyPr/>
          <a:lstStyle>
            <a:lvl1pPr>
              <a:defRPr sz="3200" b="0" i="0">
                <a:latin typeface="Poppins Light" panose="02000000000000000000" pitchFamily="2" charset="77"/>
                <a:cs typeface="Poppins Light" panose="02000000000000000000" pitchFamily="2" charset="77"/>
              </a:defRPr>
            </a:lvl1pPr>
            <a:lvl2pPr>
              <a:defRPr sz="2800" b="0" i="0">
                <a:latin typeface="Poppins Light" panose="02000000000000000000" pitchFamily="2" charset="77"/>
                <a:cs typeface="Poppins Light" panose="02000000000000000000" pitchFamily="2" charset="77"/>
              </a:defRPr>
            </a:lvl2pPr>
            <a:lvl3pPr>
              <a:defRPr sz="2400" b="0" i="0">
                <a:latin typeface="Poppins Light" panose="02000000000000000000" pitchFamily="2" charset="77"/>
                <a:cs typeface="Poppins Light" panose="02000000000000000000" pitchFamily="2" charset="77"/>
              </a:defRPr>
            </a:lvl3pPr>
            <a:lvl4pPr>
              <a:defRPr sz="2000" b="0" i="0">
                <a:latin typeface="Poppins Light" panose="02000000000000000000" pitchFamily="2" charset="77"/>
                <a:cs typeface="Poppins Light" panose="02000000000000000000" pitchFamily="2" charset="77"/>
              </a:defRPr>
            </a:lvl4pPr>
            <a:lvl5pPr>
              <a:defRPr sz="2000" b="0" i="0">
                <a:latin typeface="Poppins Light" panose="02000000000000000000" pitchFamily="2" charset="77"/>
                <a:cs typeface="Poppins Light" panose="02000000000000000000"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76BB31-23BB-5C40-B9CB-5907C34537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DABBFEB7-BF69-9E46-87EA-92C97C8F55EA}"/>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06B1EA30-DBB7-8B42-BF52-F1D007E072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12F776F9-72E4-4448-9ED8-D3F81D7576A3}"/>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376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E1DB-9AB3-B347-9827-05E7527299A1}"/>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2C52AB-6B14-0241-AD0A-74A9857F7DCA}"/>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Poppins Light" panose="02000000000000000000" pitchFamily="2" charset="77"/>
                <a:cs typeface="Poppins Light"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213DC-91C5-8B4C-911C-E97948FD5C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80275E4D-809C-6D4B-8492-E69EAF560369}"/>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CBF1D246-6272-B941-9162-800915DFC69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EA584B47-F272-8943-AC45-F0F27199535E}"/>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148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BAAD465-A740-B84A-8757-F505F06D520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4FF7F1A8-76AC-D04E-941C-675D0DA3F30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cxnSp>
        <p:nvCxnSpPr>
          <p:cNvPr id="9" name="Straight Connector 8">
            <a:extLst>
              <a:ext uri="{FF2B5EF4-FFF2-40B4-BE49-F238E27FC236}">
                <a16:creationId xmlns:a16="http://schemas.microsoft.com/office/drawing/2014/main" id="{522B8A96-4900-5745-9F60-C72EDC1B1684}"/>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8DB6C42B-040F-6C4D-ABBD-CE603E7C2D6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1244246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A468059-C0C3-D746-B3D9-19556AF755ED}"/>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389E1D7-DB22-DB41-908F-A26A0FCA8BA0}"/>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872D3CD8-6026-E945-90D9-BE6CDD7C4F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1527914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F8E08E"/>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4ACCBC9-D09E-964E-BE41-8AC374C4695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8E00FE09-3FE4-B641-8A9A-FD4A68F527BC}"/>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E2AD2E5-45B3-5340-AAC5-CC9F2394817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C1DBBA23-40FB-EF4A-8416-0245C790E0F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90860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907F9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9B26DF2-68DB-D44F-92EF-6504B00B7EF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4D2483FE-9486-CF4F-A5CB-A9FF7F6F8FD5}"/>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DACCE136-0CBF-154F-9F3E-20BC65D4A7F2}"/>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35A714E0-FA0E-F145-B5EE-E875C5A6165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84687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79B79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2B33F2-8CB1-8447-BF4F-D4DB34B49E2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9746EFA7-E723-2242-8406-333BDB736B49}"/>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86DF80F7-97BC-4648-B81C-27CABF6E074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698CF9B4-541D-674E-B324-63BB2188749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6169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3591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35919" y="5460267"/>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188503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rgbClr val="4281A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2335E53-D913-AA4F-B685-8787C0B640F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5094427-4C93-4749-B2B2-022B5E10E09A}"/>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1D6B4961-0BC9-D440-A710-E8382BA3F82E}"/>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54426C7E-5A85-CD4F-A38E-D26565FF9E6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530023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7"/>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65464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5"/>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8171A145-628D-9B4F-AF88-239381E9376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1833936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3" name="Oval 2">
            <a:extLst>
              <a:ext uri="{FF2B5EF4-FFF2-40B4-BE49-F238E27FC236}">
                <a16:creationId xmlns:a16="http://schemas.microsoft.com/office/drawing/2014/main" id="{9DAF6598-9A96-47D4-B8F7-9F976E8BF1A9}"/>
              </a:ext>
            </a:extLst>
          </p:cNvPr>
          <p:cNvSpPr/>
          <p:nvPr userDrawn="1"/>
        </p:nvSpPr>
        <p:spPr>
          <a:xfrm>
            <a:off x="6489212" y="1688124"/>
            <a:ext cx="4536899" cy="4578060"/>
          </a:xfrm>
          <a:prstGeom prst="ellipse">
            <a:avLst/>
          </a:prstGeom>
          <a:solidFill>
            <a:srgbClr val="79B7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7D3DB36-E8E4-4E6E-AD98-44C84883C74C}"/>
              </a:ext>
            </a:extLst>
          </p:cNvPr>
          <p:cNvSpPr txBox="1"/>
          <p:nvPr userDrawn="1"/>
        </p:nvSpPr>
        <p:spPr>
          <a:xfrm>
            <a:off x="6930319" y="3087391"/>
            <a:ext cx="3757382" cy="2062103"/>
          </a:xfrm>
          <a:prstGeom prst="rect">
            <a:avLst/>
          </a:prstGeom>
          <a:noFill/>
        </p:spPr>
        <p:txBody>
          <a:bodyPr wrap="square" rtlCol="0">
            <a:spAutoFit/>
          </a:bodyPr>
          <a:lstStyle/>
          <a:p>
            <a:r>
              <a:rPr lang="en-US" sz="1600">
                <a:solidFill>
                  <a:srgbClr val="FFFFFF"/>
                </a:solidFill>
                <a:latin typeface="Poppins SemiBold" panose="00000700000000000000" pitchFamily="2" charset="0"/>
                <a:cs typeface="Poppins SemiBold" panose="00000700000000000000" pitchFamily="2" charset="0"/>
              </a:rPr>
              <a:t>Keep your presentations varied by changing the image of this title slide.</a:t>
            </a:r>
          </a:p>
          <a:p>
            <a:endParaRPr lang="en-US" sz="1600">
              <a:solidFill>
                <a:srgbClr val="FFFFFF"/>
              </a:solidFill>
              <a:latin typeface="Poppins SemiBold" panose="00000700000000000000" pitchFamily="2" charset="0"/>
              <a:cs typeface="Poppins SemiBold" panose="00000700000000000000" pitchFamily="2" charset="0"/>
            </a:endParaRPr>
          </a:p>
          <a:p>
            <a:r>
              <a:rPr lang="en-US" sz="1600" b="0">
                <a:solidFill>
                  <a:srgbClr val="FFFFFF"/>
                </a:solidFill>
                <a:latin typeface="Poppins SemiBold" panose="00000700000000000000" pitchFamily="2" charset="0"/>
                <a:cs typeface="Poppins SemiBold" panose="00000700000000000000" pitchFamily="2" charset="0"/>
              </a:rPr>
              <a:t>To change: </a:t>
            </a:r>
          </a:p>
          <a:p>
            <a:r>
              <a:rPr lang="en-US" sz="1600">
                <a:solidFill>
                  <a:srgbClr val="FFFFFF"/>
                </a:solidFill>
                <a:latin typeface="Poppins SemiBold" panose="00000700000000000000" pitchFamily="2" charset="0"/>
                <a:cs typeface="Poppins SemiBold" panose="00000700000000000000" pitchFamily="2" charset="0"/>
              </a:rPr>
              <a:t>On the Home tab, in the ‘Slides’ section, click on ‘Layout’ and simply pick your chosen image. </a:t>
            </a:r>
            <a:endParaRPr lang="en-GB" sz="1600">
              <a:solidFill>
                <a:srgbClr val="FFFFFF"/>
              </a:solidFill>
              <a:latin typeface="Poppins SemiBold" panose="00000700000000000000" pitchFamily="2" charset="0"/>
              <a:cs typeface="Poppins SemiBold" panose="00000700000000000000" pitchFamily="2" charset="0"/>
            </a:endParaRPr>
          </a:p>
        </p:txBody>
      </p:sp>
      <p:sp>
        <p:nvSpPr>
          <p:cNvPr id="11" name="TextBox 10">
            <a:extLst>
              <a:ext uri="{FF2B5EF4-FFF2-40B4-BE49-F238E27FC236}">
                <a16:creationId xmlns:a16="http://schemas.microsoft.com/office/drawing/2014/main" id="{D5F34655-456E-4279-8004-0D79FF46C32D}"/>
              </a:ext>
            </a:extLst>
          </p:cNvPr>
          <p:cNvSpPr txBox="1"/>
          <p:nvPr userDrawn="1"/>
        </p:nvSpPr>
        <p:spPr>
          <a:xfrm>
            <a:off x="7526529" y="2403750"/>
            <a:ext cx="2564962" cy="523220"/>
          </a:xfrm>
          <a:prstGeom prst="rect">
            <a:avLst/>
          </a:prstGeom>
          <a:noFill/>
        </p:spPr>
        <p:txBody>
          <a:bodyPr wrap="square" rtlCol="0">
            <a:spAutoFit/>
          </a:bodyPr>
          <a:lstStyle/>
          <a:p>
            <a:pPr algn="ctr"/>
            <a:r>
              <a:rPr lang="en-US" sz="2800">
                <a:solidFill>
                  <a:srgbClr val="FFFFFF"/>
                </a:solidFill>
                <a:latin typeface="Poppins ExtraBold" panose="00000900000000000000" pitchFamily="2" charset="0"/>
                <a:cs typeface="Poppins ExtraBold" panose="00000900000000000000" pitchFamily="2" charset="0"/>
              </a:rPr>
              <a:t>Mix it up!</a:t>
            </a:r>
            <a:endParaRPr lang="en-GB" sz="2800">
              <a:solidFill>
                <a:srgbClr val="FFFFFF"/>
              </a:solidFill>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1910198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1757349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9D818240-1491-47BA-A46F-836A2CF249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33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08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E27BA991-DF83-4933-9A5D-592BBD5CD9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213126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16" name="Picture 15">
            <a:extLst>
              <a:ext uri="{FF2B5EF4-FFF2-40B4-BE49-F238E27FC236}">
                <a16:creationId xmlns:a16="http://schemas.microsoft.com/office/drawing/2014/main" id="{C13B29A0-4122-7C4E-AFC5-3FF21E6BB8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
            <a:ext cx="6213231"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630296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43E94DD4-B6A7-47C0-94D3-EC11BF82B4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153061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4" name="Picture 3" descr="A person posing for the camera&#10;&#10;Description automatically generated">
            <a:extLst>
              <a:ext uri="{FF2B5EF4-FFF2-40B4-BE49-F238E27FC236}">
                <a16:creationId xmlns:a16="http://schemas.microsoft.com/office/drawing/2014/main" id="{3AAF2A35-9ACC-42BC-83AD-FB42047A27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065"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120430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9D818240-1491-47BA-A46F-836A2CF249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33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91687"/>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548495"/>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85865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F557-4DFC-944C-9838-237822B891F5}"/>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F47603E-292B-5646-87DD-365F77A9461C}"/>
              </a:ext>
            </a:extLst>
          </p:cNvPr>
          <p:cNvSpPr>
            <a:spLocks noGrp="1"/>
          </p:cNvSpPr>
          <p:nvPr>
            <p:ph sz="half" idx="1"/>
          </p:nvPr>
        </p:nvSpPr>
        <p:spPr>
          <a:xfrm>
            <a:off x="838200" y="1825625"/>
            <a:ext cx="5181600" cy="4106252"/>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401FA9-B7F4-9F4C-B623-50469C27B7C1}"/>
              </a:ext>
            </a:extLst>
          </p:cNvPr>
          <p:cNvSpPr>
            <a:spLocks noGrp="1"/>
          </p:cNvSpPr>
          <p:nvPr>
            <p:ph sz="half" idx="2"/>
          </p:nvPr>
        </p:nvSpPr>
        <p:spPr>
          <a:xfrm>
            <a:off x="6172200" y="1825625"/>
            <a:ext cx="5181600" cy="4129698"/>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8BA32AE2-66DD-A441-B5EA-D313F7E1D2B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B526C5DB-5621-E24D-9B81-F23DD40A72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68B278B8-F968-B44B-9B0D-51E2A84A0C6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583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CF1C3C-27B3-0C4F-9227-BCD0F92217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C715A-B9CB-324E-8674-6547F0E253BD}"/>
              </a:ext>
            </a:extLst>
          </p:cNvPr>
          <p:cNvSpPr>
            <a:spLocks noGrp="1"/>
          </p:cNvSpPr>
          <p:nvPr>
            <p:ph sz="half" idx="2"/>
          </p:nvPr>
        </p:nvSpPr>
        <p:spPr>
          <a:xfrm>
            <a:off x="839788" y="2505075"/>
            <a:ext cx="5157787"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6EDBAA-AE6A-6548-88A1-8ADC591DA6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C680CD-6051-CE4C-8171-DB0A45DBA9AB}"/>
              </a:ext>
            </a:extLst>
          </p:cNvPr>
          <p:cNvSpPr>
            <a:spLocks noGrp="1"/>
          </p:cNvSpPr>
          <p:nvPr>
            <p:ph sz="quarter" idx="4"/>
          </p:nvPr>
        </p:nvSpPr>
        <p:spPr>
          <a:xfrm>
            <a:off x="6172200" y="2505075"/>
            <a:ext cx="5183188"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D4A3BC60-18F9-7748-A4B1-E2E554C83AA8}"/>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11" name="Graphic 10">
            <a:extLst>
              <a:ext uri="{FF2B5EF4-FFF2-40B4-BE49-F238E27FC236}">
                <a16:creationId xmlns:a16="http://schemas.microsoft.com/office/drawing/2014/main" id="{D328FD91-CD9C-8F49-A51C-DF8C7E86EA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3" name="Straight Connector 12">
            <a:extLst>
              <a:ext uri="{FF2B5EF4-FFF2-40B4-BE49-F238E27FC236}">
                <a16:creationId xmlns:a16="http://schemas.microsoft.com/office/drawing/2014/main" id="{BDBA20A6-0738-EE46-90B0-5CAB0842617A}"/>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222B2B4-4405-F049-B3E0-3855FC64A80B}"/>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1807089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45C0A23-C4B7-1F49-97D4-FF1C829F0A6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7" name="Graphic 6">
            <a:extLst>
              <a:ext uri="{FF2B5EF4-FFF2-40B4-BE49-F238E27FC236}">
                <a16:creationId xmlns:a16="http://schemas.microsoft.com/office/drawing/2014/main" id="{063E1326-DCA7-0146-AE2E-50D4D21EF1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9" name="Straight Connector 8">
            <a:extLst>
              <a:ext uri="{FF2B5EF4-FFF2-40B4-BE49-F238E27FC236}">
                <a16:creationId xmlns:a16="http://schemas.microsoft.com/office/drawing/2014/main" id="{5D4CBADC-D514-CD4E-B847-7D6E66AECAB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89ACC7-FE72-CD4B-8EF3-A258EE5B0310}"/>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514977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CA6B77-7760-464E-A92B-DD0875F39A7C}"/>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6" name="Graphic 5">
            <a:extLst>
              <a:ext uri="{FF2B5EF4-FFF2-40B4-BE49-F238E27FC236}">
                <a16:creationId xmlns:a16="http://schemas.microsoft.com/office/drawing/2014/main" id="{C921529D-B9BC-C54D-97B9-1EEAB4AF9A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8" name="Straight Connector 7">
            <a:extLst>
              <a:ext uri="{FF2B5EF4-FFF2-40B4-BE49-F238E27FC236}">
                <a16:creationId xmlns:a16="http://schemas.microsoft.com/office/drawing/2014/main" id="{7FB62604-B9DB-B34E-9ACA-AEA7F765394F}"/>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838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BE9C-F915-F54A-97DC-F697ED1198C9}"/>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8E7084-FED7-0D4C-B811-67773B85CAB1}"/>
              </a:ext>
            </a:extLst>
          </p:cNvPr>
          <p:cNvSpPr>
            <a:spLocks noGrp="1"/>
          </p:cNvSpPr>
          <p:nvPr>
            <p:ph idx="1"/>
          </p:nvPr>
        </p:nvSpPr>
        <p:spPr>
          <a:xfrm>
            <a:off x="5183188" y="987425"/>
            <a:ext cx="6172200" cy="4873625"/>
          </a:xfrm>
          <a:prstGeom prst="rect">
            <a:avLst/>
          </a:prstGeom>
        </p:spPr>
        <p:txBody>
          <a:bodyPr/>
          <a:lstStyle>
            <a:lvl1pPr>
              <a:defRPr sz="3200" b="0" i="0">
                <a:latin typeface="Poppins Light" panose="02000000000000000000" pitchFamily="2" charset="77"/>
                <a:cs typeface="Poppins Light" panose="02000000000000000000" pitchFamily="2" charset="77"/>
              </a:defRPr>
            </a:lvl1pPr>
            <a:lvl2pPr>
              <a:defRPr sz="2800" b="0" i="0">
                <a:latin typeface="Poppins Light" panose="02000000000000000000" pitchFamily="2" charset="77"/>
                <a:cs typeface="Poppins Light" panose="02000000000000000000" pitchFamily="2" charset="77"/>
              </a:defRPr>
            </a:lvl2pPr>
            <a:lvl3pPr>
              <a:defRPr sz="2400" b="0" i="0">
                <a:latin typeface="Poppins Light" panose="02000000000000000000" pitchFamily="2" charset="77"/>
                <a:cs typeface="Poppins Light" panose="02000000000000000000" pitchFamily="2" charset="77"/>
              </a:defRPr>
            </a:lvl3pPr>
            <a:lvl4pPr>
              <a:defRPr sz="2000" b="0" i="0">
                <a:latin typeface="Poppins Light" panose="02000000000000000000" pitchFamily="2" charset="77"/>
                <a:cs typeface="Poppins Light" panose="02000000000000000000" pitchFamily="2" charset="77"/>
              </a:defRPr>
            </a:lvl4pPr>
            <a:lvl5pPr>
              <a:defRPr sz="2000" b="0" i="0">
                <a:latin typeface="Poppins Light" panose="02000000000000000000" pitchFamily="2" charset="77"/>
                <a:cs typeface="Poppins Light" panose="02000000000000000000"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76BB31-23BB-5C40-B9CB-5907C34537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DABBFEB7-BF69-9E46-87EA-92C97C8F55EA}"/>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06B1EA30-DBB7-8B42-BF52-F1D007E072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12F776F9-72E4-4448-9ED8-D3F81D7576A3}"/>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792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E1DB-9AB3-B347-9827-05E7527299A1}"/>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2C52AB-6B14-0241-AD0A-74A9857F7DCA}"/>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Poppins Light" panose="02000000000000000000" pitchFamily="2" charset="77"/>
                <a:cs typeface="Poppins Light"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213DC-91C5-8B4C-911C-E97948FD5C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80275E4D-809C-6D4B-8492-E69EAF560369}"/>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CBF1D246-6272-B941-9162-800915DFC6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EA584B47-F272-8943-AC45-F0F27199535E}"/>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434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BAAD465-A740-B84A-8757-F505F06D520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4FF7F1A8-76AC-D04E-941C-675D0DA3F30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cxnSp>
        <p:nvCxnSpPr>
          <p:cNvPr id="9" name="Straight Connector 8">
            <a:extLst>
              <a:ext uri="{FF2B5EF4-FFF2-40B4-BE49-F238E27FC236}">
                <a16:creationId xmlns:a16="http://schemas.microsoft.com/office/drawing/2014/main" id="{522B8A96-4900-5745-9F60-C72EDC1B1684}"/>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8DB6C42B-040F-6C4D-ABBD-CE603E7C2D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70898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A468059-C0C3-D746-B3D9-19556AF755ED}"/>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389E1D7-DB22-DB41-908F-A26A0FCA8BA0}"/>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872D3CD8-6026-E945-90D9-BE6CDD7C4F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738907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F8E08E"/>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4ACCBC9-D09E-964E-BE41-8AC374C4695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8E00FE09-3FE4-B641-8A9A-FD4A68F527BC}"/>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E2AD2E5-45B3-5340-AAC5-CC9F2394817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C1DBBA23-40FB-EF4A-8416-0245C790E0F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75070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907F9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9B26DF2-68DB-D44F-92EF-6504B00B7EF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4D2483FE-9486-CF4F-A5CB-A9FF7F6F8FD5}"/>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DACCE136-0CBF-154F-9F3E-20BC65D4A7F2}"/>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35A714E0-FA0E-F145-B5EE-E875C5A616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41379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E27BA991-DF83-4933-9A5D-592BBD5CD9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46892"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42892"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42892" y="5548495"/>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17916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79B79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2B33F2-8CB1-8447-BF4F-D4DB34B49E2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9746EFA7-E723-2242-8406-333BDB736B49}"/>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86DF80F7-97BC-4648-B81C-27CABF6E074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698CF9B4-541D-674E-B324-63BB2188749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342658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rgbClr val="4281A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2335E53-D913-AA4F-B685-8787C0B640F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5094427-4C93-4749-B2B2-022B5E10E09A}"/>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1D6B4961-0BC9-D440-A710-E8382BA3F82E}"/>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54426C7E-5A85-CD4F-A38E-D26565FF9E6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1850510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7"/>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2096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3"/>
            <a:ext cx="12192000" cy="6013937"/>
          </a:xfrm>
          <a:prstGeom prst="rect">
            <a:avLst/>
          </a:prstGeom>
        </p:spPr>
      </p:pic>
      <p:sp>
        <p:nvSpPr>
          <p:cNvPr id="3" name="Oval 2">
            <a:extLst>
              <a:ext uri="{FF2B5EF4-FFF2-40B4-BE49-F238E27FC236}">
                <a16:creationId xmlns:a16="http://schemas.microsoft.com/office/drawing/2014/main" id="{9DAF6598-9A96-47D4-B8F7-9F976E8BF1A9}"/>
              </a:ext>
            </a:extLst>
          </p:cNvPr>
          <p:cNvSpPr/>
          <p:nvPr userDrawn="1"/>
        </p:nvSpPr>
        <p:spPr>
          <a:xfrm>
            <a:off x="6489213" y="1688124"/>
            <a:ext cx="4536899" cy="4578060"/>
          </a:xfrm>
          <a:prstGeom prst="ellipse">
            <a:avLst/>
          </a:prstGeom>
          <a:solidFill>
            <a:srgbClr val="79B79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Box 3">
            <a:extLst>
              <a:ext uri="{FF2B5EF4-FFF2-40B4-BE49-F238E27FC236}">
                <a16:creationId xmlns:a16="http://schemas.microsoft.com/office/drawing/2014/main" id="{37D3DB36-E8E4-4E6E-AD98-44C84883C74C}"/>
              </a:ext>
            </a:extLst>
          </p:cNvPr>
          <p:cNvSpPr txBox="1"/>
          <p:nvPr userDrawn="1"/>
        </p:nvSpPr>
        <p:spPr>
          <a:xfrm>
            <a:off x="6930320" y="3087391"/>
            <a:ext cx="3757382" cy="2062103"/>
          </a:xfrm>
          <a:prstGeom prst="rect">
            <a:avLst/>
          </a:prstGeom>
          <a:noFill/>
        </p:spPr>
        <p:txBody>
          <a:bodyPr wrap="square" rtlCol="0">
            <a:spAutoFit/>
          </a:bodyPr>
          <a:lstStyle/>
          <a:p>
            <a:r>
              <a:rPr lang="en-US" sz="1600">
                <a:solidFill>
                  <a:srgbClr val="FFFFFF"/>
                </a:solidFill>
                <a:latin typeface="Poppins SemiBold" panose="00000700000000000000" pitchFamily="2" charset="0"/>
                <a:cs typeface="Poppins SemiBold" panose="00000700000000000000" pitchFamily="2" charset="0"/>
              </a:rPr>
              <a:t>Keep your presentations varied by changing the image of this title slide.</a:t>
            </a:r>
          </a:p>
          <a:p>
            <a:endParaRPr lang="en-US" sz="1600">
              <a:solidFill>
                <a:srgbClr val="FFFFFF"/>
              </a:solidFill>
              <a:latin typeface="Poppins SemiBold" panose="00000700000000000000" pitchFamily="2" charset="0"/>
              <a:cs typeface="Poppins SemiBold" panose="00000700000000000000" pitchFamily="2" charset="0"/>
            </a:endParaRPr>
          </a:p>
          <a:p>
            <a:r>
              <a:rPr lang="en-US" sz="1600" b="0">
                <a:solidFill>
                  <a:srgbClr val="FFFFFF"/>
                </a:solidFill>
                <a:latin typeface="Poppins SemiBold" panose="00000700000000000000" pitchFamily="2" charset="0"/>
                <a:cs typeface="Poppins SemiBold" panose="00000700000000000000" pitchFamily="2" charset="0"/>
              </a:rPr>
              <a:t>To change: </a:t>
            </a:r>
          </a:p>
          <a:p>
            <a:r>
              <a:rPr lang="en-US" sz="1600">
                <a:solidFill>
                  <a:srgbClr val="FFFFFF"/>
                </a:solidFill>
                <a:latin typeface="Poppins SemiBold" panose="00000700000000000000" pitchFamily="2" charset="0"/>
                <a:cs typeface="Poppins SemiBold" panose="00000700000000000000" pitchFamily="2" charset="0"/>
              </a:rPr>
              <a:t>On the Home tab, in the ‘Slides’ section, click on ‘Layout’ and simply pick your chosen image. </a:t>
            </a:r>
            <a:endParaRPr lang="en-GB" sz="1600">
              <a:solidFill>
                <a:srgbClr val="FFFFFF"/>
              </a:solidFill>
              <a:latin typeface="Poppins SemiBold" panose="00000700000000000000" pitchFamily="2" charset="0"/>
              <a:cs typeface="Poppins SemiBold" panose="00000700000000000000" pitchFamily="2" charset="0"/>
            </a:endParaRPr>
          </a:p>
        </p:txBody>
      </p:sp>
      <p:sp>
        <p:nvSpPr>
          <p:cNvPr id="11" name="TextBox 10">
            <a:extLst>
              <a:ext uri="{FF2B5EF4-FFF2-40B4-BE49-F238E27FC236}">
                <a16:creationId xmlns:a16="http://schemas.microsoft.com/office/drawing/2014/main" id="{D5F34655-456E-4279-8004-0D79FF46C32D}"/>
              </a:ext>
            </a:extLst>
          </p:cNvPr>
          <p:cNvSpPr txBox="1"/>
          <p:nvPr userDrawn="1"/>
        </p:nvSpPr>
        <p:spPr>
          <a:xfrm>
            <a:off x="7526530" y="2403751"/>
            <a:ext cx="2564962" cy="523220"/>
          </a:xfrm>
          <a:prstGeom prst="rect">
            <a:avLst/>
          </a:prstGeom>
          <a:noFill/>
        </p:spPr>
        <p:txBody>
          <a:bodyPr wrap="square" rtlCol="0">
            <a:spAutoFit/>
          </a:bodyPr>
          <a:lstStyle/>
          <a:p>
            <a:pPr algn="ctr"/>
            <a:r>
              <a:rPr lang="en-US" sz="2800">
                <a:solidFill>
                  <a:srgbClr val="FFFFFF"/>
                </a:solidFill>
                <a:latin typeface="Poppins ExtraBold" panose="00000900000000000000" pitchFamily="2" charset="0"/>
                <a:cs typeface="Poppins ExtraBold" panose="00000900000000000000" pitchFamily="2" charset="0"/>
              </a:rPr>
              <a:t>Mix it up!</a:t>
            </a:r>
            <a:endParaRPr lang="en-GB" sz="2800">
              <a:solidFill>
                <a:srgbClr val="FFFFFF"/>
              </a:solidFill>
              <a:latin typeface="Poppins ExtraBold" panose="00000900000000000000" pitchFamily="2" charset="0"/>
              <a:cs typeface="Poppins ExtraBold" panose="00000900000000000000" pitchFamily="2" charset="0"/>
            </a:endParaRPr>
          </a:p>
        </p:txBody>
      </p:sp>
    </p:spTree>
    <p:extLst>
      <p:ext uri="{BB962C8B-B14F-4D97-AF65-F5344CB8AC3E}">
        <p14:creationId xmlns:p14="http://schemas.microsoft.com/office/powerpoint/2010/main" val="3431900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3"/>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35920"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35919" y="5460268"/>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1120681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9D818240-1491-47BA-A46F-836A2CF249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33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91688"/>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6000"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548496"/>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274916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E27BA991-DF83-4933-9A5D-592BBD5CD9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46892" y="844063"/>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42893"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42892" y="5548496"/>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757169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16" name="Picture 15">
            <a:extLst>
              <a:ext uri="{FF2B5EF4-FFF2-40B4-BE49-F238E27FC236}">
                <a16:creationId xmlns:a16="http://schemas.microsoft.com/office/drawing/2014/main" id="{C13B29A0-4122-7C4E-AFC5-3FF21E6BB8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 y="1"/>
            <a:ext cx="6213231"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3"/>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6000" y="295629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479318"/>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1203865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43E94DD4-B6A7-47C0-94D3-EC11BF82B4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3"/>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66339" y="293724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66338" y="5543734"/>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538166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4" name="Picture 3" descr="A picture containing person, smiling, posing&#10;&#10;Description automatically generated">
            <a:extLst>
              <a:ext uri="{FF2B5EF4-FFF2-40B4-BE49-F238E27FC236}">
                <a16:creationId xmlns:a16="http://schemas.microsoft.com/office/drawing/2014/main" id="{6D0D0E36-220E-464B-A31A-CE6161FA0B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795" y="6595"/>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3"/>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6000" y="303576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68084" y="5510335"/>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71965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16" name="Picture 15">
            <a:extLst>
              <a:ext uri="{FF2B5EF4-FFF2-40B4-BE49-F238E27FC236}">
                <a16:creationId xmlns:a16="http://schemas.microsoft.com/office/drawing/2014/main" id="{C13B29A0-4122-7C4E-AFC5-3FF21E6BB8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
            <a:ext cx="6213231"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295629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479317"/>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790769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6"/>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8171A145-628D-9B4F-AF88-239381E937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6"/>
            <a:ext cx="10515600" cy="633047"/>
          </a:xfrm>
          <a:prstGeom prst="rect">
            <a:avLst/>
          </a:prstGeom>
        </p:spPr>
        <p:txBody>
          <a:bodyPr/>
          <a:lstStyle>
            <a:lvl1pPr>
              <a:defRPr sz="36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28961383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CF1C3C-27B3-0C4F-9227-BCD0F922173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C715A-B9CB-324E-8674-6547F0E253BD}"/>
              </a:ext>
            </a:extLst>
          </p:cNvPr>
          <p:cNvSpPr>
            <a:spLocks noGrp="1"/>
          </p:cNvSpPr>
          <p:nvPr>
            <p:ph sz="half" idx="2"/>
          </p:nvPr>
        </p:nvSpPr>
        <p:spPr>
          <a:xfrm>
            <a:off x="839789" y="2505075"/>
            <a:ext cx="5157787"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6EDBAA-AE6A-6548-88A1-8ADC591DA6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C680CD-6051-CE4C-8171-DB0A45DBA9AB}"/>
              </a:ext>
            </a:extLst>
          </p:cNvPr>
          <p:cNvSpPr>
            <a:spLocks noGrp="1"/>
          </p:cNvSpPr>
          <p:nvPr>
            <p:ph sz="quarter" idx="4"/>
          </p:nvPr>
        </p:nvSpPr>
        <p:spPr>
          <a:xfrm>
            <a:off x="6172200" y="2505075"/>
            <a:ext cx="5183188"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D4A3BC60-18F9-7748-A4B1-E2E554C83AA8}"/>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11" name="Graphic 10">
            <a:extLst>
              <a:ext uri="{FF2B5EF4-FFF2-40B4-BE49-F238E27FC236}">
                <a16:creationId xmlns:a16="http://schemas.microsoft.com/office/drawing/2014/main" id="{D328FD91-CD9C-8F49-A51C-DF8C7E86EA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cxnSp>
        <p:nvCxnSpPr>
          <p:cNvPr id="13" name="Straight Connector 12">
            <a:extLst>
              <a:ext uri="{FF2B5EF4-FFF2-40B4-BE49-F238E27FC236}">
                <a16:creationId xmlns:a16="http://schemas.microsoft.com/office/drawing/2014/main" id="{BDBA20A6-0738-EE46-90B0-5CAB0842617A}"/>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222B2B4-4405-F049-B3E0-3855FC64A80B}"/>
              </a:ext>
            </a:extLst>
          </p:cNvPr>
          <p:cNvSpPr>
            <a:spLocks noGrp="1"/>
          </p:cNvSpPr>
          <p:nvPr>
            <p:ph type="title"/>
          </p:nvPr>
        </p:nvSpPr>
        <p:spPr>
          <a:xfrm>
            <a:off x="838200" y="515816"/>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165474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BE9C-F915-F54A-97DC-F697ED1198C9}"/>
              </a:ext>
            </a:extLst>
          </p:cNvPr>
          <p:cNvSpPr>
            <a:spLocks noGrp="1"/>
          </p:cNvSpPr>
          <p:nvPr>
            <p:ph type="title"/>
          </p:nvPr>
        </p:nvSpPr>
        <p:spPr>
          <a:xfrm>
            <a:off x="839789"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8E7084-FED7-0D4C-B811-67773B85CAB1}"/>
              </a:ext>
            </a:extLst>
          </p:cNvPr>
          <p:cNvSpPr>
            <a:spLocks noGrp="1"/>
          </p:cNvSpPr>
          <p:nvPr>
            <p:ph idx="1"/>
          </p:nvPr>
        </p:nvSpPr>
        <p:spPr>
          <a:xfrm>
            <a:off x="5183188" y="987426"/>
            <a:ext cx="6172200" cy="4873625"/>
          </a:xfrm>
          <a:prstGeom prst="rect">
            <a:avLst/>
          </a:prstGeom>
        </p:spPr>
        <p:txBody>
          <a:bodyPr/>
          <a:lstStyle>
            <a:lvl1pPr>
              <a:defRPr sz="3200" b="0" i="0">
                <a:latin typeface="Poppins Light" panose="02000000000000000000" pitchFamily="2" charset="77"/>
                <a:cs typeface="Poppins Light" panose="02000000000000000000" pitchFamily="2" charset="77"/>
              </a:defRPr>
            </a:lvl1pPr>
            <a:lvl2pPr>
              <a:defRPr sz="2800" b="0" i="0">
                <a:latin typeface="Poppins Light" panose="02000000000000000000" pitchFamily="2" charset="77"/>
                <a:cs typeface="Poppins Light" panose="02000000000000000000" pitchFamily="2" charset="77"/>
              </a:defRPr>
            </a:lvl2pPr>
            <a:lvl3pPr>
              <a:defRPr sz="2400" b="0" i="0">
                <a:latin typeface="Poppins Light" panose="02000000000000000000" pitchFamily="2" charset="77"/>
                <a:cs typeface="Poppins Light" panose="02000000000000000000" pitchFamily="2" charset="77"/>
              </a:defRPr>
            </a:lvl3pPr>
            <a:lvl4pPr>
              <a:defRPr sz="2000" b="0" i="0">
                <a:latin typeface="Poppins Light" panose="02000000000000000000" pitchFamily="2" charset="77"/>
                <a:cs typeface="Poppins Light" panose="02000000000000000000" pitchFamily="2" charset="77"/>
              </a:defRPr>
            </a:lvl4pPr>
            <a:lvl5pPr>
              <a:defRPr sz="2000" b="0" i="0">
                <a:latin typeface="Poppins Light" panose="02000000000000000000" pitchFamily="2" charset="77"/>
                <a:cs typeface="Poppins Light" panose="02000000000000000000"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76BB31-23BB-5C40-B9CB-5907C345379C}"/>
              </a:ext>
            </a:extLst>
          </p:cNvPr>
          <p:cNvSpPr>
            <a:spLocks noGrp="1"/>
          </p:cNvSpPr>
          <p:nvPr>
            <p:ph type="body" sz="half" idx="2"/>
          </p:nvPr>
        </p:nvSpPr>
        <p:spPr>
          <a:xfrm>
            <a:off x="839789"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DABBFEB7-BF69-9E46-87EA-92C97C8F55EA}"/>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06B1EA30-DBB7-8B42-BF52-F1D007E0720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cxnSp>
        <p:nvCxnSpPr>
          <p:cNvPr id="11" name="Straight Connector 10">
            <a:extLst>
              <a:ext uri="{FF2B5EF4-FFF2-40B4-BE49-F238E27FC236}">
                <a16:creationId xmlns:a16="http://schemas.microsoft.com/office/drawing/2014/main" id="{12F776F9-72E4-4448-9ED8-D3F81D7576A3}"/>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6147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E1DB-9AB3-B347-9827-05E7527299A1}"/>
              </a:ext>
            </a:extLst>
          </p:cNvPr>
          <p:cNvSpPr>
            <a:spLocks noGrp="1"/>
          </p:cNvSpPr>
          <p:nvPr>
            <p:ph type="title"/>
          </p:nvPr>
        </p:nvSpPr>
        <p:spPr>
          <a:xfrm>
            <a:off x="839789"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2C52AB-6B14-0241-AD0A-74A9857F7DCA}"/>
              </a:ext>
            </a:extLst>
          </p:cNvPr>
          <p:cNvSpPr>
            <a:spLocks noGrp="1"/>
          </p:cNvSpPr>
          <p:nvPr>
            <p:ph type="pic" idx="1"/>
          </p:nvPr>
        </p:nvSpPr>
        <p:spPr>
          <a:xfrm>
            <a:off x="5183188" y="987426"/>
            <a:ext cx="6172200" cy="4873625"/>
          </a:xfrm>
          <a:prstGeom prst="rect">
            <a:avLst/>
          </a:prstGeom>
        </p:spPr>
        <p:txBody>
          <a:bodyPr/>
          <a:lstStyle>
            <a:lvl1pPr marL="0" indent="0">
              <a:buNone/>
              <a:defRPr sz="3200" b="0" i="0">
                <a:latin typeface="Poppins Light" panose="02000000000000000000" pitchFamily="2" charset="77"/>
                <a:cs typeface="Poppins Light" panose="02000000000000000000" pitchFamily="2" charset="77"/>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22B213DC-91C5-8B4C-911C-E97948FD5C53}"/>
              </a:ext>
            </a:extLst>
          </p:cNvPr>
          <p:cNvSpPr>
            <a:spLocks noGrp="1"/>
          </p:cNvSpPr>
          <p:nvPr>
            <p:ph type="body" sz="half" idx="2"/>
          </p:nvPr>
        </p:nvSpPr>
        <p:spPr>
          <a:xfrm>
            <a:off x="839789"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80275E4D-809C-6D4B-8492-E69EAF560369}"/>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CBF1D246-6272-B941-9162-800915DFC69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cxnSp>
        <p:nvCxnSpPr>
          <p:cNvPr id="11" name="Straight Connector 10">
            <a:extLst>
              <a:ext uri="{FF2B5EF4-FFF2-40B4-BE49-F238E27FC236}">
                <a16:creationId xmlns:a16="http://schemas.microsoft.com/office/drawing/2014/main" id="{EA584B47-F272-8943-AC45-F0F27199535E}"/>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966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BAAD465-A740-B84A-8757-F505F06D520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4FF7F1A8-76AC-D04E-941C-675D0DA3F305}"/>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cxnSp>
        <p:nvCxnSpPr>
          <p:cNvPr id="9" name="Straight Connector 8">
            <a:extLst>
              <a:ext uri="{FF2B5EF4-FFF2-40B4-BE49-F238E27FC236}">
                <a16:creationId xmlns:a16="http://schemas.microsoft.com/office/drawing/2014/main" id="{522B8A96-4900-5745-9F60-C72EDC1B1684}"/>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8DB6C42B-040F-6C4D-ABBD-CE603E7C2D6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4062162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A468059-C0C3-D746-B3D9-19556AF755ED}"/>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389E1D7-DB22-DB41-908F-A26A0FCA8BA0}"/>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872D3CD8-6026-E945-90D9-BE6CDD7C4F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827638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rgbClr val="F8E08E"/>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4ACCBC9-D09E-964E-BE41-8AC374C4695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8E00FE09-3FE4-B641-8A9A-FD4A68F527BC}"/>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E2AD2E5-45B3-5340-AAC5-CC9F23948171}"/>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C1DBBA23-40FB-EF4A-8416-0245C790E0F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4218615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0_Section Header">
    <p:bg>
      <p:bgPr>
        <a:solidFill>
          <a:srgbClr val="907F9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9B26DF2-68DB-D44F-92EF-6504B00B7EF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4D2483FE-9486-CF4F-A5CB-A9FF7F6F8FD5}"/>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DACCE136-0CBF-154F-9F3E-20BC65D4A7F2}"/>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35A714E0-FA0E-F145-B5EE-E875C5A6165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310283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1_Section Header">
    <p:bg>
      <p:bgPr>
        <a:solidFill>
          <a:srgbClr val="79B79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2B33F2-8CB1-8447-BF4F-D4DB34B49E2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9746EFA7-E723-2242-8406-333BDB736B49}"/>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86DF80F7-97BC-4648-B81C-27CABF6E074D}"/>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698CF9B4-541D-674E-B324-63BB2188749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3573253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2_Section Header">
    <p:bg>
      <p:bgPr>
        <a:solidFill>
          <a:srgbClr val="4281A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2335E53-D913-AA4F-B685-8787C0B640F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10"/>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5"/>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5094427-4C93-4749-B2B2-022B5E10E09A}"/>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1D6B4961-0BC9-D440-A710-E8382BA3F82E}"/>
              </a:ext>
            </a:extLst>
          </p:cNvPr>
          <p:cNvSpPr>
            <a:spLocks noGrp="1"/>
          </p:cNvSpPr>
          <p:nvPr>
            <p:ph type="dt" sz="half" idx="10"/>
          </p:nvPr>
        </p:nvSpPr>
        <p:spPr>
          <a:xfrm>
            <a:off x="838200" y="6356351"/>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54426C7E-5A85-CD4F-A38E-D26565FF9E6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25622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43E94DD4-B6A7-47C0-94D3-EC11BF82B4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66338" y="293724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66338" y="5543733"/>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923170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13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8"/>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20030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4_Section Header">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8"/>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pic>
        <p:nvPicPr>
          <p:cNvPr id="11" name="Picture 10" descr="A picture containing background pattern&#10;&#10;Description automatically generated">
            <a:extLst>
              <a:ext uri="{FF2B5EF4-FFF2-40B4-BE49-F238E27FC236}">
                <a16:creationId xmlns:a16="http://schemas.microsoft.com/office/drawing/2014/main" id="{19A671D4-6B13-4B17-A1C1-1FF2D517E8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8302" y="-6642956"/>
            <a:ext cx="10454102" cy="14787496"/>
          </a:xfrm>
          <a:prstGeom prst="rect">
            <a:avLst/>
          </a:prstGeom>
        </p:spPr>
      </p:pic>
    </p:spTree>
    <p:extLst>
      <p:ext uri="{BB962C8B-B14F-4D97-AF65-F5344CB8AC3E}">
        <p14:creationId xmlns:p14="http://schemas.microsoft.com/office/powerpoint/2010/main" val="209788457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15_Section Header">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8"/>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pic>
        <p:nvPicPr>
          <p:cNvPr id="11" name="Picture 10" descr="A picture containing background pattern&#10;&#10;Description automatically generated">
            <a:extLst>
              <a:ext uri="{FF2B5EF4-FFF2-40B4-BE49-F238E27FC236}">
                <a16:creationId xmlns:a16="http://schemas.microsoft.com/office/drawing/2014/main" id="{19A671D4-6B13-4B17-A1C1-1FF2D517E8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8302" y="-6642956"/>
            <a:ext cx="10454102" cy="14787496"/>
          </a:xfrm>
          <a:prstGeom prst="rect">
            <a:avLst/>
          </a:prstGeom>
        </p:spPr>
      </p:pic>
    </p:spTree>
    <p:extLst>
      <p:ext uri="{BB962C8B-B14F-4D97-AF65-F5344CB8AC3E}">
        <p14:creationId xmlns:p14="http://schemas.microsoft.com/office/powerpoint/2010/main" val="157850164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4CBADC-D514-CD4E-B847-7D6E66AECAB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89ACC7-FE72-CD4B-8EF3-A258EE5B0310}"/>
              </a:ext>
            </a:extLst>
          </p:cNvPr>
          <p:cNvSpPr>
            <a:spLocks noGrp="1"/>
          </p:cNvSpPr>
          <p:nvPr>
            <p:ph type="title"/>
          </p:nvPr>
        </p:nvSpPr>
        <p:spPr>
          <a:xfrm>
            <a:off x="838200" y="515816"/>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id="{E04E52D4-5DDB-4584-96BD-665EA206BA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pic>
        <p:nvPicPr>
          <p:cNvPr id="2" name="Picture 1">
            <a:extLst>
              <a:ext uri="{FF2B5EF4-FFF2-40B4-BE49-F238E27FC236}">
                <a16:creationId xmlns:a16="http://schemas.microsoft.com/office/drawing/2014/main" id="{6133925C-D483-466A-A3C8-3D47A297501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a:off x="0" y="6258950"/>
            <a:ext cx="8650224" cy="415896"/>
          </a:xfrm>
          <a:prstGeom prst="rect">
            <a:avLst/>
          </a:prstGeom>
        </p:spPr>
      </p:pic>
    </p:spTree>
    <p:extLst>
      <p:ext uri="{BB962C8B-B14F-4D97-AF65-F5344CB8AC3E}">
        <p14:creationId xmlns:p14="http://schemas.microsoft.com/office/powerpoint/2010/main" val="2692067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4CBADC-D514-CD4E-B847-7D6E66AECAB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89ACC7-FE72-CD4B-8EF3-A258EE5B0310}"/>
              </a:ext>
            </a:extLst>
          </p:cNvPr>
          <p:cNvSpPr>
            <a:spLocks noGrp="1"/>
          </p:cNvSpPr>
          <p:nvPr>
            <p:ph type="title"/>
          </p:nvPr>
        </p:nvSpPr>
        <p:spPr>
          <a:xfrm>
            <a:off x="838200" y="515816"/>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id="{E04E52D4-5DDB-4584-96BD-665EA206BA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500" y="6183086"/>
            <a:ext cx="1569786" cy="567568"/>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27336A52-459C-40FB-8AA4-D471CD0C58F5}"/>
              </a:ext>
            </a:extLst>
          </p:cNvPr>
          <p:cNvPicPr>
            <a:picLocks noChangeAspect="1"/>
          </p:cNvPicPr>
          <p:nvPr userDrawn="1"/>
        </p:nvPicPr>
        <p:blipFill>
          <a:blip r:embed="rId4" cstate="email">
            <a:alphaModFix amt="20000"/>
            <a:extLst>
              <a:ext uri="{28A0092B-C50C-407E-A947-70E740481C1C}">
                <a14:useLocalDpi xmlns:a14="http://schemas.microsoft.com/office/drawing/2010/main"/>
              </a:ext>
            </a:extLst>
          </a:blip>
          <a:stretch>
            <a:fillRect/>
          </a:stretch>
        </p:blipFill>
        <p:spPr>
          <a:xfrm>
            <a:off x="9329214" y="-842385"/>
            <a:ext cx="4848301" cy="6858000"/>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59ACF89D-A951-449B-B450-E779AD214D79}"/>
              </a:ext>
            </a:extLst>
          </p:cNvPr>
          <p:cNvPicPr>
            <a:picLocks noChangeAspect="1"/>
          </p:cNvPicPr>
          <p:nvPr userDrawn="1"/>
        </p:nvPicPr>
        <p:blipFill rotWithShape="1">
          <a:blip r:embed="rId5" cstate="email">
            <a:alphaModFix/>
            <a:extLst>
              <a:ext uri="{28A0092B-C50C-407E-A947-70E740481C1C}">
                <a14:useLocalDpi xmlns:a14="http://schemas.microsoft.com/office/drawing/2010/main"/>
              </a:ext>
            </a:extLst>
          </a:blip>
          <a:srcRect/>
          <a:stretch/>
        </p:blipFill>
        <p:spPr>
          <a:xfrm rot="10800000">
            <a:off x="-98562" y="6342186"/>
            <a:ext cx="8421089" cy="384815"/>
          </a:xfrm>
          <a:prstGeom prst="rect">
            <a:avLst/>
          </a:prstGeom>
        </p:spPr>
      </p:pic>
    </p:spTree>
    <p:extLst>
      <p:ext uri="{BB962C8B-B14F-4D97-AF65-F5344CB8AC3E}">
        <p14:creationId xmlns:p14="http://schemas.microsoft.com/office/powerpoint/2010/main" val="1959956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45C0A23-C4B7-1F49-97D4-FF1C829F0A6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7" name="Graphic 6">
            <a:extLst>
              <a:ext uri="{FF2B5EF4-FFF2-40B4-BE49-F238E27FC236}">
                <a16:creationId xmlns:a16="http://schemas.microsoft.com/office/drawing/2014/main" id="{063E1326-DCA7-0146-AE2E-50D4D21EF1B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9" name="Straight Connector 8">
            <a:extLst>
              <a:ext uri="{FF2B5EF4-FFF2-40B4-BE49-F238E27FC236}">
                <a16:creationId xmlns:a16="http://schemas.microsoft.com/office/drawing/2014/main" id="{5D4CBADC-D514-CD4E-B847-7D6E66AECAB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89ACC7-FE72-CD4B-8EF3-A258EE5B0310}"/>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56023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4" name="Picture 3" descr="A picture containing person, smiling, posing&#10;&#10;Description automatically generated">
            <a:extLst>
              <a:ext uri="{FF2B5EF4-FFF2-40B4-BE49-F238E27FC236}">
                <a16:creationId xmlns:a16="http://schemas.microsoft.com/office/drawing/2014/main" id="{6D0D0E36-220E-464B-A31A-CE6161FA0B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795" y="6595"/>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303576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68084" y="5510334"/>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944767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6_Section Header">
    <p:bg>
      <p:bgPr>
        <a:solidFill>
          <a:srgbClr val="907F9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9B26DF2-68DB-D44F-92EF-6504B00B7EFF}"/>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4D2483FE-9486-CF4F-A5CB-A9FF7F6F8FD5}"/>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DACCE136-0CBF-154F-9F3E-20BC65D4A7F2}"/>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35A714E0-FA0E-F145-B5EE-E875C5A6165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1366544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6" name="Picture 5">
            <a:extLst>
              <a:ext uri="{FF2B5EF4-FFF2-40B4-BE49-F238E27FC236}">
                <a16:creationId xmlns:a16="http://schemas.microsoft.com/office/drawing/2014/main" id="{E4D60B86-E416-4D8E-8CF7-A288D9FE97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9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3591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35919" y="5460267"/>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63717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E27BA991-DF83-4933-9A5D-592BBD5CD90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46892"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42892"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42892" y="5548495"/>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52738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4" name="Picture 3" descr="A picture containing person, smiling, posing&#10;&#10;Description automatically generated">
            <a:extLst>
              <a:ext uri="{FF2B5EF4-FFF2-40B4-BE49-F238E27FC236}">
                <a16:creationId xmlns:a16="http://schemas.microsoft.com/office/drawing/2014/main" id="{6D0D0E36-220E-464B-A31A-CE6161FA0B1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795" y="6595"/>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303576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68084" y="5510334"/>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60371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9D818240-1491-47BA-A46F-836A2CF249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0339"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91687"/>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294676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548495"/>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1872363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3" name="Picture 2">
            <a:extLst>
              <a:ext uri="{FF2B5EF4-FFF2-40B4-BE49-F238E27FC236}">
                <a16:creationId xmlns:a16="http://schemas.microsoft.com/office/drawing/2014/main" id="{43E94DD4-B6A7-47C0-94D3-EC11BF82B4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6858000"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166338" y="293724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166338" y="5543733"/>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2208823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16" name="Picture 15">
            <a:extLst>
              <a:ext uri="{FF2B5EF4-FFF2-40B4-BE49-F238E27FC236}">
                <a16:creationId xmlns:a16="http://schemas.microsoft.com/office/drawing/2014/main" id="{C13B29A0-4122-7C4E-AFC5-3FF21E6BB8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
            <a:ext cx="6213231"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6095999" y="2956292"/>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6095999" y="5479317"/>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3618388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5"/>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8171A145-628D-9B4F-AF88-239381E937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28164598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5"/>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3093801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A59168C-F1E3-C248-84C5-1F0E726DA01A}"/>
              </a:ext>
            </a:extLst>
          </p:cNvPr>
          <p:cNvGrpSpPr/>
          <p:nvPr userDrawn="1"/>
        </p:nvGrpSpPr>
        <p:grpSpPr>
          <a:xfrm>
            <a:off x="-1" y="0"/>
            <a:ext cx="12192001" cy="844062"/>
            <a:chOff x="-1" y="0"/>
            <a:chExt cx="12192001" cy="844062"/>
          </a:xfrm>
        </p:grpSpPr>
        <p:sp>
          <p:nvSpPr>
            <p:cNvPr id="8" name="Rectangle 7">
              <a:extLst>
                <a:ext uri="{FF2B5EF4-FFF2-40B4-BE49-F238E27FC236}">
                  <a16:creationId xmlns:a16="http://schemas.microsoft.com/office/drawing/2014/main" id="{E7D6BF45-21C0-A54E-B28F-6FAC13F4537F}"/>
                </a:ext>
              </a:extLst>
            </p:cNvPr>
            <p:cNvSpPr/>
            <p:nvPr userDrawn="1"/>
          </p:nvSpPr>
          <p:spPr>
            <a:xfrm>
              <a:off x="-1" y="0"/>
              <a:ext cx="12192001" cy="844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BC11D7E-8613-0048-BD99-561BC37ECD8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046677" y="70338"/>
              <a:ext cx="1958869" cy="708244"/>
            </a:xfrm>
            <a:prstGeom prst="rect">
              <a:avLst/>
            </a:prstGeom>
          </p:spPr>
        </p:pic>
      </p:grpSp>
      <p:pic>
        <p:nvPicPr>
          <p:cNvPr id="16" name="Picture 15">
            <a:extLst>
              <a:ext uri="{FF2B5EF4-FFF2-40B4-BE49-F238E27FC236}">
                <a16:creationId xmlns:a16="http://schemas.microsoft.com/office/drawing/2014/main" id="{C13B29A0-4122-7C4E-AFC5-3FF21E6BB8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
            <a:ext cx="6213231" cy="6858000"/>
          </a:xfrm>
          <a:prstGeom prst="rect">
            <a:avLst/>
          </a:prstGeom>
        </p:spPr>
      </p:pic>
      <p:pic>
        <p:nvPicPr>
          <p:cNvPr id="7" name="Graphic 6">
            <a:extLst>
              <a:ext uri="{FF2B5EF4-FFF2-40B4-BE49-F238E27FC236}">
                <a16:creationId xmlns:a16="http://schemas.microsoft.com/office/drawing/2014/main" id="{8F3C375D-150B-1A45-B9CC-B0CE21121640}"/>
              </a:ext>
            </a:extLst>
          </p:cNvPr>
          <p:cNvPicPr>
            <a:picLocks noChangeAspect="1"/>
          </p:cNvPicPr>
          <p:nvPr userDrawn="1"/>
        </p:nvPicPr>
        <p:blipFill rotWithShape="1">
          <a:blip r:embed="rId5">
            <a:extLst>
              <a:ext uri="{96DAC541-7B7A-43D3-8B79-37D633B846F1}">
                <asvg:svgBlip xmlns:asvg="http://schemas.microsoft.com/office/drawing/2016/SVG/main" xmlns="" r:embed="rId6"/>
              </a:ext>
            </a:extLst>
          </a:blip>
          <a:srcRect l="11205" t="12306" r="10059" b="8771"/>
          <a:stretch/>
        </p:blipFill>
        <p:spPr>
          <a:xfrm>
            <a:off x="70338" y="844062"/>
            <a:ext cx="12192000" cy="6013937"/>
          </a:xfrm>
          <a:prstGeom prst="rect">
            <a:avLst/>
          </a:prstGeom>
        </p:spPr>
      </p:pic>
      <p:sp>
        <p:nvSpPr>
          <p:cNvPr id="2" name="Title 1">
            <a:extLst>
              <a:ext uri="{FF2B5EF4-FFF2-40B4-BE49-F238E27FC236}">
                <a16:creationId xmlns:a16="http://schemas.microsoft.com/office/drawing/2014/main" id="{72E39AD5-041E-AD48-9EED-93F02B101149}"/>
              </a:ext>
            </a:extLst>
          </p:cNvPr>
          <p:cNvSpPr>
            <a:spLocks noGrp="1"/>
          </p:cNvSpPr>
          <p:nvPr>
            <p:ph type="ctrTitle"/>
          </p:nvPr>
        </p:nvSpPr>
        <p:spPr>
          <a:xfrm>
            <a:off x="5673969" y="2927717"/>
            <a:ext cx="6471139" cy="2387600"/>
          </a:xfrm>
          <a:prstGeom prst="rect">
            <a:avLst/>
          </a:prstGeom>
        </p:spPr>
        <p:txBody>
          <a:bodyPr anchor="b"/>
          <a:lstStyle>
            <a:lvl1pPr algn="l">
              <a:defRPr sz="5400" b="1" i="0">
                <a:solidFill>
                  <a:schemeClr val="tx1"/>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12" name="Date Placeholder 3">
            <a:extLst>
              <a:ext uri="{FF2B5EF4-FFF2-40B4-BE49-F238E27FC236}">
                <a16:creationId xmlns:a16="http://schemas.microsoft.com/office/drawing/2014/main" id="{362114FD-B045-E747-9D0D-4FB2107FE119}"/>
              </a:ext>
            </a:extLst>
          </p:cNvPr>
          <p:cNvSpPr>
            <a:spLocks noGrp="1"/>
          </p:cNvSpPr>
          <p:nvPr>
            <p:ph type="dt" sz="half" idx="10"/>
          </p:nvPr>
        </p:nvSpPr>
        <p:spPr>
          <a:xfrm>
            <a:off x="5738447" y="5488842"/>
            <a:ext cx="2743200" cy="365125"/>
          </a:xfrm>
          <a:prstGeom prst="rect">
            <a:avLst/>
          </a:prstGeom>
        </p:spPr>
        <p:txBody>
          <a:bodyPr/>
          <a:lstStyle>
            <a:lvl1pPr algn="l">
              <a:defRPr sz="2400" b="0" i="0">
                <a:solidFill>
                  <a:srgbClr val="535353"/>
                </a:solidFill>
                <a:latin typeface="Poppins Light" panose="02000000000000000000" pitchFamily="2" charset="77"/>
                <a:cs typeface="Poppins Light" panose="02000000000000000000" pitchFamily="2" charset="77"/>
              </a:defRPr>
            </a:lvl1pPr>
          </a:lstStyle>
          <a:p>
            <a:endParaRPr lang="en-US"/>
          </a:p>
        </p:txBody>
      </p:sp>
    </p:spTree>
    <p:extLst>
      <p:ext uri="{BB962C8B-B14F-4D97-AF65-F5344CB8AC3E}">
        <p14:creationId xmlns:p14="http://schemas.microsoft.com/office/powerpoint/2010/main" val="630222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F557-4DFC-944C-9838-237822B891F5}"/>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F47603E-292B-5646-87DD-365F77A9461C}"/>
              </a:ext>
            </a:extLst>
          </p:cNvPr>
          <p:cNvSpPr>
            <a:spLocks noGrp="1"/>
          </p:cNvSpPr>
          <p:nvPr>
            <p:ph sz="half" idx="1"/>
          </p:nvPr>
        </p:nvSpPr>
        <p:spPr>
          <a:xfrm>
            <a:off x="838200" y="1825625"/>
            <a:ext cx="5181600" cy="4106252"/>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401FA9-B7F4-9F4C-B623-50469C27B7C1}"/>
              </a:ext>
            </a:extLst>
          </p:cNvPr>
          <p:cNvSpPr>
            <a:spLocks noGrp="1"/>
          </p:cNvSpPr>
          <p:nvPr>
            <p:ph sz="half" idx="2"/>
          </p:nvPr>
        </p:nvSpPr>
        <p:spPr>
          <a:xfrm>
            <a:off x="6172200" y="1825625"/>
            <a:ext cx="5181600" cy="4129698"/>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8BA32AE2-66DD-A441-B5EA-D313F7E1D2B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B526C5DB-5621-E24D-9B81-F23DD40A72E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68B278B8-F968-B44B-9B0D-51E2A84A0C6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49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CF1C3C-27B3-0C4F-9227-BCD0F92217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C715A-B9CB-324E-8674-6547F0E253BD}"/>
              </a:ext>
            </a:extLst>
          </p:cNvPr>
          <p:cNvSpPr>
            <a:spLocks noGrp="1"/>
          </p:cNvSpPr>
          <p:nvPr>
            <p:ph sz="half" idx="2"/>
          </p:nvPr>
        </p:nvSpPr>
        <p:spPr>
          <a:xfrm>
            <a:off x="839788" y="2505075"/>
            <a:ext cx="5157787"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6EDBAA-AE6A-6548-88A1-8ADC591DA6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solidFill>
                  <a:srgbClr val="535353"/>
                </a:solidFill>
                <a:latin typeface="Poppins SemiBold" panose="02000000000000000000" pitchFamily="2" charset="77"/>
                <a:cs typeface="Poppins SemiBold"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C680CD-6051-CE4C-8171-DB0A45DBA9AB}"/>
              </a:ext>
            </a:extLst>
          </p:cNvPr>
          <p:cNvSpPr>
            <a:spLocks noGrp="1"/>
          </p:cNvSpPr>
          <p:nvPr>
            <p:ph sz="quarter" idx="4"/>
          </p:nvPr>
        </p:nvSpPr>
        <p:spPr>
          <a:xfrm>
            <a:off x="6172200" y="2505075"/>
            <a:ext cx="5183188" cy="3684588"/>
          </a:xfrm>
          <a:prstGeom prst="rect">
            <a:avLst/>
          </a:prstGeom>
        </p:spPr>
        <p:txBody>
          <a:bodyPr/>
          <a:lstStyle>
            <a:lvl1pPr>
              <a:defRPr b="0" i="0">
                <a:solidFill>
                  <a:srgbClr val="535353"/>
                </a:solidFill>
                <a:latin typeface="Poppins Light" panose="02000000000000000000" pitchFamily="2" charset="77"/>
                <a:cs typeface="Poppins Light"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3">
            <a:extLst>
              <a:ext uri="{FF2B5EF4-FFF2-40B4-BE49-F238E27FC236}">
                <a16:creationId xmlns:a16="http://schemas.microsoft.com/office/drawing/2014/main" id="{D4A3BC60-18F9-7748-A4B1-E2E554C83AA8}"/>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11" name="Graphic 10">
            <a:extLst>
              <a:ext uri="{FF2B5EF4-FFF2-40B4-BE49-F238E27FC236}">
                <a16:creationId xmlns:a16="http://schemas.microsoft.com/office/drawing/2014/main" id="{D328FD91-CD9C-8F49-A51C-DF8C7E86EAC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3" name="Straight Connector 12">
            <a:extLst>
              <a:ext uri="{FF2B5EF4-FFF2-40B4-BE49-F238E27FC236}">
                <a16:creationId xmlns:a16="http://schemas.microsoft.com/office/drawing/2014/main" id="{BDBA20A6-0738-EE46-90B0-5CAB0842617A}"/>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C222B2B4-4405-F049-B3E0-3855FC64A80B}"/>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618331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CA6B77-7760-464E-A92B-DD0875F39A7C}"/>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6" name="Graphic 5">
            <a:extLst>
              <a:ext uri="{FF2B5EF4-FFF2-40B4-BE49-F238E27FC236}">
                <a16:creationId xmlns:a16="http://schemas.microsoft.com/office/drawing/2014/main" id="{C921529D-B9BC-C54D-97B9-1EEAB4AF9A1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8" name="Straight Connector 7">
            <a:extLst>
              <a:ext uri="{FF2B5EF4-FFF2-40B4-BE49-F238E27FC236}">
                <a16:creationId xmlns:a16="http://schemas.microsoft.com/office/drawing/2014/main" id="{7FB62604-B9DB-B34E-9ACA-AEA7F765394F}"/>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514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BE9C-F915-F54A-97DC-F697ED1198C9}"/>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8E7084-FED7-0D4C-B811-67773B85CAB1}"/>
              </a:ext>
            </a:extLst>
          </p:cNvPr>
          <p:cNvSpPr>
            <a:spLocks noGrp="1"/>
          </p:cNvSpPr>
          <p:nvPr>
            <p:ph idx="1"/>
          </p:nvPr>
        </p:nvSpPr>
        <p:spPr>
          <a:xfrm>
            <a:off x="5183188" y="987425"/>
            <a:ext cx="6172200" cy="4873625"/>
          </a:xfrm>
          <a:prstGeom prst="rect">
            <a:avLst/>
          </a:prstGeom>
        </p:spPr>
        <p:txBody>
          <a:bodyPr/>
          <a:lstStyle>
            <a:lvl1pPr>
              <a:defRPr sz="3200" b="0" i="0">
                <a:latin typeface="Poppins Light" panose="02000000000000000000" pitchFamily="2" charset="77"/>
                <a:cs typeface="Poppins Light" panose="02000000000000000000" pitchFamily="2" charset="77"/>
              </a:defRPr>
            </a:lvl1pPr>
            <a:lvl2pPr>
              <a:defRPr sz="2800" b="0" i="0">
                <a:latin typeface="Poppins Light" panose="02000000000000000000" pitchFamily="2" charset="77"/>
                <a:cs typeface="Poppins Light" panose="02000000000000000000" pitchFamily="2" charset="77"/>
              </a:defRPr>
            </a:lvl2pPr>
            <a:lvl3pPr>
              <a:defRPr sz="2400" b="0" i="0">
                <a:latin typeface="Poppins Light" panose="02000000000000000000" pitchFamily="2" charset="77"/>
                <a:cs typeface="Poppins Light" panose="02000000000000000000" pitchFamily="2" charset="77"/>
              </a:defRPr>
            </a:lvl3pPr>
            <a:lvl4pPr>
              <a:defRPr sz="2000" b="0" i="0">
                <a:latin typeface="Poppins Light" panose="02000000000000000000" pitchFamily="2" charset="77"/>
                <a:cs typeface="Poppins Light" panose="02000000000000000000" pitchFamily="2" charset="77"/>
              </a:defRPr>
            </a:lvl4pPr>
            <a:lvl5pPr>
              <a:defRPr sz="2000" b="0" i="0">
                <a:latin typeface="Poppins Light" panose="02000000000000000000" pitchFamily="2" charset="77"/>
                <a:cs typeface="Poppins Light" panose="02000000000000000000"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76BB31-23BB-5C40-B9CB-5907C34537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DABBFEB7-BF69-9E46-87EA-92C97C8F55EA}"/>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06B1EA30-DBB7-8B42-BF52-F1D007E072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12F776F9-72E4-4448-9ED8-D3F81D7576A3}"/>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03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5"/>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8171A145-628D-9B4F-AF88-239381E937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2426702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E1DB-9AB3-B347-9827-05E7527299A1}"/>
              </a:ext>
            </a:extLst>
          </p:cNvPr>
          <p:cNvSpPr>
            <a:spLocks noGrp="1"/>
          </p:cNvSpPr>
          <p:nvPr>
            <p:ph type="title"/>
          </p:nvPr>
        </p:nvSpPr>
        <p:spPr>
          <a:xfrm>
            <a:off x="839788" y="457200"/>
            <a:ext cx="3932237" cy="1600200"/>
          </a:xfrm>
          <a:prstGeom prst="rect">
            <a:avLst/>
          </a:prstGeom>
        </p:spPr>
        <p:txBody>
          <a:bodyPr anchor="b"/>
          <a:lstStyle>
            <a:lvl1pPr>
              <a:defRPr sz="3200"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2C52AB-6B14-0241-AD0A-74A9857F7DCA}"/>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Poppins Light" panose="02000000000000000000" pitchFamily="2" charset="77"/>
                <a:cs typeface="Poppins Light" panose="02000000000000000000"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213DC-91C5-8B4C-911C-E97948FD5C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Poppins Light" panose="02000000000000000000" pitchFamily="2" charset="77"/>
                <a:cs typeface="Poppins Light" panose="02000000000000000000"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3">
            <a:extLst>
              <a:ext uri="{FF2B5EF4-FFF2-40B4-BE49-F238E27FC236}">
                <a16:creationId xmlns:a16="http://schemas.microsoft.com/office/drawing/2014/main" id="{80275E4D-809C-6D4B-8492-E69EAF560369}"/>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CBF1D246-6272-B941-9162-800915DFC69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EA584B47-F272-8943-AC45-F0F27199535E}"/>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498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17_Section Header">
    <p:bg>
      <p:bgPr>
        <a:solidFill>
          <a:schemeClr val="bg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BAAD465-A740-B84A-8757-F505F06D520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3">
            <a:extLst>
              <a:ext uri="{FF2B5EF4-FFF2-40B4-BE49-F238E27FC236}">
                <a16:creationId xmlns:a16="http://schemas.microsoft.com/office/drawing/2014/main" id="{4FF7F1A8-76AC-D04E-941C-675D0DA3F305}"/>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cxnSp>
        <p:nvCxnSpPr>
          <p:cNvPr id="9" name="Straight Connector 8">
            <a:extLst>
              <a:ext uri="{FF2B5EF4-FFF2-40B4-BE49-F238E27FC236}">
                <a16:creationId xmlns:a16="http://schemas.microsoft.com/office/drawing/2014/main" id="{522B8A96-4900-5745-9F60-C72EDC1B1684}"/>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8DB6C42B-040F-6C4D-ABBD-CE603E7C2D6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2287199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18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A468059-C0C3-D746-B3D9-19556AF755ED}"/>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389E1D7-DB22-DB41-908F-A26A0FCA8BA0}"/>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872D3CD8-6026-E945-90D9-BE6CDD7C4F6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41043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9_Section Header">
    <p:bg>
      <p:bgPr>
        <a:solidFill>
          <a:srgbClr val="F8E08E"/>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4ACCBC9-D09E-964E-BE41-8AC374C46952}"/>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8E00FE09-3FE4-B641-8A9A-FD4A68F527BC}"/>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3E2AD2E5-45B3-5340-AAC5-CC9F2394817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C1DBBA23-40FB-EF4A-8416-0245C790E0FD}"/>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3209931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21_Section Header">
    <p:bg>
      <p:bgPr>
        <a:solidFill>
          <a:srgbClr val="79B79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C2B33F2-8CB1-8447-BF4F-D4DB34B49E2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9746EFA7-E723-2242-8406-333BDB736B49}"/>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86DF80F7-97BC-4648-B81C-27CABF6E074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698CF9B4-541D-674E-B324-63BB2188749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428770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22_Section Header">
    <p:bg>
      <p:bgPr>
        <a:solidFill>
          <a:srgbClr val="4281A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2335E53-D913-AA4F-B685-8787C0B640F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1172709"/>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4052434"/>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cxnSp>
        <p:nvCxnSpPr>
          <p:cNvPr id="11" name="Straight Connector 10">
            <a:extLst>
              <a:ext uri="{FF2B5EF4-FFF2-40B4-BE49-F238E27FC236}">
                <a16:creationId xmlns:a16="http://schemas.microsoft.com/office/drawing/2014/main" id="{E5094427-4C93-4749-B2B2-022B5E10E09A}"/>
              </a:ext>
            </a:extLst>
          </p:cNvPr>
          <p:cNvCxnSpPr/>
          <p:nvPr userDrawn="1"/>
        </p:nvCxnSpPr>
        <p:spPr>
          <a:xfrm>
            <a:off x="798286" y="6071438"/>
            <a:ext cx="10595428"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1D6B4961-0BC9-D440-A710-E8382BA3F82E}"/>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FFFFFF"/>
                </a:solidFill>
                <a:latin typeface="Poppins Light" panose="02000000000000000000" pitchFamily="2" charset="77"/>
                <a:cs typeface="Poppins Light" panose="02000000000000000000" pitchFamily="2" charset="77"/>
              </a:defRPr>
            </a:lvl1pPr>
          </a:lstStyle>
          <a:p>
            <a:endParaRPr lang="en-US"/>
          </a:p>
        </p:txBody>
      </p:sp>
      <p:pic>
        <p:nvPicPr>
          <p:cNvPr id="13" name="Graphic 12">
            <a:extLst>
              <a:ext uri="{FF2B5EF4-FFF2-40B4-BE49-F238E27FC236}">
                <a16:creationId xmlns:a16="http://schemas.microsoft.com/office/drawing/2014/main" id="{54426C7E-5A85-CD4F-A38E-D26565FF9E6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9896400" y="6184800"/>
            <a:ext cx="1573194" cy="568800"/>
          </a:xfrm>
          <a:prstGeom prst="rect">
            <a:avLst/>
          </a:prstGeom>
        </p:spPr>
      </p:pic>
    </p:spTree>
    <p:extLst>
      <p:ext uri="{BB962C8B-B14F-4D97-AF65-F5344CB8AC3E}">
        <p14:creationId xmlns:p14="http://schemas.microsoft.com/office/powerpoint/2010/main" val="7780723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23_Section Header">
    <p:bg>
      <p:bgPr>
        <a:solidFill>
          <a:srgbClr val="D9E8BF"/>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315ACA5-B477-2E4A-8711-D0BEDAB993EC}"/>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7551" t="17369" r="12779" b="2995"/>
          <a:stretch/>
        </p:blipFill>
        <p:spPr>
          <a:xfrm>
            <a:off x="0" y="0"/>
            <a:ext cx="12192000" cy="6858000"/>
          </a:xfrm>
          <a:prstGeom prst="rect">
            <a:avLst/>
          </a:prstGeom>
        </p:spPr>
      </p:pic>
      <p:sp>
        <p:nvSpPr>
          <p:cNvPr id="2" name="Title 1">
            <a:extLst>
              <a:ext uri="{FF2B5EF4-FFF2-40B4-BE49-F238E27FC236}">
                <a16:creationId xmlns:a16="http://schemas.microsoft.com/office/drawing/2014/main" id="{1649B5DC-0F4D-2C4F-9C69-7006A33EE198}"/>
              </a:ext>
            </a:extLst>
          </p:cNvPr>
          <p:cNvSpPr>
            <a:spLocks noGrp="1"/>
          </p:cNvSpPr>
          <p:nvPr>
            <p:ph type="title"/>
          </p:nvPr>
        </p:nvSpPr>
        <p:spPr>
          <a:xfrm>
            <a:off x="831850" y="2134002"/>
            <a:ext cx="6889750" cy="2852737"/>
          </a:xfrm>
          <a:prstGeom prst="rect">
            <a:avLst/>
          </a:prstGeom>
        </p:spPr>
        <p:txBody>
          <a:bodyPr anchor="b"/>
          <a:lstStyle>
            <a:lvl1pPr>
              <a:defRPr sz="6000" b="1" i="0">
                <a:solidFill>
                  <a:srgbClr val="FFFFFF"/>
                </a:solidFill>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47A6A6-8278-734B-9A3B-D25EF5A52D2D}"/>
              </a:ext>
            </a:extLst>
          </p:cNvPr>
          <p:cNvSpPr>
            <a:spLocks noGrp="1"/>
          </p:cNvSpPr>
          <p:nvPr>
            <p:ph type="body" idx="1"/>
          </p:nvPr>
        </p:nvSpPr>
        <p:spPr>
          <a:xfrm>
            <a:off x="831850" y="5013727"/>
            <a:ext cx="10515600" cy="1500187"/>
          </a:xfrm>
          <a:prstGeom prst="rect">
            <a:avLst/>
          </a:prstGeom>
        </p:spPr>
        <p:txBody>
          <a:bodyPr/>
          <a:lstStyle>
            <a:lvl1pPr marL="0" indent="0">
              <a:buNone/>
              <a:defRPr sz="2400" b="0" i="0">
                <a:solidFill>
                  <a:srgbClr val="535353"/>
                </a:solidFill>
                <a:latin typeface="Poppins Light" panose="02000000000000000000" pitchFamily="2" charset="77"/>
                <a:cs typeface="Poppins Light" panose="02000000000000000000"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95041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4BED0-CE28-4FBF-5673-252A395EBD44}"/>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663ED53-3B28-EFEC-7FE1-A037B5EB1C7A}"/>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8CE49565-30B3-6099-E7A2-DC15BA4BB60A}"/>
              </a:ext>
            </a:extLst>
          </p:cNvPr>
          <p:cNvSpPr txBox="1">
            <a:spLocks noGrp="1"/>
          </p:cNvSpPr>
          <p:nvPr>
            <p:ph type="dt" sz="half" idx="7"/>
          </p:nvPr>
        </p:nvSpPr>
        <p:spPr/>
        <p:txBody>
          <a:bodyPr/>
          <a:lstStyle>
            <a:lvl1pPr>
              <a:defRPr/>
            </a:lvl1pPr>
          </a:lstStyle>
          <a:p>
            <a:pPr lvl="0"/>
            <a:fld id="{4CDD63A4-A000-4C9A-893C-8E520DA5AB6C}" type="datetime1">
              <a:rPr lang="en-GB"/>
              <a:pPr lvl="0"/>
              <a:t>03/03/2025</a:t>
            </a:fld>
            <a:endParaRPr lang="en-GB"/>
          </a:p>
        </p:txBody>
      </p:sp>
      <p:sp>
        <p:nvSpPr>
          <p:cNvPr id="5" name="Footer Placeholder 4">
            <a:extLst>
              <a:ext uri="{FF2B5EF4-FFF2-40B4-BE49-F238E27FC236}">
                <a16:creationId xmlns:a16="http://schemas.microsoft.com/office/drawing/2014/main" id="{903A2E95-2267-3F9C-89BB-0B6C9A9D425F}"/>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5EB4377F-8CDF-AEDB-FC9B-AC99969D75A7}"/>
              </a:ext>
            </a:extLst>
          </p:cNvPr>
          <p:cNvSpPr txBox="1">
            <a:spLocks noGrp="1"/>
          </p:cNvSpPr>
          <p:nvPr>
            <p:ph type="sldNum" sz="quarter" idx="8"/>
          </p:nvPr>
        </p:nvSpPr>
        <p:spPr/>
        <p:txBody>
          <a:bodyPr/>
          <a:lstStyle>
            <a:lvl1pPr>
              <a:defRPr/>
            </a:lvl1pPr>
          </a:lstStyle>
          <a:p>
            <a:pPr lvl="0"/>
            <a:fld id="{4D3BC760-7A4E-4C76-AB0B-04E9027AF01D}" type="slidenum">
              <a:t>‹#›</a:t>
            </a:fld>
            <a:endParaRPr lang="en-GB"/>
          </a:p>
        </p:txBody>
      </p:sp>
    </p:spTree>
    <p:extLst>
      <p:ext uri="{BB962C8B-B14F-4D97-AF65-F5344CB8AC3E}">
        <p14:creationId xmlns:p14="http://schemas.microsoft.com/office/powerpoint/2010/main" val="46827208"/>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0398-E498-5C31-D1E7-561A6677416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805C821-D061-B6D2-9A7C-2FF0E340A95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FD97F-251F-2EBA-2D72-691973350675}"/>
              </a:ext>
            </a:extLst>
          </p:cNvPr>
          <p:cNvSpPr txBox="1">
            <a:spLocks noGrp="1"/>
          </p:cNvSpPr>
          <p:nvPr>
            <p:ph type="dt" sz="half" idx="7"/>
          </p:nvPr>
        </p:nvSpPr>
        <p:spPr/>
        <p:txBody>
          <a:bodyPr/>
          <a:lstStyle>
            <a:lvl1pPr>
              <a:defRPr/>
            </a:lvl1pPr>
          </a:lstStyle>
          <a:p>
            <a:pPr lvl="0"/>
            <a:fld id="{34EE2171-FBF8-4F78-8C80-85114DFA4FD1}" type="datetime1">
              <a:rPr lang="en-GB"/>
              <a:pPr lvl="0"/>
              <a:t>03/03/2025</a:t>
            </a:fld>
            <a:endParaRPr lang="en-GB"/>
          </a:p>
        </p:txBody>
      </p:sp>
      <p:sp>
        <p:nvSpPr>
          <p:cNvPr id="5" name="Footer Placeholder 4">
            <a:extLst>
              <a:ext uri="{FF2B5EF4-FFF2-40B4-BE49-F238E27FC236}">
                <a16:creationId xmlns:a16="http://schemas.microsoft.com/office/drawing/2014/main" id="{1C8DFBF5-40F9-C79C-6352-E183F38F5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91A9553-61E3-8DE2-8CFE-9AB12D47D758}"/>
              </a:ext>
            </a:extLst>
          </p:cNvPr>
          <p:cNvSpPr txBox="1">
            <a:spLocks noGrp="1"/>
          </p:cNvSpPr>
          <p:nvPr>
            <p:ph type="sldNum" sz="quarter" idx="8"/>
          </p:nvPr>
        </p:nvSpPr>
        <p:spPr/>
        <p:txBody>
          <a:bodyPr/>
          <a:lstStyle>
            <a:lvl1pPr>
              <a:defRPr/>
            </a:lvl1pPr>
          </a:lstStyle>
          <a:p>
            <a:pPr lvl="0"/>
            <a:fld id="{FAF749B5-E2BC-497A-A1C0-A5A7877273C3}" type="slidenum">
              <a:t>‹#›</a:t>
            </a:fld>
            <a:endParaRPr lang="en-GB"/>
          </a:p>
        </p:txBody>
      </p:sp>
    </p:spTree>
    <p:extLst>
      <p:ext uri="{BB962C8B-B14F-4D97-AF65-F5344CB8AC3E}">
        <p14:creationId xmlns:p14="http://schemas.microsoft.com/office/powerpoint/2010/main" val="3702351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1B11-5FEF-630D-F567-F7480EB58055}"/>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32CBABC-1521-1332-5980-5765F11422C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86ED8F1-7582-0324-7B95-2E2389CEF16F}"/>
              </a:ext>
            </a:extLst>
          </p:cNvPr>
          <p:cNvSpPr txBox="1">
            <a:spLocks noGrp="1"/>
          </p:cNvSpPr>
          <p:nvPr>
            <p:ph type="dt" sz="half" idx="7"/>
          </p:nvPr>
        </p:nvSpPr>
        <p:spPr/>
        <p:txBody>
          <a:bodyPr/>
          <a:lstStyle>
            <a:lvl1pPr>
              <a:defRPr/>
            </a:lvl1pPr>
          </a:lstStyle>
          <a:p>
            <a:pPr lvl="0"/>
            <a:fld id="{AE1B3D99-2791-49E0-8958-DAB985B2F34A}" type="datetime1">
              <a:rPr lang="en-GB"/>
              <a:pPr lvl="0"/>
              <a:t>03/03/2025</a:t>
            </a:fld>
            <a:endParaRPr lang="en-GB"/>
          </a:p>
        </p:txBody>
      </p:sp>
      <p:sp>
        <p:nvSpPr>
          <p:cNvPr id="5" name="Footer Placeholder 4">
            <a:extLst>
              <a:ext uri="{FF2B5EF4-FFF2-40B4-BE49-F238E27FC236}">
                <a16:creationId xmlns:a16="http://schemas.microsoft.com/office/drawing/2014/main" id="{49C1C319-C3E1-B43E-AAEE-BF4BFD2652A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FA2049B-5CDB-E30C-260A-26AE4392D662}"/>
              </a:ext>
            </a:extLst>
          </p:cNvPr>
          <p:cNvSpPr txBox="1">
            <a:spLocks noGrp="1"/>
          </p:cNvSpPr>
          <p:nvPr>
            <p:ph type="sldNum" sz="quarter" idx="8"/>
          </p:nvPr>
        </p:nvSpPr>
        <p:spPr/>
        <p:txBody>
          <a:bodyPr/>
          <a:lstStyle>
            <a:lvl1pPr>
              <a:defRPr/>
            </a:lvl1pPr>
          </a:lstStyle>
          <a:p>
            <a:pPr lvl="0"/>
            <a:fld id="{97D62363-C3F8-4E35-93DA-495C82460E2C}" type="slidenum">
              <a:t>‹#›</a:t>
            </a:fld>
            <a:endParaRPr lang="en-GB"/>
          </a:p>
        </p:txBody>
      </p:sp>
    </p:spTree>
    <p:extLst>
      <p:ext uri="{BB962C8B-B14F-4D97-AF65-F5344CB8AC3E}">
        <p14:creationId xmlns:p14="http://schemas.microsoft.com/office/powerpoint/2010/main" val="1012367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F557-4DFC-944C-9838-237822B891F5}"/>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F47603E-292B-5646-87DD-365F77A9461C}"/>
              </a:ext>
            </a:extLst>
          </p:cNvPr>
          <p:cNvSpPr>
            <a:spLocks noGrp="1"/>
          </p:cNvSpPr>
          <p:nvPr>
            <p:ph sz="half" idx="1"/>
          </p:nvPr>
        </p:nvSpPr>
        <p:spPr>
          <a:xfrm>
            <a:off x="838200" y="1825625"/>
            <a:ext cx="5181600" cy="4106252"/>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401FA9-B7F4-9F4C-B623-50469C27B7C1}"/>
              </a:ext>
            </a:extLst>
          </p:cNvPr>
          <p:cNvSpPr>
            <a:spLocks noGrp="1"/>
          </p:cNvSpPr>
          <p:nvPr>
            <p:ph sz="half" idx="2"/>
          </p:nvPr>
        </p:nvSpPr>
        <p:spPr>
          <a:xfrm>
            <a:off x="6172200" y="1825625"/>
            <a:ext cx="5181600" cy="4129698"/>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8BA32AE2-66DD-A441-B5EA-D313F7E1D2BD}"/>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B526C5DB-5621-E24D-9B81-F23DD40A72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68B278B8-F968-B44B-9B0D-51E2A84A0C6D}"/>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226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6C54-F470-8A4F-3426-56DE3DA5D76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7AB1524-7E4A-05AC-1B9E-CA7BD4356776}"/>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F9CC1B-1F27-767A-3ADB-ABD55AC067E3}"/>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EB9941-4AF4-7653-18DC-54383F803E58}"/>
              </a:ext>
            </a:extLst>
          </p:cNvPr>
          <p:cNvSpPr txBox="1">
            <a:spLocks noGrp="1"/>
          </p:cNvSpPr>
          <p:nvPr>
            <p:ph type="dt" sz="half" idx="7"/>
          </p:nvPr>
        </p:nvSpPr>
        <p:spPr/>
        <p:txBody>
          <a:bodyPr/>
          <a:lstStyle>
            <a:lvl1pPr>
              <a:defRPr/>
            </a:lvl1pPr>
          </a:lstStyle>
          <a:p>
            <a:pPr lvl="0"/>
            <a:fld id="{4238E6B7-8420-4B01-B06C-8F3299DBECAB}" type="datetime1">
              <a:rPr lang="en-GB"/>
              <a:pPr lvl="0"/>
              <a:t>03/03/2025</a:t>
            </a:fld>
            <a:endParaRPr lang="en-GB"/>
          </a:p>
        </p:txBody>
      </p:sp>
      <p:sp>
        <p:nvSpPr>
          <p:cNvPr id="6" name="Footer Placeholder 5">
            <a:extLst>
              <a:ext uri="{FF2B5EF4-FFF2-40B4-BE49-F238E27FC236}">
                <a16:creationId xmlns:a16="http://schemas.microsoft.com/office/drawing/2014/main" id="{28A1E939-1E7E-E279-BE48-CAC149BCB2B0}"/>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ABC101F-17B0-D421-66E6-5F5D185CD99D}"/>
              </a:ext>
            </a:extLst>
          </p:cNvPr>
          <p:cNvSpPr txBox="1">
            <a:spLocks noGrp="1"/>
          </p:cNvSpPr>
          <p:nvPr>
            <p:ph type="sldNum" sz="quarter" idx="8"/>
          </p:nvPr>
        </p:nvSpPr>
        <p:spPr/>
        <p:txBody>
          <a:bodyPr/>
          <a:lstStyle>
            <a:lvl1pPr>
              <a:defRPr/>
            </a:lvl1pPr>
          </a:lstStyle>
          <a:p>
            <a:pPr lvl="0"/>
            <a:fld id="{0438E391-AE35-4A41-BF16-536298460785}" type="slidenum">
              <a:t>‹#›</a:t>
            </a:fld>
            <a:endParaRPr lang="en-GB"/>
          </a:p>
        </p:txBody>
      </p:sp>
    </p:spTree>
    <p:extLst>
      <p:ext uri="{BB962C8B-B14F-4D97-AF65-F5344CB8AC3E}">
        <p14:creationId xmlns:p14="http://schemas.microsoft.com/office/powerpoint/2010/main" val="3397155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57FB-C6B8-6BA8-EA98-30445394D61F}"/>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B2FF10F-20E6-9ECF-F6AF-DF7878DC96B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463137F-5875-E7B6-89F9-C6B1A6A19070}"/>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F8F328-9744-624C-E49D-7CBA807CC7F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039D7D67-00B4-609C-9775-79F8265D40F0}"/>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675B4B-0955-5783-5239-D75D4F0073D9}"/>
              </a:ext>
            </a:extLst>
          </p:cNvPr>
          <p:cNvSpPr txBox="1">
            <a:spLocks noGrp="1"/>
          </p:cNvSpPr>
          <p:nvPr>
            <p:ph type="dt" sz="half" idx="7"/>
          </p:nvPr>
        </p:nvSpPr>
        <p:spPr/>
        <p:txBody>
          <a:bodyPr/>
          <a:lstStyle>
            <a:lvl1pPr>
              <a:defRPr/>
            </a:lvl1pPr>
          </a:lstStyle>
          <a:p>
            <a:pPr lvl="0"/>
            <a:fld id="{017B59DD-8200-44E6-A13C-8674D18754A0}" type="datetime1">
              <a:rPr lang="en-GB"/>
              <a:pPr lvl="0"/>
              <a:t>03/03/2025</a:t>
            </a:fld>
            <a:endParaRPr lang="en-GB"/>
          </a:p>
        </p:txBody>
      </p:sp>
      <p:sp>
        <p:nvSpPr>
          <p:cNvPr id="8" name="Footer Placeholder 7">
            <a:extLst>
              <a:ext uri="{FF2B5EF4-FFF2-40B4-BE49-F238E27FC236}">
                <a16:creationId xmlns:a16="http://schemas.microsoft.com/office/drawing/2014/main" id="{62EB7738-34F1-3AB9-DF35-6FB9FAFA65BE}"/>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ECACA845-D78F-BCE8-0D88-1AF407EA3DFD}"/>
              </a:ext>
            </a:extLst>
          </p:cNvPr>
          <p:cNvSpPr txBox="1">
            <a:spLocks noGrp="1"/>
          </p:cNvSpPr>
          <p:nvPr>
            <p:ph type="sldNum" sz="quarter" idx="8"/>
          </p:nvPr>
        </p:nvSpPr>
        <p:spPr/>
        <p:txBody>
          <a:bodyPr/>
          <a:lstStyle>
            <a:lvl1pPr>
              <a:defRPr/>
            </a:lvl1pPr>
          </a:lstStyle>
          <a:p>
            <a:pPr lvl="0"/>
            <a:fld id="{D669C4F8-C1A7-4C23-80F8-6BED50AC1A15}" type="slidenum">
              <a:t>‹#›</a:t>
            </a:fld>
            <a:endParaRPr lang="en-GB"/>
          </a:p>
        </p:txBody>
      </p:sp>
    </p:spTree>
    <p:extLst>
      <p:ext uri="{BB962C8B-B14F-4D97-AF65-F5344CB8AC3E}">
        <p14:creationId xmlns:p14="http://schemas.microsoft.com/office/powerpoint/2010/main" val="2452327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5BAB-00AB-77F1-F2D4-389DA5A745C5}"/>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8F4F9448-F428-4EB3-99DA-D185A55C34BE}"/>
              </a:ext>
            </a:extLst>
          </p:cNvPr>
          <p:cNvSpPr txBox="1">
            <a:spLocks noGrp="1"/>
          </p:cNvSpPr>
          <p:nvPr>
            <p:ph type="dt" sz="half" idx="7"/>
          </p:nvPr>
        </p:nvSpPr>
        <p:spPr/>
        <p:txBody>
          <a:bodyPr/>
          <a:lstStyle>
            <a:lvl1pPr>
              <a:defRPr/>
            </a:lvl1pPr>
          </a:lstStyle>
          <a:p>
            <a:pPr lvl="0"/>
            <a:fld id="{F41F81E5-00A1-4F6C-A7A0-F164DF979520}" type="datetime1">
              <a:rPr lang="en-GB"/>
              <a:pPr lvl="0"/>
              <a:t>03/03/2025</a:t>
            </a:fld>
            <a:endParaRPr lang="en-GB"/>
          </a:p>
        </p:txBody>
      </p:sp>
      <p:sp>
        <p:nvSpPr>
          <p:cNvPr id="4" name="Footer Placeholder 3">
            <a:extLst>
              <a:ext uri="{FF2B5EF4-FFF2-40B4-BE49-F238E27FC236}">
                <a16:creationId xmlns:a16="http://schemas.microsoft.com/office/drawing/2014/main" id="{7B1B36D2-4803-D09F-463E-8FA029203E6B}"/>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7A595851-77F4-F76B-0BC1-19F4795C108E}"/>
              </a:ext>
            </a:extLst>
          </p:cNvPr>
          <p:cNvSpPr txBox="1">
            <a:spLocks noGrp="1"/>
          </p:cNvSpPr>
          <p:nvPr>
            <p:ph type="sldNum" sz="quarter" idx="8"/>
          </p:nvPr>
        </p:nvSpPr>
        <p:spPr/>
        <p:txBody>
          <a:bodyPr/>
          <a:lstStyle>
            <a:lvl1pPr>
              <a:defRPr/>
            </a:lvl1pPr>
          </a:lstStyle>
          <a:p>
            <a:pPr lvl="0"/>
            <a:fld id="{1D160DA8-4DE4-4FE4-9051-EFB3D1676897}" type="slidenum">
              <a:t>‹#›</a:t>
            </a:fld>
            <a:endParaRPr lang="en-GB"/>
          </a:p>
        </p:txBody>
      </p:sp>
    </p:spTree>
    <p:extLst>
      <p:ext uri="{BB962C8B-B14F-4D97-AF65-F5344CB8AC3E}">
        <p14:creationId xmlns:p14="http://schemas.microsoft.com/office/powerpoint/2010/main" val="25634938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5A292-3A0E-4A22-A8D9-B3556CF51488}"/>
              </a:ext>
            </a:extLst>
          </p:cNvPr>
          <p:cNvSpPr txBox="1">
            <a:spLocks noGrp="1"/>
          </p:cNvSpPr>
          <p:nvPr>
            <p:ph type="dt" sz="half" idx="7"/>
          </p:nvPr>
        </p:nvSpPr>
        <p:spPr/>
        <p:txBody>
          <a:bodyPr/>
          <a:lstStyle>
            <a:lvl1pPr>
              <a:defRPr/>
            </a:lvl1pPr>
          </a:lstStyle>
          <a:p>
            <a:pPr lvl="0"/>
            <a:fld id="{F4914CAF-04F3-4CAB-B397-1F192E865B15}" type="datetime1">
              <a:rPr lang="en-GB"/>
              <a:pPr lvl="0"/>
              <a:t>03/03/2025</a:t>
            </a:fld>
            <a:endParaRPr lang="en-GB"/>
          </a:p>
        </p:txBody>
      </p:sp>
      <p:sp>
        <p:nvSpPr>
          <p:cNvPr id="3" name="Footer Placeholder 2">
            <a:extLst>
              <a:ext uri="{FF2B5EF4-FFF2-40B4-BE49-F238E27FC236}">
                <a16:creationId xmlns:a16="http://schemas.microsoft.com/office/drawing/2014/main" id="{46995678-364C-1CCE-04F8-12B153222B22}"/>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7231BDA4-F1FE-6628-0A62-5D3EC94A0A70}"/>
              </a:ext>
            </a:extLst>
          </p:cNvPr>
          <p:cNvSpPr txBox="1">
            <a:spLocks noGrp="1"/>
          </p:cNvSpPr>
          <p:nvPr>
            <p:ph type="sldNum" sz="quarter" idx="8"/>
          </p:nvPr>
        </p:nvSpPr>
        <p:spPr/>
        <p:txBody>
          <a:bodyPr/>
          <a:lstStyle>
            <a:lvl1pPr>
              <a:defRPr/>
            </a:lvl1pPr>
          </a:lstStyle>
          <a:p>
            <a:pPr lvl="0"/>
            <a:fld id="{A93D6495-AC3E-4885-8F7B-3BBE0E65B9AB}" type="slidenum">
              <a:t>‹#›</a:t>
            </a:fld>
            <a:endParaRPr lang="en-GB"/>
          </a:p>
        </p:txBody>
      </p:sp>
    </p:spTree>
    <p:extLst>
      <p:ext uri="{BB962C8B-B14F-4D97-AF65-F5344CB8AC3E}">
        <p14:creationId xmlns:p14="http://schemas.microsoft.com/office/powerpoint/2010/main" val="1754142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34BF-D65C-5F02-BB93-F3260264705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98B92E0F-3785-61F8-2E54-642D57F95B8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4572AD-B87D-4791-5FB0-44B5355418B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DD13244F-0CC1-2BC3-5E8E-F7429E83607A}"/>
              </a:ext>
            </a:extLst>
          </p:cNvPr>
          <p:cNvSpPr txBox="1">
            <a:spLocks noGrp="1"/>
          </p:cNvSpPr>
          <p:nvPr>
            <p:ph type="dt" sz="half" idx="7"/>
          </p:nvPr>
        </p:nvSpPr>
        <p:spPr/>
        <p:txBody>
          <a:bodyPr/>
          <a:lstStyle>
            <a:lvl1pPr>
              <a:defRPr/>
            </a:lvl1pPr>
          </a:lstStyle>
          <a:p>
            <a:pPr lvl="0"/>
            <a:fld id="{27412954-0F5F-4592-869B-08786846F25B}" type="datetime1">
              <a:rPr lang="en-GB"/>
              <a:pPr lvl="0"/>
              <a:t>03/03/2025</a:t>
            </a:fld>
            <a:endParaRPr lang="en-GB"/>
          </a:p>
        </p:txBody>
      </p:sp>
      <p:sp>
        <p:nvSpPr>
          <p:cNvPr id="6" name="Footer Placeholder 5">
            <a:extLst>
              <a:ext uri="{FF2B5EF4-FFF2-40B4-BE49-F238E27FC236}">
                <a16:creationId xmlns:a16="http://schemas.microsoft.com/office/drawing/2014/main" id="{33E16D02-36B5-1270-B417-32DC39CE871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4CE2503-4363-4A88-2FC9-B5778D471F31}"/>
              </a:ext>
            </a:extLst>
          </p:cNvPr>
          <p:cNvSpPr txBox="1">
            <a:spLocks noGrp="1"/>
          </p:cNvSpPr>
          <p:nvPr>
            <p:ph type="sldNum" sz="quarter" idx="8"/>
          </p:nvPr>
        </p:nvSpPr>
        <p:spPr/>
        <p:txBody>
          <a:bodyPr/>
          <a:lstStyle>
            <a:lvl1pPr>
              <a:defRPr/>
            </a:lvl1pPr>
          </a:lstStyle>
          <a:p>
            <a:pPr lvl="0"/>
            <a:fld id="{E376A0B5-FE51-431D-B552-BE20DE6C2B48}" type="slidenum">
              <a:t>‹#›</a:t>
            </a:fld>
            <a:endParaRPr lang="en-GB"/>
          </a:p>
        </p:txBody>
      </p:sp>
    </p:spTree>
    <p:extLst>
      <p:ext uri="{BB962C8B-B14F-4D97-AF65-F5344CB8AC3E}">
        <p14:creationId xmlns:p14="http://schemas.microsoft.com/office/powerpoint/2010/main" val="1923118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664C-FBAE-D1EB-2DD1-9D903EE3CFC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4D7E82B4-19A2-18D5-9B8C-7ADF2A528AAD}"/>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D44AED37-5B9F-4F2D-87EC-F1FBBCDFBA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7118557-CDAB-1A10-E4C2-B33EAA3F94FD}"/>
              </a:ext>
            </a:extLst>
          </p:cNvPr>
          <p:cNvSpPr txBox="1">
            <a:spLocks noGrp="1"/>
          </p:cNvSpPr>
          <p:nvPr>
            <p:ph type="dt" sz="half" idx="7"/>
          </p:nvPr>
        </p:nvSpPr>
        <p:spPr/>
        <p:txBody>
          <a:bodyPr/>
          <a:lstStyle>
            <a:lvl1pPr>
              <a:defRPr/>
            </a:lvl1pPr>
          </a:lstStyle>
          <a:p>
            <a:pPr lvl="0"/>
            <a:fld id="{DFA883BE-18EF-4EF5-AE83-5322C5154CFD}" type="datetime1">
              <a:rPr lang="en-GB"/>
              <a:pPr lvl="0"/>
              <a:t>03/03/2025</a:t>
            </a:fld>
            <a:endParaRPr lang="en-GB"/>
          </a:p>
        </p:txBody>
      </p:sp>
      <p:sp>
        <p:nvSpPr>
          <p:cNvPr id="6" name="Footer Placeholder 5">
            <a:extLst>
              <a:ext uri="{FF2B5EF4-FFF2-40B4-BE49-F238E27FC236}">
                <a16:creationId xmlns:a16="http://schemas.microsoft.com/office/drawing/2014/main" id="{DEA1B5B4-5466-5815-D05A-06E80472332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EF2BBB0-BD8F-B439-07A6-FEB5B6787CB1}"/>
              </a:ext>
            </a:extLst>
          </p:cNvPr>
          <p:cNvSpPr txBox="1">
            <a:spLocks noGrp="1"/>
          </p:cNvSpPr>
          <p:nvPr>
            <p:ph type="sldNum" sz="quarter" idx="8"/>
          </p:nvPr>
        </p:nvSpPr>
        <p:spPr/>
        <p:txBody>
          <a:bodyPr/>
          <a:lstStyle>
            <a:lvl1pPr>
              <a:defRPr/>
            </a:lvl1pPr>
          </a:lstStyle>
          <a:p>
            <a:pPr lvl="0"/>
            <a:fld id="{C8E969ED-0247-475B-8F4B-24F60DD337A2}" type="slidenum">
              <a:t>‹#›</a:t>
            </a:fld>
            <a:endParaRPr lang="en-GB"/>
          </a:p>
        </p:txBody>
      </p:sp>
    </p:spTree>
    <p:extLst>
      <p:ext uri="{BB962C8B-B14F-4D97-AF65-F5344CB8AC3E}">
        <p14:creationId xmlns:p14="http://schemas.microsoft.com/office/powerpoint/2010/main" val="27413046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54A2-4151-FB93-6018-DC59C8DF6AA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E10D3E09-97F7-496B-2BBF-FB42FB63E22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E5342-2476-51AE-A865-C42FCC8057E1}"/>
              </a:ext>
            </a:extLst>
          </p:cNvPr>
          <p:cNvSpPr txBox="1">
            <a:spLocks noGrp="1"/>
          </p:cNvSpPr>
          <p:nvPr>
            <p:ph type="dt" sz="half" idx="7"/>
          </p:nvPr>
        </p:nvSpPr>
        <p:spPr/>
        <p:txBody>
          <a:bodyPr/>
          <a:lstStyle>
            <a:lvl1pPr>
              <a:defRPr/>
            </a:lvl1pPr>
          </a:lstStyle>
          <a:p>
            <a:pPr lvl="0"/>
            <a:fld id="{19673125-464D-4357-AAFD-B0DA8BA887FC}" type="datetime1">
              <a:rPr lang="en-GB"/>
              <a:pPr lvl="0"/>
              <a:t>03/03/2025</a:t>
            </a:fld>
            <a:endParaRPr lang="en-GB"/>
          </a:p>
        </p:txBody>
      </p:sp>
      <p:sp>
        <p:nvSpPr>
          <p:cNvPr id="5" name="Footer Placeholder 4">
            <a:extLst>
              <a:ext uri="{FF2B5EF4-FFF2-40B4-BE49-F238E27FC236}">
                <a16:creationId xmlns:a16="http://schemas.microsoft.com/office/drawing/2014/main" id="{505A86A4-C1E8-1DAC-8CAD-90D9DD9FCAE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82351AC-9D57-5831-5A39-7826B5B85504}"/>
              </a:ext>
            </a:extLst>
          </p:cNvPr>
          <p:cNvSpPr txBox="1">
            <a:spLocks noGrp="1"/>
          </p:cNvSpPr>
          <p:nvPr>
            <p:ph type="sldNum" sz="quarter" idx="8"/>
          </p:nvPr>
        </p:nvSpPr>
        <p:spPr/>
        <p:txBody>
          <a:bodyPr/>
          <a:lstStyle>
            <a:lvl1pPr>
              <a:defRPr/>
            </a:lvl1pPr>
          </a:lstStyle>
          <a:p>
            <a:pPr lvl="0"/>
            <a:fld id="{AE396069-0C67-4274-808D-645CBD7AD41C}" type="slidenum">
              <a:t>‹#›</a:t>
            </a:fld>
            <a:endParaRPr lang="en-GB"/>
          </a:p>
        </p:txBody>
      </p:sp>
    </p:spTree>
    <p:extLst>
      <p:ext uri="{BB962C8B-B14F-4D97-AF65-F5344CB8AC3E}">
        <p14:creationId xmlns:p14="http://schemas.microsoft.com/office/powerpoint/2010/main" val="37649222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2DC0A-524C-269E-0E28-7F12675F555E}"/>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CF273787-F849-529C-CEDA-49A47EC732D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B0B3C-0E53-63B0-FBD6-BE410D9D9075}"/>
              </a:ext>
            </a:extLst>
          </p:cNvPr>
          <p:cNvSpPr txBox="1">
            <a:spLocks noGrp="1"/>
          </p:cNvSpPr>
          <p:nvPr>
            <p:ph type="dt" sz="half" idx="7"/>
          </p:nvPr>
        </p:nvSpPr>
        <p:spPr/>
        <p:txBody>
          <a:bodyPr/>
          <a:lstStyle>
            <a:lvl1pPr>
              <a:defRPr/>
            </a:lvl1pPr>
          </a:lstStyle>
          <a:p>
            <a:pPr lvl="0"/>
            <a:fld id="{18B6B833-B534-481E-96FA-754328230725}" type="datetime1">
              <a:rPr lang="en-GB"/>
              <a:pPr lvl="0"/>
              <a:t>03/03/2025</a:t>
            </a:fld>
            <a:endParaRPr lang="en-GB"/>
          </a:p>
        </p:txBody>
      </p:sp>
      <p:sp>
        <p:nvSpPr>
          <p:cNvPr id="5" name="Footer Placeholder 4">
            <a:extLst>
              <a:ext uri="{FF2B5EF4-FFF2-40B4-BE49-F238E27FC236}">
                <a16:creationId xmlns:a16="http://schemas.microsoft.com/office/drawing/2014/main" id="{7BDA18CA-94B7-92EC-AEB9-577FFB3F6CD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C200060-65C0-EE1E-74B3-B72F0AAD67DC}"/>
              </a:ext>
            </a:extLst>
          </p:cNvPr>
          <p:cNvSpPr txBox="1">
            <a:spLocks noGrp="1"/>
          </p:cNvSpPr>
          <p:nvPr>
            <p:ph type="sldNum" sz="quarter" idx="8"/>
          </p:nvPr>
        </p:nvSpPr>
        <p:spPr/>
        <p:txBody>
          <a:bodyPr/>
          <a:lstStyle>
            <a:lvl1pPr>
              <a:defRPr/>
            </a:lvl1pPr>
          </a:lstStyle>
          <a:p>
            <a:pPr lvl="0"/>
            <a:fld id="{E3077E5F-425B-438F-864B-35E66478381E}" type="slidenum">
              <a:t>‹#›</a:t>
            </a:fld>
            <a:endParaRPr lang="en-GB"/>
          </a:p>
        </p:txBody>
      </p:sp>
    </p:spTree>
    <p:extLst>
      <p:ext uri="{BB962C8B-B14F-4D97-AF65-F5344CB8AC3E}">
        <p14:creationId xmlns:p14="http://schemas.microsoft.com/office/powerpoint/2010/main" val="5285214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blue square with white text&#10;&#10;Description automatically generated">
            <a:extLst>
              <a:ext uri="{FF2B5EF4-FFF2-40B4-BE49-F238E27FC236}">
                <a16:creationId xmlns:a16="http://schemas.microsoft.com/office/drawing/2014/main" id="{CEF62E92-C481-ADD0-83CC-6130A3218B30}"/>
              </a:ext>
            </a:extLst>
          </p:cNvPr>
          <p:cNvPicPr>
            <a:picLocks noChangeAspect="1"/>
          </p:cNvPicPr>
          <p:nvPr userDrawn="1"/>
        </p:nvPicPr>
        <p:blipFill>
          <a:blip r:embed="rId3"/>
          <a:stretch>
            <a:fillRect/>
          </a:stretch>
        </p:blipFill>
        <p:spPr>
          <a:xfrm>
            <a:off x="4350125" y="954741"/>
            <a:ext cx="3491753" cy="3491753"/>
          </a:xfrm>
          <a:prstGeom prst="rect">
            <a:avLst/>
          </a:prstGeom>
        </p:spPr>
      </p:pic>
      <p:sp>
        <p:nvSpPr>
          <p:cNvPr id="2" name="Title 1"/>
          <p:cNvSpPr>
            <a:spLocks noGrp="1"/>
          </p:cNvSpPr>
          <p:nvPr>
            <p:ph type="ctrTitle"/>
          </p:nvPr>
        </p:nvSpPr>
        <p:spPr>
          <a:xfrm>
            <a:off x="1524000" y="4432311"/>
            <a:ext cx="9144000" cy="968923"/>
          </a:xfrm>
        </p:spPr>
        <p:txBody>
          <a:bodyPr anchor="ctr" anchorCtr="0">
            <a:normAutofit/>
          </a:bodyPr>
          <a:lstStyle>
            <a:lvl1pPr algn="ctr">
              <a:defRPr sz="4000" b="1" i="0" spc="107" baseline="0">
                <a:solidFill>
                  <a:schemeClr val="bg1"/>
                </a:solidFill>
                <a:latin typeface="Cabin"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601416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24EF68-003B-4615-322B-AB60927079B2}"/>
              </a:ext>
            </a:extLst>
          </p:cNvPr>
          <p:cNvSpPr txBox="1"/>
          <p:nvPr userDrawn="1"/>
        </p:nvSpPr>
        <p:spPr>
          <a:xfrm>
            <a:off x="39649" y="3"/>
            <a:ext cx="5303024" cy="307777"/>
          </a:xfrm>
          <a:prstGeom prst="rect">
            <a:avLst/>
          </a:prstGeom>
          <a:noFill/>
        </p:spPr>
        <p:txBody>
          <a:bodyPr wrap="square" rtlCol="0">
            <a:spAutoFit/>
          </a:bodyPr>
          <a:lstStyle/>
          <a:p>
            <a:r>
              <a:rPr lang="en-US" sz="1400" b="0" i="0" spc="67" baseline="0" dirty="0">
                <a:solidFill>
                  <a:schemeClr val="bg1"/>
                </a:solidFill>
                <a:latin typeface="Cabin" pitchFamily="2" charset="77"/>
              </a:rPr>
              <a:t>THAMES VALLEY VIOLENCE PREVENTION PARTNERSHIP</a:t>
            </a:r>
          </a:p>
        </p:txBody>
      </p:sp>
      <p:pic>
        <p:nvPicPr>
          <p:cNvPr id="9" name="Picture 8" descr="A blue and black triangle&#10;&#10;Description automatically generated">
            <a:extLst>
              <a:ext uri="{FF2B5EF4-FFF2-40B4-BE49-F238E27FC236}">
                <a16:creationId xmlns:a16="http://schemas.microsoft.com/office/drawing/2014/main" id="{4C94D653-4EDE-3AEF-86CC-25E226E2C0F3}"/>
              </a:ext>
            </a:extLst>
          </p:cNvPr>
          <p:cNvPicPr>
            <a:picLocks noChangeAspect="1"/>
          </p:cNvPicPr>
          <p:nvPr userDrawn="1"/>
        </p:nvPicPr>
        <p:blipFill>
          <a:blip r:embed="rId3"/>
          <a:stretch>
            <a:fillRect/>
          </a:stretch>
        </p:blipFill>
        <p:spPr>
          <a:xfrm>
            <a:off x="2047" y="5825067"/>
            <a:ext cx="512839" cy="1038827"/>
          </a:xfrm>
          <a:prstGeom prst="rect">
            <a:avLst/>
          </a:prstGeom>
        </p:spPr>
      </p:pic>
      <p:cxnSp>
        <p:nvCxnSpPr>
          <p:cNvPr id="11" name="Straight Connector 10">
            <a:extLst>
              <a:ext uri="{FF2B5EF4-FFF2-40B4-BE49-F238E27FC236}">
                <a16:creationId xmlns:a16="http://schemas.microsoft.com/office/drawing/2014/main" id="{88126767-B794-2BD2-E60D-810F63ECFC7B}"/>
              </a:ext>
            </a:extLst>
          </p:cNvPr>
          <p:cNvCxnSpPr/>
          <p:nvPr userDrawn="1"/>
        </p:nvCxnSpPr>
        <p:spPr>
          <a:xfrm>
            <a:off x="1034288" y="1708912"/>
            <a:ext cx="650240" cy="0"/>
          </a:xfrm>
          <a:prstGeom prst="line">
            <a:avLst/>
          </a:prstGeom>
          <a:ln w="47625">
            <a:solidFill>
              <a:srgbClr val="0FB6CC"/>
            </a:solidFill>
          </a:ln>
        </p:spPr>
        <p:style>
          <a:lnRef idx="3">
            <a:schemeClr val="dk1"/>
          </a:lnRef>
          <a:fillRef idx="0">
            <a:schemeClr val="dk1"/>
          </a:fillRef>
          <a:effectRef idx="2">
            <a:schemeClr val="dk1"/>
          </a:effectRef>
          <a:fontRef idx="minor">
            <a:schemeClr val="tx1"/>
          </a:fontRef>
        </p:style>
      </p:cxnSp>
      <p:sp>
        <p:nvSpPr>
          <p:cNvPr id="16" name="Title 1">
            <a:extLst>
              <a:ext uri="{FF2B5EF4-FFF2-40B4-BE49-F238E27FC236}">
                <a16:creationId xmlns:a16="http://schemas.microsoft.com/office/drawing/2014/main" id="{7E5CD0F5-1E94-3533-81A6-60E60BD6D8FD}"/>
              </a:ext>
            </a:extLst>
          </p:cNvPr>
          <p:cNvSpPr>
            <a:spLocks noGrp="1"/>
          </p:cNvSpPr>
          <p:nvPr>
            <p:ph type="title"/>
          </p:nvPr>
        </p:nvSpPr>
        <p:spPr>
          <a:xfrm>
            <a:off x="838200" y="705322"/>
            <a:ext cx="10515600" cy="914833"/>
          </a:xfrm>
        </p:spPr>
        <p:txBody>
          <a:bodyPr/>
          <a:lstStyle>
            <a:lvl1pPr>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92492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63" Type="http://schemas.openxmlformats.org/officeDocument/2006/relationships/slideLayout" Target="../slideLayouts/slideLayout8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62" Type="http://schemas.openxmlformats.org/officeDocument/2006/relationships/slideLayout" Target="../slideLayouts/slideLayout8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66"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61" Type="http://schemas.openxmlformats.org/officeDocument/2006/relationships/slideLayout" Target="../slideLayouts/slideLayout8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60" Type="http://schemas.openxmlformats.org/officeDocument/2006/relationships/slideLayout" Target="../slideLayouts/slideLayout81.xml"/><Relationship Id="rId65" Type="http://schemas.openxmlformats.org/officeDocument/2006/relationships/slideLayout" Target="../slideLayouts/slideLayout86.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64" Type="http://schemas.openxmlformats.org/officeDocument/2006/relationships/slideLayout" Target="../slideLayouts/slideLayout85.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image" Target="../media/image16.png"/><Relationship Id="rId4" Type="http://schemas.openxmlformats.org/officeDocument/2006/relationships/slideLayout" Target="../slideLayouts/slideLayout10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21.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5.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055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9047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 id="2147483725" r:id="rId42"/>
    <p:sldLayoutId id="2147483726" r:id="rId43"/>
    <p:sldLayoutId id="2147483727" r:id="rId44"/>
    <p:sldLayoutId id="2147483728" r:id="rId45"/>
    <p:sldLayoutId id="2147483729" r:id="rId46"/>
    <p:sldLayoutId id="2147483730" r:id="rId47"/>
    <p:sldLayoutId id="2147483731" r:id="rId48"/>
    <p:sldLayoutId id="2147483732" r:id="rId49"/>
    <p:sldLayoutId id="2147483733" r:id="rId50"/>
    <p:sldLayoutId id="2147483734" r:id="rId51"/>
    <p:sldLayoutId id="2147483735" r:id="rId52"/>
    <p:sldLayoutId id="2147483736" r:id="rId53"/>
    <p:sldLayoutId id="2147483740" r:id="rId54"/>
    <p:sldLayoutId id="2147483742" r:id="rId55"/>
    <p:sldLayoutId id="2147483743" r:id="rId56"/>
    <p:sldLayoutId id="2147483745" r:id="rId57"/>
    <p:sldLayoutId id="2147483746" r:id="rId58"/>
    <p:sldLayoutId id="2147483747" r:id="rId59"/>
    <p:sldLayoutId id="2147483748" r:id="rId60"/>
    <p:sldLayoutId id="2147483749" r:id="rId61"/>
    <p:sldLayoutId id="2147483750" r:id="rId62"/>
    <p:sldLayoutId id="2147483752" r:id="rId63"/>
    <p:sldLayoutId id="2147483753" r:id="rId64"/>
    <p:sldLayoutId id="2147483754" r:id="rId6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7B7E7-831C-5A28-1CD2-4C8480459D1C}"/>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79CE2E3-19F0-6A31-31C9-B716890E416D}"/>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2F0B1-11DE-1B15-C68C-766F06A44D5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1A0A9B7-201E-4B38-8D17-641046998D90}" type="datetime1">
              <a:rPr lang="en-GB"/>
              <a:pPr lvl="0"/>
              <a:t>03/03/2025</a:t>
            </a:fld>
            <a:endParaRPr lang="en-GB"/>
          </a:p>
        </p:txBody>
      </p:sp>
      <p:sp>
        <p:nvSpPr>
          <p:cNvPr id="5" name="Footer Placeholder 4">
            <a:extLst>
              <a:ext uri="{FF2B5EF4-FFF2-40B4-BE49-F238E27FC236}">
                <a16:creationId xmlns:a16="http://schemas.microsoft.com/office/drawing/2014/main" id="{AE63F885-C573-7FDE-1119-624663D6997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79BF43C-C265-40DF-08F6-6465F57582F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D740AEFF-7956-405F-858D-B93693EBFB4F}" type="slidenum">
              <a:t>‹#›</a:t>
            </a:fld>
            <a:endParaRPr lang="en-GB"/>
          </a:p>
        </p:txBody>
      </p:sp>
    </p:spTree>
    <p:extLst>
      <p:ext uri="{BB962C8B-B14F-4D97-AF65-F5344CB8AC3E}">
        <p14:creationId xmlns:p14="http://schemas.microsoft.com/office/powerpoint/2010/main" val="23564471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0F8290">
                <a:lumMod val="100000"/>
                <a:alpha val="10000"/>
              </a:srgbClr>
            </a:gs>
            <a:gs pos="97000">
              <a:schemeClr val="bg1"/>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05322"/>
            <a:ext cx="10515600" cy="91483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638057"/>
            <a:ext cx="10515600" cy="43270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21AD3E8B-973F-702B-789A-8A97D38CE007}"/>
              </a:ext>
            </a:extLst>
          </p:cNvPr>
          <p:cNvSpPr/>
          <p:nvPr userDrawn="1"/>
        </p:nvSpPr>
        <p:spPr>
          <a:xfrm>
            <a:off x="-1" y="1"/>
            <a:ext cx="12191999" cy="335999"/>
          </a:xfrm>
          <a:prstGeom prst="rect">
            <a:avLst/>
          </a:prstGeom>
          <a:gradFill>
            <a:gsLst>
              <a:gs pos="33000">
                <a:srgbClr val="2E244F"/>
              </a:gs>
              <a:gs pos="0">
                <a:srgbClr val="221846"/>
              </a:gs>
              <a:gs pos="66000">
                <a:srgbClr val="332358"/>
              </a:gs>
              <a:gs pos="100000">
                <a:srgbClr val="22184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GB" sz="2400"/>
          </a:p>
        </p:txBody>
      </p:sp>
      <p:pic>
        <p:nvPicPr>
          <p:cNvPr id="7" name="Picture 6" descr="A purple diamond on a black background&#10;&#10;Description automatically generated">
            <a:extLst>
              <a:ext uri="{FF2B5EF4-FFF2-40B4-BE49-F238E27FC236}">
                <a16:creationId xmlns:a16="http://schemas.microsoft.com/office/drawing/2014/main" id="{6F92590B-DA85-AD87-8D28-E590AEC44D69}"/>
              </a:ext>
            </a:extLst>
          </p:cNvPr>
          <p:cNvPicPr>
            <a:picLocks noChangeAspect="1"/>
          </p:cNvPicPr>
          <p:nvPr userDrawn="1"/>
        </p:nvPicPr>
        <p:blipFill>
          <a:blip r:embed="rId10"/>
          <a:stretch>
            <a:fillRect/>
          </a:stretch>
        </p:blipFill>
        <p:spPr>
          <a:xfrm>
            <a:off x="1" y="5823947"/>
            <a:ext cx="531388" cy="1034053"/>
          </a:xfrm>
          <a:prstGeom prst="rect">
            <a:avLst/>
          </a:prstGeom>
        </p:spPr>
      </p:pic>
      <p:sp>
        <p:nvSpPr>
          <p:cNvPr id="5" name="TextBox 4">
            <a:extLst>
              <a:ext uri="{FF2B5EF4-FFF2-40B4-BE49-F238E27FC236}">
                <a16:creationId xmlns:a16="http://schemas.microsoft.com/office/drawing/2014/main" id="{44343CA9-8548-6462-9941-140BFE0F5F47}"/>
              </a:ext>
            </a:extLst>
          </p:cNvPr>
          <p:cNvSpPr txBox="1"/>
          <p:nvPr userDrawn="1"/>
        </p:nvSpPr>
        <p:spPr>
          <a:xfrm>
            <a:off x="39649" y="3"/>
            <a:ext cx="5303024" cy="307777"/>
          </a:xfrm>
          <a:prstGeom prst="rect">
            <a:avLst/>
          </a:prstGeom>
          <a:noFill/>
        </p:spPr>
        <p:txBody>
          <a:bodyPr wrap="square" rtlCol="0">
            <a:spAutoFit/>
          </a:bodyPr>
          <a:lstStyle/>
          <a:p>
            <a:r>
              <a:rPr lang="en-US" sz="1400" b="0" i="0" spc="67" baseline="0" dirty="0">
                <a:solidFill>
                  <a:schemeClr val="bg1"/>
                </a:solidFill>
                <a:latin typeface="Cabin" pitchFamily="2" charset="77"/>
              </a:rPr>
              <a:t>THAMES VALLEY VIOLENCE PREVENTION PARTNERSHIP</a:t>
            </a:r>
          </a:p>
        </p:txBody>
      </p:sp>
    </p:spTree>
    <p:extLst>
      <p:ext uri="{BB962C8B-B14F-4D97-AF65-F5344CB8AC3E}">
        <p14:creationId xmlns:p14="http://schemas.microsoft.com/office/powerpoint/2010/main" val="125370649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txStyles>
    <p:titleStyle>
      <a:lvl1pPr algn="l" defTabSz="914377" rtl="0" eaLnBrk="1" latinLnBrk="0" hangingPunct="1">
        <a:lnSpc>
          <a:spcPct val="90000"/>
        </a:lnSpc>
        <a:spcBef>
          <a:spcPct val="0"/>
        </a:spcBef>
        <a:buNone/>
        <a:defRPr sz="4000" b="1" i="0" kern="1200" spc="107" baseline="0">
          <a:solidFill>
            <a:srgbClr val="0F8290"/>
          </a:solidFill>
          <a:latin typeface="Cabin" pitchFamily="2" charset="77"/>
          <a:ea typeface="+mj-ea"/>
          <a:cs typeface="+mj-cs"/>
        </a:defRPr>
      </a:lvl1pPr>
    </p:titleStyle>
    <p:bodyStyle>
      <a:lvl1pPr marL="228594" indent="-228594" algn="l" defTabSz="914377" rtl="0" eaLnBrk="1" latinLnBrk="0" hangingPunct="1">
        <a:lnSpc>
          <a:spcPct val="120000"/>
        </a:lnSpc>
        <a:spcBef>
          <a:spcPts val="1000"/>
        </a:spcBef>
        <a:spcAft>
          <a:spcPts val="400"/>
        </a:spcAft>
        <a:buFont typeface="Arial" panose="020B0604020202020204" pitchFamily="34" charset="0"/>
        <a:buChar char="•"/>
        <a:defRPr sz="2800" b="0" i="0" kern="1200" spc="67" baseline="0">
          <a:solidFill>
            <a:schemeClr val="tx1"/>
          </a:solidFill>
          <a:latin typeface="Cabin" pitchFamily="2" charset="77"/>
          <a:ea typeface="+mn-ea"/>
          <a:cs typeface="+mn-cs"/>
        </a:defRPr>
      </a:lvl1pPr>
      <a:lvl2pPr marL="685783" indent="-228594" algn="l" defTabSz="914377" rtl="0" eaLnBrk="1" latinLnBrk="0" hangingPunct="1">
        <a:lnSpc>
          <a:spcPct val="120000"/>
        </a:lnSpc>
        <a:spcBef>
          <a:spcPts val="500"/>
        </a:spcBef>
        <a:spcAft>
          <a:spcPts val="400"/>
        </a:spcAft>
        <a:buFont typeface="Arial" panose="020B0604020202020204" pitchFamily="34" charset="0"/>
        <a:buChar char="•"/>
        <a:defRPr sz="2400" b="0" i="0" kern="1200" spc="67" baseline="0">
          <a:solidFill>
            <a:schemeClr val="tx1"/>
          </a:solidFill>
          <a:latin typeface="Cabin" pitchFamily="2" charset="77"/>
          <a:ea typeface="+mn-ea"/>
          <a:cs typeface="+mn-cs"/>
        </a:defRPr>
      </a:lvl2pPr>
      <a:lvl3pPr marL="1142971" indent="-228594" algn="l" defTabSz="914377" rtl="0" eaLnBrk="1" latinLnBrk="0" hangingPunct="1">
        <a:lnSpc>
          <a:spcPct val="120000"/>
        </a:lnSpc>
        <a:spcBef>
          <a:spcPts val="500"/>
        </a:spcBef>
        <a:spcAft>
          <a:spcPts val="400"/>
        </a:spcAft>
        <a:buFont typeface="Arial" panose="020B0604020202020204" pitchFamily="34" charset="0"/>
        <a:buChar char="•"/>
        <a:defRPr sz="2000" b="0" i="0" kern="1200" spc="67" baseline="0">
          <a:solidFill>
            <a:schemeClr val="tx1"/>
          </a:solidFill>
          <a:latin typeface="Cabin" pitchFamily="2" charset="77"/>
          <a:ea typeface="+mn-ea"/>
          <a:cs typeface="+mn-cs"/>
        </a:defRPr>
      </a:lvl3pPr>
      <a:lvl4pPr marL="1600160" indent="-228594" algn="l" defTabSz="914377" rtl="0" eaLnBrk="1" latinLnBrk="0" hangingPunct="1">
        <a:lnSpc>
          <a:spcPct val="120000"/>
        </a:lnSpc>
        <a:spcBef>
          <a:spcPts val="500"/>
        </a:spcBef>
        <a:spcAft>
          <a:spcPts val="400"/>
        </a:spcAft>
        <a:buFont typeface="Arial" panose="020B0604020202020204" pitchFamily="34" charset="0"/>
        <a:buChar char="•"/>
        <a:defRPr sz="1800" b="0" i="0" kern="1200" spc="67" baseline="0">
          <a:solidFill>
            <a:schemeClr val="tx1"/>
          </a:solidFill>
          <a:latin typeface="Cabin" pitchFamily="2" charset="77"/>
          <a:ea typeface="+mn-ea"/>
          <a:cs typeface="+mn-cs"/>
        </a:defRPr>
      </a:lvl4pPr>
      <a:lvl5pPr marL="2057349" indent="-228594" algn="l" defTabSz="914377" rtl="0" eaLnBrk="1" latinLnBrk="0" hangingPunct="1">
        <a:lnSpc>
          <a:spcPct val="120000"/>
        </a:lnSpc>
        <a:spcBef>
          <a:spcPts val="500"/>
        </a:spcBef>
        <a:spcAft>
          <a:spcPts val="400"/>
        </a:spcAft>
        <a:buFont typeface="Arial" panose="020B0604020202020204" pitchFamily="34" charset="0"/>
        <a:buChar char="•"/>
        <a:defRPr sz="1800" b="0" i="0" kern="1200" spc="67" baseline="0">
          <a:solidFill>
            <a:schemeClr val="tx1"/>
          </a:solidFill>
          <a:latin typeface="Cabin"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2234" y="398463"/>
            <a:ext cx="11167533"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512234" y="1708150"/>
            <a:ext cx="1116541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Rectangle 6"/>
          <p:cNvSpPr>
            <a:spLocks noGrp="1" noChangeArrowheads="1"/>
          </p:cNvSpPr>
          <p:nvPr>
            <p:ph type="sldNum" sz="quarter" idx="4"/>
          </p:nvPr>
        </p:nvSpPr>
        <p:spPr bwMode="auto">
          <a:xfrm>
            <a:off x="10483851" y="6451600"/>
            <a:ext cx="1200149"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000">
                <a:solidFill>
                  <a:schemeClr val="tx2"/>
                </a:solidFill>
              </a:defRPr>
            </a:lvl1pPr>
          </a:lstStyle>
          <a:p>
            <a:fld id="{DB797699-F80C-C240-B615-8DB97C0970FE}" type="slidenum">
              <a:rPr lang="en-GB" altLang="en-US"/>
              <a:pPr/>
              <a:t>‹#›</a:t>
            </a:fld>
            <a:endParaRPr lang="en-GB" altLang="en-US"/>
          </a:p>
        </p:txBody>
      </p:sp>
    </p:spTree>
    <p:extLst>
      <p:ext uri="{BB962C8B-B14F-4D97-AF65-F5344CB8AC3E}">
        <p14:creationId xmlns:p14="http://schemas.microsoft.com/office/powerpoint/2010/main" val="99062681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Arial" charset="0"/>
        </a:defRPr>
      </a:lvl2pPr>
      <a:lvl3pPr algn="l" rtl="0" eaLnBrk="1" fontAlgn="base" hangingPunct="1">
        <a:spcBef>
          <a:spcPct val="0"/>
        </a:spcBef>
        <a:spcAft>
          <a:spcPct val="0"/>
        </a:spcAft>
        <a:defRPr sz="2600" b="1">
          <a:solidFill>
            <a:schemeClr val="tx2"/>
          </a:solidFill>
          <a:latin typeface="Arial" charset="0"/>
        </a:defRPr>
      </a:lvl3pPr>
      <a:lvl4pPr algn="l" rtl="0" eaLnBrk="1" fontAlgn="base" hangingPunct="1">
        <a:spcBef>
          <a:spcPct val="0"/>
        </a:spcBef>
        <a:spcAft>
          <a:spcPct val="0"/>
        </a:spcAft>
        <a:defRPr sz="2600" b="1">
          <a:solidFill>
            <a:schemeClr val="tx2"/>
          </a:solidFill>
          <a:latin typeface="Arial" charset="0"/>
        </a:defRPr>
      </a:lvl4pPr>
      <a:lvl5pPr algn="l" rtl="0" eaLnBrk="1" fontAlgn="base" hangingPunct="1">
        <a:spcBef>
          <a:spcPct val="0"/>
        </a:spcBef>
        <a:spcAft>
          <a:spcPct val="0"/>
        </a:spcAft>
        <a:defRPr sz="2600" b="1">
          <a:solidFill>
            <a:schemeClr val="tx2"/>
          </a:solidFill>
          <a:latin typeface="Arial" charset="0"/>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69875" indent="-269875" algn="l" rtl="0" eaLnBrk="1" fontAlgn="base" hangingPunct="1">
        <a:spcBef>
          <a:spcPct val="0"/>
        </a:spcBef>
        <a:spcAft>
          <a:spcPct val="75000"/>
        </a:spcAft>
        <a:buChar char="•"/>
        <a:defRPr sz="2000">
          <a:solidFill>
            <a:schemeClr val="tx1"/>
          </a:solidFill>
          <a:latin typeface="+mn-lt"/>
          <a:ea typeface="+mn-ea"/>
          <a:cs typeface="+mn-cs"/>
        </a:defRPr>
      </a:lvl1pPr>
      <a:lvl2pPr marL="538163" indent="-266700" algn="l" rtl="0" eaLnBrk="1" fontAlgn="base" hangingPunct="1">
        <a:spcBef>
          <a:spcPct val="0"/>
        </a:spcBef>
        <a:spcAft>
          <a:spcPct val="75000"/>
        </a:spcAft>
        <a:buChar char="•"/>
        <a:defRPr sz="2000">
          <a:solidFill>
            <a:schemeClr val="tx1"/>
          </a:solidFill>
          <a:latin typeface="+mn-lt"/>
        </a:defRPr>
      </a:lvl2pPr>
      <a:lvl3pPr marL="809625" indent="-269875" algn="l" rtl="0" eaLnBrk="1" fontAlgn="base" hangingPunct="1">
        <a:spcBef>
          <a:spcPct val="0"/>
        </a:spcBef>
        <a:spcAft>
          <a:spcPct val="75000"/>
        </a:spcAft>
        <a:buChar char="•"/>
        <a:defRPr sz="2000">
          <a:solidFill>
            <a:schemeClr val="tx1"/>
          </a:solidFill>
          <a:latin typeface="+mn-lt"/>
        </a:defRPr>
      </a:lvl3pPr>
      <a:lvl4pPr marL="1079500" indent="-268288" algn="l" rtl="0" eaLnBrk="1" fontAlgn="base" hangingPunct="1">
        <a:spcBef>
          <a:spcPct val="0"/>
        </a:spcBef>
        <a:spcAft>
          <a:spcPct val="75000"/>
        </a:spcAft>
        <a:buChar char="•"/>
        <a:defRPr sz="2000">
          <a:solidFill>
            <a:schemeClr val="tx1"/>
          </a:solidFill>
          <a:latin typeface="+mn-lt"/>
        </a:defRPr>
      </a:lvl4pPr>
      <a:lvl5pPr marL="1350963" indent="-269875" algn="l" rtl="0" eaLnBrk="1" fontAlgn="base" hangingPunct="1">
        <a:spcBef>
          <a:spcPct val="0"/>
        </a:spcBef>
        <a:spcAft>
          <a:spcPct val="75000"/>
        </a:spcAft>
        <a:buChar char="•"/>
        <a:defRPr sz="2000">
          <a:solidFill>
            <a:schemeClr val="tx1"/>
          </a:solidFill>
          <a:latin typeface="+mn-lt"/>
        </a:defRPr>
      </a:lvl5pPr>
      <a:lvl6pPr marL="1808163" indent="-269875" algn="l" rtl="0" eaLnBrk="1" fontAlgn="base" hangingPunct="1">
        <a:spcBef>
          <a:spcPct val="0"/>
        </a:spcBef>
        <a:spcAft>
          <a:spcPct val="75000"/>
        </a:spcAft>
        <a:buChar char="•"/>
        <a:defRPr sz="2000">
          <a:solidFill>
            <a:schemeClr val="tx1"/>
          </a:solidFill>
          <a:latin typeface="+mn-lt"/>
        </a:defRPr>
      </a:lvl6pPr>
      <a:lvl7pPr marL="2265363" indent="-269875" algn="l" rtl="0" eaLnBrk="1" fontAlgn="base" hangingPunct="1">
        <a:spcBef>
          <a:spcPct val="0"/>
        </a:spcBef>
        <a:spcAft>
          <a:spcPct val="75000"/>
        </a:spcAft>
        <a:buChar char="•"/>
        <a:defRPr sz="2000">
          <a:solidFill>
            <a:schemeClr val="tx1"/>
          </a:solidFill>
          <a:latin typeface="+mn-lt"/>
        </a:defRPr>
      </a:lvl7pPr>
      <a:lvl8pPr marL="2722563" indent="-269875" algn="l" rtl="0" eaLnBrk="1" fontAlgn="base" hangingPunct="1">
        <a:spcBef>
          <a:spcPct val="0"/>
        </a:spcBef>
        <a:spcAft>
          <a:spcPct val="75000"/>
        </a:spcAft>
        <a:buChar char="•"/>
        <a:defRPr sz="2000">
          <a:solidFill>
            <a:schemeClr val="tx1"/>
          </a:solidFill>
          <a:latin typeface="+mn-lt"/>
        </a:defRPr>
      </a:lvl8pPr>
      <a:lvl9pPr marL="3179763" indent="-269875" algn="l" rtl="0" eaLnBrk="1" fontAlgn="base" hangingPunct="1">
        <a:spcBef>
          <a:spcPct val="0"/>
        </a:spcBef>
        <a:spcAft>
          <a:spcPct val="7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8863A-5268-99A9-FE87-FD5FB2653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1476198-76A2-3945-6E3C-CA99FB9D0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85B56F-2403-EF0A-49D5-015D99CCD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3B8517-4072-4191-B8E4-4750E9431218}" type="datetimeFigureOut">
              <a:rPr lang="en-GB" smtClean="0"/>
              <a:t>03/03/2025</a:t>
            </a:fld>
            <a:endParaRPr lang="en-GB"/>
          </a:p>
        </p:txBody>
      </p:sp>
      <p:sp>
        <p:nvSpPr>
          <p:cNvPr id="5" name="Footer Placeholder 4">
            <a:extLst>
              <a:ext uri="{FF2B5EF4-FFF2-40B4-BE49-F238E27FC236}">
                <a16:creationId xmlns:a16="http://schemas.microsoft.com/office/drawing/2014/main" id="{44BA8DC2-66C3-AA7A-1691-46CDB0030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5152273-79D7-8BA0-E875-61A7080AF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DF69F5-0956-4ADD-8FF4-B367227FBFE2}" type="slidenum">
              <a:rPr lang="en-GB" smtClean="0"/>
              <a:t>‹#›</a:t>
            </a:fld>
            <a:endParaRPr lang="en-GB"/>
          </a:p>
        </p:txBody>
      </p:sp>
    </p:spTree>
    <p:extLst>
      <p:ext uri="{BB962C8B-B14F-4D97-AF65-F5344CB8AC3E}">
        <p14:creationId xmlns:p14="http://schemas.microsoft.com/office/powerpoint/2010/main" val="370834431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9.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mailto:tori@researchcore.co.uk" TargetMode="External"/><Relationship Id="rId2" Type="http://schemas.openxmlformats.org/officeDocument/2006/relationships/hyperlink" Target="https://www.nationalarchives.gov.uk/doc/open-government-licence/version/3/" TargetMode="External"/><Relationship Id="rId1" Type="http://schemas.openxmlformats.org/officeDocument/2006/relationships/slideLayout" Target="../slideLayouts/slideLayout99.xml"/><Relationship Id="rId4" Type="http://schemas.openxmlformats.org/officeDocument/2006/relationships/hyperlink" Target="mailto:tori.olphin@thamesvalley.police.uk"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9.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73.sv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99.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1.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1.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7.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7.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7.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A4E14-E03F-64D6-C860-31FB4B4A63C8}"/>
              </a:ext>
            </a:extLst>
          </p:cNvPr>
          <p:cNvPicPr>
            <a:picLocks noChangeAspect="1"/>
          </p:cNvPicPr>
          <p:nvPr/>
        </p:nvPicPr>
        <p:blipFill>
          <a:blip r:embed="rId2"/>
          <a:stretch>
            <a:fillRect/>
          </a:stretch>
        </p:blipFill>
        <p:spPr>
          <a:xfrm>
            <a:off x="478441" y="1273602"/>
            <a:ext cx="11235118" cy="4127033"/>
          </a:xfrm>
          <a:prstGeom prst="rect">
            <a:avLst/>
          </a:prstGeom>
        </p:spPr>
      </p:pic>
    </p:spTree>
    <p:extLst>
      <p:ext uri="{BB962C8B-B14F-4D97-AF65-F5344CB8AC3E}">
        <p14:creationId xmlns:p14="http://schemas.microsoft.com/office/powerpoint/2010/main" val="28876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Right Time</a:t>
            </a:r>
          </a:p>
        </p:txBody>
      </p:sp>
      <p:cxnSp>
        <p:nvCxnSpPr>
          <p:cNvPr id="10" name="Straight Connector 9"/>
          <p:cNvCxnSpPr/>
          <p:nvPr/>
        </p:nvCxnSpPr>
        <p:spPr>
          <a:xfrm>
            <a:off x="5143291" y="2191895"/>
            <a:ext cx="0" cy="3864132"/>
          </a:xfrm>
          <a:prstGeom prst="line">
            <a:avLst/>
          </a:prstGeom>
          <a:ln w="63500">
            <a:solidFill>
              <a:srgbClr val="0F829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45309" y="2191895"/>
            <a:ext cx="0" cy="3864132"/>
          </a:xfrm>
          <a:prstGeom prst="line">
            <a:avLst/>
          </a:prstGeom>
          <a:ln w="63500">
            <a:solidFill>
              <a:srgbClr val="0F8290"/>
            </a:solidFill>
            <a:prstDash val="dash"/>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26986" y="3111292"/>
            <a:ext cx="1834629" cy="1834629"/>
          </a:xfrm>
          <a:prstGeom prst="rect">
            <a:avLst/>
          </a:prstGeom>
        </p:spPr>
      </p:pic>
      <p:sp>
        <p:nvSpPr>
          <p:cNvPr id="14" name="Content Placeholder 2"/>
          <p:cNvSpPr txBox="1">
            <a:spLocks/>
          </p:cNvSpPr>
          <p:nvPr/>
        </p:nvSpPr>
        <p:spPr>
          <a:xfrm>
            <a:off x="1265836" y="1939095"/>
            <a:ext cx="3590977" cy="4742363"/>
          </a:xfrm>
          <a:prstGeom prst="rect">
            <a:avLst/>
          </a:prstGeom>
        </p:spPr>
        <p:txBody>
          <a:bodyPr>
            <a:normAutofit/>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400"/>
              </a:spcAft>
            </a:pPr>
            <a:endParaRPr lang="en-GB" sz="2800" spc="67" dirty="0">
              <a:solidFill>
                <a:prstClr val="white"/>
              </a:solidFill>
            </a:endParaRPr>
          </a:p>
          <a:p>
            <a:pPr marL="228594" indent="-228594" defTabSz="914377">
              <a:spcBef>
                <a:spcPts val="1000"/>
              </a:spcBef>
              <a:spcAft>
                <a:spcPts val="400"/>
              </a:spcAft>
            </a:pPr>
            <a:endParaRPr lang="en-GB" sz="2800" spc="67" dirty="0">
              <a:solidFill>
                <a:prstClr val="white"/>
              </a:solidFill>
            </a:endParaRPr>
          </a:p>
          <a:p>
            <a:pPr marL="228594" indent="-228594" defTabSz="914377">
              <a:spcBef>
                <a:spcPts val="1000"/>
              </a:spcBef>
              <a:spcAft>
                <a:spcPts val="400"/>
              </a:spcAft>
            </a:pPr>
            <a:r>
              <a:rPr lang="en-GB" sz="2800" spc="67" dirty="0">
                <a:solidFill>
                  <a:prstClr val="white"/>
                </a:solidFill>
              </a:rPr>
              <a:t>Too soon to tell</a:t>
            </a:r>
          </a:p>
          <a:p>
            <a:pPr marL="228594" indent="-228594" defTabSz="914377">
              <a:spcBef>
                <a:spcPts val="1000"/>
              </a:spcBef>
              <a:spcAft>
                <a:spcPts val="400"/>
              </a:spcAft>
            </a:pPr>
            <a:r>
              <a:rPr lang="en-GB" sz="2800" spc="67" dirty="0">
                <a:solidFill>
                  <a:prstClr val="white"/>
                </a:solidFill>
              </a:rPr>
              <a:t>Too long to wait</a:t>
            </a:r>
          </a:p>
        </p:txBody>
      </p:sp>
      <p:sp>
        <p:nvSpPr>
          <p:cNvPr id="15" name="Content Placeholder 2"/>
          <p:cNvSpPr txBox="1">
            <a:spLocks/>
          </p:cNvSpPr>
          <p:nvPr/>
        </p:nvSpPr>
        <p:spPr>
          <a:xfrm>
            <a:off x="7754911" y="1939095"/>
            <a:ext cx="3977391" cy="4742363"/>
          </a:xfrm>
          <a:prstGeom prst="rect">
            <a:avLst/>
          </a:prstGeom>
        </p:spPr>
        <p:txBody>
          <a:bodyPr>
            <a:normAutofit/>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400"/>
              </a:spcAft>
            </a:pPr>
            <a:endParaRPr lang="en-GB" sz="2800" spc="67" dirty="0">
              <a:solidFill>
                <a:prstClr val="white"/>
              </a:solidFill>
            </a:endParaRPr>
          </a:p>
          <a:p>
            <a:pPr marL="228594" indent="-228594" defTabSz="914377">
              <a:spcBef>
                <a:spcPts val="1000"/>
              </a:spcBef>
              <a:spcAft>
                <a:spcPts val="400"/>
              </a:spcAft>
            </a:pPr>
            <a:endParaRPr lang="en-GB" sz="2800" spc="67" dirty="0">
              <a:solidFill>
                <a:prstClr val="white"/>
              </a:solidFill>
            </a:endParaRPr>
          </a:p>
          <a:p>
            <a:pPr marL="228594" indent="-228594" defTabSz="914377">
              <a:spcBef>
                <a:spcPts val="1000"/>
              </a:spcBef>
              <a:spcAft>
                <a:spcPts val="400"/>
              </a:spcAft>
            </a:pPr>
            <a:r>
              <a:rPr lang="en-GB" sz="2800" spc="67" dirty="0">
                <a:solidFill>
                  <a:prstClr val="white"/>
                </a:solidFill>
              </a:rPr>
              <a:t>Too late to act</a:t>
            </a:r>
          </a:p>
          <a:p>
            <a:pPr marL="228594" indent="-228594" defTabSz="914377">
              <a:spcBef>
                <a:spcPts val="1000"/>
              </a:spcBef>
              <a:spcAft>
                <a:spcPts val="400"/>
              </a:spcAft>
            </a:pPr>
            <a:r>
              <a:rPr lang="en-GB" sz="2800" spc="67" dirty="0">
                <a:solidFill>
                  <a:prstClr val="white"/>
                </a:solidFill>
              </a:rPr>
              <a:t>Harm already done</a:t>
            </a:r>
          </a:p>
          <a:p>
            <a:pPr marL="0" indent="0" defTabSz="914377">
              <a:spcBef>
                <a:spcPts val="1000"/>
              </a:spcBef>
              <a:spcAft>
                <a:spcPts val="400"/>
              </a:spcAft>
              <a:buNone/>
            </a:pPr>
            <a:endParaRPr lang="en-GB" sz="2800" spc="67" dirty="0">
              <a:solidFill>
                <a:prstClr val="white"/>
              </a:solidFill>
            </a:endParaRPr>
          </a:p>
        </p:txBody>
      </p:sp>
    </p:spTree>
    <p:extLst>
      <p:ext uri="{BB962C8B-B14F-4D97-AF65-F5344CB8AC3E}">
        <p14:creationId xmlns:p14="http://schemas.microsoft.com/office/powerpoint/2010/main" val="3896852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 future where we develop and do what works</a:t>
            </a:r>
          </a:p>
        </p:txBody>
      </p:sp>
      <p:sp>
        <p:nvSpPr>
          <p:cNvPr id="3" name="Content Placeholder 2"/>
          <p:cNvSpPr>
            <a:spLocks noGrp="1"/>
          </p:cNvSpPr>
          <p:nvPr>
            <p:ph idx="1"/>
          </p:nvPr>
        </p:nvSpPr>
        <p:spPr>
          <a:xfrm>
            <a:off x="838200" y="1638057"/>
            <a:ext cx="10515600" cy="5043400"/>
          </a:xfrm>
        </p:spPr>
        <p:txBody>
          <a:bodyPr>
            <a:normAutofit/>
          </a:bodyPr>
          <a:lstStyle/>
          <a:p>
            <a:r>
              <a:rPr lang="en-GB" dirty="0"/>
              <a:t>We have the opportunity to build on all that we have done, identify what we know and what we don’t</a:t>
            </a:r>
          </a:p>
          <a:p>
            <a:r>
              <a:rPr lang="en-GB" dirty="0"/>
              <a:t>We can all have this, it should be standard that we deliver what works, not what we guess at</a:t>
            </a:r>
          </a:p>
          <a:p>
            <a:r>
              <a:rPr lang="en-GB" dirty="0"/>
              <a:t>New interventions should be able to tell us their impact, before we commission them, or we should test them</a:t>
            </a:r>
          </a:p>
        </p:txBody>
      </p:sp>
    </p:spTree>
    <p:extLst>
      <p:ext uri="{BB962C8B-B14F-4D97-AF65-F5344CB8AC3E}">
        <p14:creationId xmlns:p14="http://schemas.microsoft.com/office/powerpoint/2010/main" val="388429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2345-4831-2091-DC14-BF7D88D1FB8E}"/>
              </a:ext>
            </a:extLst>
          </p:cNvPr>
          <p:cNvSpPr>
            <a:spLocks noGrp="1"/>
          </p:cNvSpPr>
          <p:nvPr>
            <p:ph type="ctrTitle"/>
          </p:nvPr>
        </p:nvSpPr>
        <p:spPr>
          <a:xfrm>
            <a:off x="950259" y="4423344"/>
            <a:ext cx="10336307" cy="2233961"/>
          </a:xfrm>
        </p:spPr>
        <p:txBody>
          <a:bodyPr>
            <a:normAutofit fontScale="90000"/>
          </a:bodyPr>
          <a:lstStyle/>
          <a:p>
            <a:r>
              <a:rPr lang="en-US" sz="3600" dirty="0"/>
              <a:t>The Research Project Lifecycle: </a:t>
            </a:r>
            <a:br>
              <a:rPr lang="en-US" sz="3600" dirty="0"/>
            </a:br>
            <a:r>
              <a:rPr lang="en-US" sz="3600" dirty="0"/>
              <a:t>Enabling high-quality public sector research</a:t>
            </a:r>
            <a:r>
              <a:rPr lang="en-US" dirty="0"/>
              <a:t/>
            </a:r>
            <a:br>
              <a:rPr lang="en-US" dirty="0"/>
            </a:br>
            <a:r>
              <a:rPr lang="en-US" sz="2400" dirty="0">
                <a:solidFill>
                  <a:srgbClr val="0F8290"/>
                </a:solidFill>
              </a:rPr>
              <a:t>Learning and Evaluation Network Conference – 11</a:t>
            </a:r>
            <a:r>
              <a:rPr lang="en-US" sz="2400" baseline="30000" dirty="0">
                <a:solidFill>
                  <a:srgbClr val="0F8290"/>
                </a:solidFill>
              </a:rPr>
              <a:t>th</a:t>
            </a:r>
            <a:r>
              <a:rPr lang="en-US" sz="2400" dirty="0">
                <a:solidFill>
                  <a:srgbClr val="0F8290"/>
                </a:solidFill>
              </a:rPr>
              <a:t> February 2025</a:t>
            </a:r>
            <a:r>
              <a:rPr lang="en-US" dirty="0"/>
              <a:t/>
            </a:r>
            <a:br>
              <a:rPr lang="en-US" dirty="0"/>
            </a:br>
            <a:r>
              <a:rPr lang="en-US" sz="2933" dirty="0"/>
              <a:t/>
            </a:r>
            <a:br>
              <a:rPr lang="en-US" sz="2933" dirty="0"/>
            </a:br>
            <a:r>
              <a:rPr lang="en-US" sz="2400" dirty="0"/>
              <a:t>Tori Olphin, M.B.E. – Head of Data Science, Research and Evaluation, Thames Valley Violence Prevention Partnership &amp; Director of Research, </a:t>
            </a:r>
            <a:r>
              <a:rPr lang="en-US" sz="2400" dirty="0" err="1"/>
              <a:t>ResearchCore</a:t>
            </a:r>
            <a:endParaRPr lang="en-US" sz="2400" dirty="0"/>
          </a:p>
        </p:txBody>
      </p:sp>
    </p:spTree>
    <p:extLst>
      <p:ext uri="{BB962C8B-B14F-4D97-AF65-F5344CB8AC3E}">
        <p14:creationId xmlns:p14="http://schemas.microsoft.com/office/powerpoint/2010/main" val="1271471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little bit of background</a:t>
            </a:r>
          </a:p>
        </p:txBody>
      </p:sp>
      <p:sp>
        <p:nvSpPr>
          <p:cNvPr id="3" name="Content Placeholder 2"/>
          <p:cNvSpPr>
            <a:spLocks noGrp="1"/>
          </p:cNvSpPr>
          <p:nvPr>
            <p:ph idx="1"/>
          </p:nvPr>
        </p:nvSpPr>
        <p:spPr/>
        <p:txBody>
          <a:bodyPr>
            <a:normAutofit fontScale="62500" lnSpcReduction="20000"/>
          </a:bodyPr>
          <a:lstStyle/>
          <a:p>
            <a:r>
              <a:rPr lang="en-GB" dirty="0"/>
              <a:t>Based on involvement in the research design and analysis of between 200 and 250 trials conducted live in the public sector</a:t>
            </a:r>
          </a:p>
          <a:p>
            <a:r>
              <a:rPr lang="en-GB" dirty="0"/>
              <a:t>Including seven randomised controlled trials</a:t>
            </a:r>
          </a:p>
          <a:p>
            <a:r>
              <a:rPr lang="en-GB" dirty="0"/>
              <a:t>Experience of conducting large scale change management projects, value stream mapping, target design and monitoring, and resource allocation projects</a:t>
            </a:r>
          </a:p>
          <a:p>
            <a:r>
              <a:rPr lang="en-GB" dirty="0"/>
              <a:t>Designed with a project manager with experience gained at Amazon and </a:t>
            </a:r>
            <a:r>
              <a:rPr lang="en-GB" dirty="0" err="1"/>
              <a:t>startup</a:t>
            </a:r>
            <a:r>
              <a:rPr lang="en-GB" dirty="0"/>
              <a:t> tech companies</a:t>
            </a:r>
          </a:p>
          <a:p>
            <a:endParaRPr lang="en-GB" dirty="0"/>
          </a:p>
          <a:p>
            <a:r>
              <a:rPr lang="en-GB" b="1" dirty="0"/>
              <a:t>Avoid repeated pitfalls that public sector agencies fall into when trying to produce good evidence of what works, and when making decisions about how to identify what money and resource should be spent on</a:t>
            </a:r>
          </a:p>
        </p:txBody>
      </p:sp>
    </p:spTree>
    <p:extLst>
      <p:ext uri="{BB962C8B-B14F-4D97-AF65-F5344CB8AC3E}">
        <p14:creationId xmlns:p14="http://schemas.microsoft.com/office/powerpoint/2010/main" val="2144625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5895"/>
            <a:ext cx="3302368" cy="3757727"/>
          </a:xfrm>
        </p:spPr>
        <p:txBody>
          <a:bodyPr>
            <a:normAutofit/>
          </a:bodyPr>
          <a:lstStyle/>
          <a:p>
            <a:r>
              <a:rPr lang="en-GB" sz="3200" dirty="0"/>
              <a:t>Motivations for searching for this approach:</a:t>
            </a:r>
            <a:br>
              <a:rPr lang="en-GB" sz="3200" dirty="0"/>
            </a:br>
            <a:r>
              <a:rPr lang="en-GB" sz="3200" dirty="0"/>
              <a:t/>
            </a:r>
            <a:br>
              <a:rPr lang="en-GB" sz="3200" dirty="0"/>
            </a:br>
            <a:r>
              <a:rPr lang="en-GB" sz="2400" b="0" dirty="0">
                <a:solidFill>
                  <a:schemeClr val="tx1"/>
                </a:solidFill>
              </a:rPr>
              <a:t>Some Issues with Public Sector Interventions and Research</a:t>
            </a:r>
            <a:endParaRPr lang="en-GB" sz="3200" dirty="0"/>
          </a:p>
        </p:txBody>
      </p:sp>
      <p:sp>
        <p:nvSpPr>
          <p:cNvPr id="3" name="Content Placeholder 2"/>
          <p:cNvSpPr>
            <a:spLocks noGrp="1"/>
          </p:cNvSpPr>
          <p:nvPr>
            <p:ph idx="1"/>
          </p:nvPr>
        </p:nvSpPr>
        <p:spPr>
          <a:xfrm>
            <a:off x="4440952" y="705322"/>
            <a:ext cx="6912848" cy="5767629"/>
          </a:xfrm>
        </p:spPr>
        <p:txBody>
          <a:bodyPr>
            <a:normAutofit fontScale="77500" lnSpcReduction="20000"/>
          </a:bodyPr>
          <a:lstStyle/>
          <a:p>
            <a:pPr marL="0" indent="0">
              <a:buNone/>
            </a:pPr>
            <a:r>
              <a:rPr lang="en-GB" b="1" dirty="0"/>
              <a:t>Common issues:</a:t>
            </a:r>
          </a:p>
          <a:p>
            <a:r>
              <a:rPr lang="en-GB" dirty="0"/>
              <a:t>Short funding deadlines lead to less planning</a:t>
            </a:r>
          </a:p>
          <a:p>
            <a:r>
              <a:rPr lang="en-GB" dirty="0"/>
              <a:t>Analysis not planned before implementation</a:t>
            </a:r>
          </a:p>
          <a:p>
            <a:r>
              <a:rPr lang="en-GB" dirty="0"/>
              <a:t>Lack of tracking of delivery</a:t>
            </a:r>
          </a:p>
          <a:p>
            <a:r>
              <a:rPr lang="en-GB" dirty="0"/>
              <a:t>Fear of running randomised trials</a:t>
            </a:r>
          </a:p>
          <a:p>
            <a:r>
              <a:rPr lang="en-GB" dirty="0"/>
              <a:t>Control groups are usually not pre-planned</a:t>
            </a:r>
          </a:p>
          <a:p>
            <a:r>
              <a:rPr lang="en-GB" dirty="0"/>
              <a:t>Counterfactual not identified</a:t>
            </a:r>
          </a:p>
          <a:p>
            <a:r>
              <a:rPr lang="en-GB" dirty="0"/>
              <a:t>No baseline measurements taken</a:t>
            </a:r>
          </a:p>
          <a:p>
            <a:r>
              <a:rPr lang="en-GB" dirty="0"/>
              <a:t>Eligibility criteria not easily identified</a:t>
            </a:r>
          </a:p>
          <a:p>
            <a:r>
              <a:rPr lang="en-GB" dirty="0"/>
              <a:t>Group sizes not based on prior evidence</a:t>
            </a:r>
          </a:p>
          <a:p>
            <a:r>
              <a:rPr lang="en-GB" dirty="0"/>
              <a:t>Guessing, rather than using evidence</a:t>
            </a:r>
          </a:p>
          <a:p>
            <a:endParaRPr lang="en-GB" dirty="0"/>
          </a:p>
        </p:txBody>
      </p:sp>
    </p:spTree>
    <p:extLst>
      <p:ext uri="{BB962C8B-B14F-4D97-AF65-F5344CB8AC3E}">
        <p14:creationId xmlns:p14="http://schemas.microsoft.com/office/powerpoint/2010/main" val="654577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5895"/>
            <a:ext cx="3302368" cy="3757727"/>
          </a:xfrm>
        </p:spPr>
        <p:txBody>
          <a:bodyPr>
            <a:normAutofit/>
          </a:bodyPr>
          <a:lstStyle/>
          <a:p>
            <a:r>
              <a:rPr lang="en-GB" sz="3200" dirty="0"/>
              <a:t>Motivations for searching for this approach:</a:t>
            </a:r>
            <a:br>
              <a:rPr lang="en-GB" sz="3200" dirty="0"/>
            </a:br>
            <a:r>
              <a:rPr lang="en-GB" sz="3200" dirty="0"/>
              <a:t/>
            </a:r>
            <a:br>
              <a:rPr lang="en-GB" sz="3200" dirty="0"/>
            </a:br>
            <a:r>
              <a:rPr lang="en-GB" sz="2400" b="0" dirty="0">
                <a:solidFill>
                  <a:schemeClr val="tx1"/>
                </a:solidFill>
              </a:rPr>
              <a:t>Some Issues with Public Sector Interventions and Research</a:t>
            </a:r>
            <a:endParaRPr lang="en-GB" sz="3200" dirty="0"/>
          </a:p>
        </p:txBody>
      </p:sp>
      <p:sp>
        <p:nvSpPr>
          <p:cNvPr id="3" name="Content Placeholder 2"/>
          <p:cNvSpPr>
            <a:spLocks noGrp="1"/>
          </p:cNvSpPr>
          <p:nvPr>
            <p:ph idx="1"/>
          </p:nvPr>
        </p:nvSpPr>
        <p:spPr>
          <a:xfrm>
            <a:off x="4440952" y="705322"/>
            <a:ext cx="6912848" cy="5259789"/>
          </a:xfrm>
        </p:spPr>
        <p:txBody>
          <a:bodyPr>
            <a:normAutofit fontScale="85000" lnSpcReduction="10000"/>
          </a:bodyPr>
          <a:lstStyle/>
          <a:p>
            <a:pPr marL="0" indent="0">
              <a:buNone/>
            </a:pPr>
            <a:r>
              <a:rPr lang="en-GB" b="1" dirty="0"/>
              <a:t>Leads to:</a:t>
            </a:r>
          </a:p>
          <a:p>
            <a:r>
              <a:rPr lang="en-GB" dirty="0"/>
              <a:t>Not being able to say what works, or what effect has been had for the money/resource</a:t>
            </a:r>
          </a:p>
          <a:p>
            <a:r>
              <a:rPr lang="en-GB" dirty="0"/>
              <a:t>Asking for someone to evaluate something after it has already been finished</a:t>
            </a:r>
          </a:p>
          <a:p>
            <a:r>
              <a:rPr lang="en-GB" dirty="0"/>
              <a:t>Issues with interventions not being picked up until later</a:t>
            </a:r>
          </a:p>
          <a:p>
            <a:r>
              <a:rPr lang="en-GB" dirty="0"/>
              <a:t>Clashes between interventions</a:t>
            </a:r>
          </a:p>
          <a:p>
            <a:r>
              <a:rPr lang="en-GB" dirty="0"/>
              <a:t>Rushed implementation</a:t>
            </a:r>
          </a:p>
          <a:p>
            <a:r>
              <a:rPr lang="en-GB" dirty="0"/>
              <a:t>Inefficient or insufficient levels of resourcing</a:t>
            </a:r>
          </a:p>
        </p:txBody>
      </p:sp>
    </p:spTree>
    <p:extLst>
      <p:ext uri="{BB962C8B-B14F-4D97-AF65-F5344CB8AC3E}">
        <p14:creationId xmlns:p14="http://schemas.microsoft.com/office/powerpoint/2010/main" val="797681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5895"/>
            <a:ext cx="3302368" cy="3757727"/>
          </a:xfrm>
        </p:spPr>
        <p:txBody>
          <a:bodyPr>
            <a:normAutofit/>
          </a:bodyPr>
          <a:lstStyle/>
          <a:p>
            <a:r>
              <a:rPr lang="en-GB" sz="3200" dirty="0"/>
              <a:t>Motivations for searching for this approach:</a:t>
            </a:r>
            <a:br>
              <a:rPr lang="en-GB" sz="3200" dirty="0"/>
            </a:br>
            <a:r>
              <a:rPr lang="en-GB" sz="3200" dirty="0"/>
              <a:t/>
            </a:r>
            <a:br>
              <a:rPr lang="en-GB" sz="3200" dirty="0"/>
            </a:br>
            <a:r>
              <a:rPr lang="en-GB" sz="2400" b="0" dirty="0">
                <a:solidFill>
                  <a:schemeClr val="tx1"/>
                </a:solidFill>
              </a:rPr>
              <a:t>Some Issues with Public Sector Interventions and Research</a:t>
            </a:r>
            <a:endParaRPr lang="en-GB" sz="3200" dirty="0"/>
          </a:p>
        </p:txBody>
      </p:sp>
      <p:sp>
        <p:nvSpPr>
          <p:cNvPr id="3" name="Content Placeholder 2"/>
          <p:cNvSpPr>
            <a:spLocks noGrp="1"/>
          </p:cNvSpPr>
          <p:nvPr>
            <p:ph idx="1"/>
          </p:nvPr>
        </p:nvSpPr>
        <p:spPr>
          <a:xfrm>
            <a:off x="4440952" y="705322"/>
            <a:ext cx="6912848" cy="5259789"/>
          </a:xfrm>
        </p:spPr>
        <p:txBody>
          <a:bodyPr>
            <a:normAutofit/>
          </a:bodyPr>
          <a:lstStyle/>
          <a:p>
            <a:pPr marL="0" indent="0">
              <a:buNone/>
            </a:pPr>
            <a:r>
              <a:rPr lang="en-GB" b="1" dirty="0"/>
              <a:t>Leads to:</a:t>
            </a:r>
          </a:p>
          <a:p>
            <a:r>
              <a:rPr lang="en-GB" dirty="0"/>
              <a:t>Not supporting the right people</a:t>
            </a:r>
          </a:p>
          <a:p>
            <a:r>
              <a:rPr lang="en-GB" dirty="0"/>
              <a:t>Not delivering the most effective thing</a:t>
            </a:r>
          </a:p>
          <a:p>
            <a:r>
              <a:rPr lang="en-GB" dirty="0"/>
              <a:t>Not learning from our work</a:t>
            </a:r>
          </a:p>
        </p:txBody>
      </p:sp>
    </p:spTree>
    <p:extLst>
      <p:ext uri="{BB962C8B-B14F-4D97-AF65-F5344CB8AC3E}">
        <p14:creationId xmlns:p14="http://schemas.microsoft.com/office/powerpoint/2010/main" val="1704604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rmAutofit/>
          </a:bodyPr>
          <a:lstStyle/>
          <a:p>
            <a:pPr marL="0" indent="0">
              <a:buNone/>
            </a:pPr>
            <a:endParaRPr lang="en-GB" sz="2400" dirty="0"/>
          </a:p>
          <a:p>
            <a:pPr marL="0" indent="0">
              <a:buNone/>
            </a:pPr>
            <a:r>
              <a:rPr lang="en-GB" sz="2400" b="1" i="1" dirty="0"/>
              <a:t>“We need strong evidence to be able to argue for spending money or resource in one way, over another”</a:t>
            </a:r>
          </a:p>
          <a:p>
            <a:pPr marL="0" indent="0">
              <a:buNone/>
            </a:pPr>
            <a:endParaRPr lang="en-GB" sz="2400" dirty="0"/>
          </a:p>
          <a:p>
            <a:pPr marL="0" indent="0">
              <a:buNone/>
            </a:pPr>
            <a:r>
              <a:rPr lang="en-GB" sz="2400" b="1" i="1" dirty="0"/>
              <a:t>“Some things either don’t work and would be a waste of resources, or backfire and cause harm, therefore we should test to ensure we are not doing either”</a:t>
            </a:r>
          </a:p>
        </p:txBody>
      </p:sp>
    </p:spTree>
    <p:extLst>
      <p:ext uri="{BB962C8B-B14F-4D97-AF65-F5344CB8AC3E}">
        <p14:creationId xmlns:p14="http://schemas.microsoft.com/office/powerpoint/2010/main" val="242804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rmAutofit/>
          </a:bodyPr>
          <a:lstStyle/>
          <a:p>
            <a:pPr marL="0" indent="0">
              <a:buNone/>
            </a:pPr>
            <a:endParaRPr lang="en-GB" sz="2400" b="1" i="1" dirty="0"/>
          </a:p>
          <a:p>
            <a:pPr marL="0" indent="0">
              <a:buNone/>
            </a:pPr>
            <a:r>
              <a:rPr lang="en-GB" sz="2400" b="1" i="1" dirty="0"/>
              <a:t>“The fundamentals of research are the most important part: Spending time on baseline measurements and planning saves far more time and effort later”</a:t>
            </a:r>
          </a:p>
          <a:p>
            <a:endParaRPr lang="en-GB" sz="2400" dirty="0"/>
          </a:p>
          <a:p>
            <a:pPr marL="0" indent="0">
              <a:buNone/>
            </a:pPr>
            <a:r>
              <a:rPr lang="en-GB" sz="2400" b="1" i="1" dirty="0"/>
              <a:t>“Analysis and Evaluation happens in the planning phase, if you have not planned the trial based on how you will evaluate it, the evaluation will be poor”</a:t>
            </a:r>
          </a:p>
        </p:txBody>
      </p:sp>
    </p:spTree>
    <p:extLst>
      <p:ext uri="{BB962C8B-B14F-4D97-AF65-F5344CB8AC3E}">
        <p14:creationId xmlns:p14="http://schemas.microsoft.com/office/powerpoint/2010/main" val="187154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rmAutofit/>
          </a:bodyPr>
          <a:lstStyle/>
          <a:p>
            <a:endParaRPr lang="en-GB" sz="2400" dirty="0">
              <a:solidFill>
                <a:schemeClr val="bg1">
                  <a:lumMod val="75000"/>
                </a:schemeClr>
              </a:solidFill>
            </a:endParaRPr>
          </a:p>
          <a:p>
            <a:pPr marL="0" indent="0">
              <a:buNone/>
            </a:pPr>
            <a:endParaRPr lang="en-GB" sz="2400" b="1" i="1" dirty="0"/>
          </a:p>
          <a:p>
            <a:pPr marL="0" indent="0">
              <a:buNone/>
            </a:pPr>
            <a:r>
              <a:rPr lang="en-GB" sz="2400" b="1" i="1" dirty="0"/>
              <a:t>“It is better to have the best test you can do of something that can actually be implemented, than a perfect experiment examining something that only works in laboratory conditions”</a:t>
            </a:r>
          </a:p>
        </p:txBody>
      </p:sp>
    </p:spTree>
    <p:extLst>
      <p:ext uri="{BB962C8B-B14F-4D97-AF65-F5344CB8AC3E}">
        <p14:creationId xmlns:p14="http://schemas.microsoft.com/office/powerpoint/2010/main" val="3328265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A4E14-E03F-64D6-C860-31FB4B4A63C8}"/>
              </a:ext>
            </a:extLst>
          </p:cNvPr>
          <p:cNvPicPr>
            <a:picLocks noChangeAspect="1"/>
          </p:cNvPicPr>
          <p:nvPr/>
        </p:nvPicPr>
        <p:blipFill>
          <a:blip r:embed="rId2"/>
          <a:stretch>
            <a:fillRect/>
          </a:stretch>
        </p:blipFill>
        <p:spPr>
          <a:xfrm>
            <a:off x="1420320" y="511603"/>
            <a:ext cx="9351359" cy="3435066"/>
          </a:xfrm>
          <a:prstGeom prst="rect">
            <a:avLst/>
          </a:prstGeom>
        </p:spPr>
      </p:pic>
      <p:sp>
        <p:nvSpPr>
          <p:cNvPr id="3" name="Subtitle 2">
            <a:extLst>
              <a:ext uri="{FF2B5EF4-FFF2-40B4-BE49-F238E27FC236}">
                <a16:creationId xmlns:a16="http://schemas.microsoft.com/office/drawing/2014/main" id="{3B4792D7-61BA-CA06-D2C8-C17396472615}"/>
              </a:ext>
            </a:extLst>
          </p:cNvPr>
          <p:cNvSpPr txBox="1">
            <a:spLocks/>
          </p:cNvSpPr>
          <p:nvPr/>
        </p:nvSpPr>
        <p:spPr>
          <a:xfrm>
            <a:off x="3638549" y="4548385"/>
            <a:ext cx="4914900" cy="1655762"/>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a:t>Introduction</a:t>
            </a:r>
          </a:p>
        </p:txBody>
      </p:sp>
    </p:spTree>
    <p:extLst>
      <p:ext uri="{BB962C8B-B14F-4D97-AF65-F5344CB8AC3E}">
        <p14:creationId xmlns:p14="http://schemas.microsoft.com/office/powerpoint/2010/main" val="34825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sz="2400" b="1" i="1" dirty="0"/>
              <a:t>“One of the most valuable things we can do to start with is acknowledge where we know nothing”</a:t>
            </a:r>
          </a:p>
        </p:txBody>
      </p:sp>
    </p:spTree>
    <p:extLst>
      <p:ext uri="{BB962C8B-B14F-4D97-AF65-F5344CB8AC3E}">
        <p14:creationId xmlns:p14="http://schemas.microsoft.com/office/powerpoint/2010/main" val="348395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rmAutofit/>
          </a:bodyPr>
          <a:lstStyle/>
          <a:p>
            <a:endParaRPr lang="en-GB" dirty="0">
              <a:solidFill>
                <a:schemeClr val="bg1">
                  <a:lumMod val="75000"/>
                </a:schemeClr>
              </a:solidFill>
            </a:endParaRPr>
          </a:p>
          <a:p>
            <a:pPr marL="0" indent="0">
              <a:buNone/>
            </a:pPr>
            <a:endParaRPr lang="en-GB" dirty="0">
              <a:solidFill>
                <a:schemeClr val="bg1">
                  <a:lumMod val="75000"/>
                </a:schemeClr>
              </a:solidFill>
            </a:endParaRPr>
          </a:p>
          <a:p>
            <a:pPr marL="0" indent="0">
              <a:buNone/>
            </a:pPr>
            <a:r>
              <a:rPr lang="en-GB" sz="2400" b="1" i="1" dirty="0"/>
              <a:t>“Most of our risk assessment tools are inaccurate, so we cannot actually predict which people will suffer most harm, therefore randomisation may be fairer than we often think”</a:t>
            </a:r>
          </a:p>
        </p:txBody>
      </p:sp>
    </p:spTree>
    <p:extLst>
      <p:ext uri="{BB962C8B-B14F-4D97-AF65-F5344CB8AC3E}">
        <p14:creationId xmlns:p14="http://schemas.microsoft.com/office/powerpoint/2010/main" val="2173963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the Lifecycle is built upon</a:t>
            </a:r>
          </a:p>
        </p:txBody>
      </p:sp>
      <p:sp>
        <p:nvSpPr>
          <p:cNvPr id="3" name="Content Placeholder 2"/>
          <p:cNvSpPr>
            <a:spLocks noGrp="1"/>
          </p:cNvSpPr>
          <p:nvPr>
            <p:ph idx="1"/>
          </p:nvPr>
        </p:nvSpPr>
        <p:spPr/>
        <p:txBody>
          <a:bodyPr>
            <a:noAutofit/>
          </a:bodyPr>
          <a:lstStyle/>
          <a:p>
            <a:endParaRPr lang="en-GB" sz="2400" dirty="0"/>
          </a:p>
          <a:p>
            <a:pPr marL="0" indent="0">
              <a:buNone/>
            </a:pPr>
            <a:r>
              <a:rPr lang="en-GB" sz="2400" b="1" i="1" dirty="0"/>
              <a:t>“The harder you try and fail to disprove your findings, the more convincing those findings become. If you do disprove them, you learn lessons for the next implementation”</a:t>
            </a:r>
          </a:p>
          <a:p>
            <a:endParaRPr lang="en-GB" sz="2400" dirty="0"/>
          </a:p>
          <a:p>
            <a:pPr marL="0" indent="0">
              <a:buNone/>
            </a:pPr>
            <a:r>
              <a:rPr lang="en-GB" sz="2400" b="1" i="1" dirty="0"/>
              <a:t>“No trial survives contact with the real world unscathed, and we need to avoid the error of ignoring the weaknesses of evidence. It is better to say that we failed, and learn from it, than to draw unsafe conclusions and base future policy on that false evidence”</a:t>
            </a:r>
          </a:p>
        </p:txBody>
      </p:sp>
    </p:spTree>
    <p:extLst>
      <p:ext uri="{BB962C8B-B14F-4D97-AF65-F5344CB8AC3E}">
        <p14:creationId xmlns:p14="http://schemas.microsoft.com/office/powerpoint/2010/main" val="3882914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a:xfrm>
            <a:off x="838199" y="427297"/>
            <a:ext cx="10515600" cy="914833"/>
          </a:xfrm>
        </p:spPr>
        <p:txBody>
          <a:bodyPr>
            <a:normAutofit/>
          </a:bodyPr>
          <a:lstStyle/>
          <a:p>
            <a:r>
              <a:rPr lang="en-GB" dirty="0">
                <a:latin typeface="Lexend"/>
              </a:rPr>
              <a:t>Research Project Lifecycle</a:t>
            </a:r>
            <a:endParaRPr lang="en-US" dirty="0">
              <a:latin typeface="Lexend"/>
            </a:endParaRPr>
          </a:p>
        </p:txBody>
      </p:sp>
      <p:sp>
        <p:nvSpPr>
          <p:cNvPr id="6" name="TextBox 5"/>
          <p:cNvSpPr txBox="1"/>
          <p:nvPr/>
        </p:nvSpPr>
        <p:spPr>
          <a:xfrm>
            <a:off x="469899" y="6406595"/>
            <a:ext cx="6464300" cy="420756"/>
          </a:xfrm>
          <a:prstGeom prst="rect">
            <a:avLst/>
          </a:prstGeom>
          <a:noFill/>
        </p:spPr>
        <p:txBody>
          <a:bodyPr wrap="square" rtlCol="0">
            <a:spAutoFit/>
          </a:bodyPr>
          <a:lstStyle/>
          <a:p>
            <a:pPr defTabSz="609585"/>
            <a:r>
              <a:rPr lang="en-GB" sz="1067" dirty="0">
                <a:solidFill>
                  <a:srgbClr val="0F8290"/>
                </a:solidFill>
                <a:latin typeface="Calibri" panose="020F0502020204030204"/>
              </a:rPr>
              <a:t>Reference: </a:t>
            </a:r>
            <a:r>
              <a:rPr lang="en-GB" sz="1067" dirty="0">
                <a:solidFill>
                  <a:prstClr val="black"/>
                </a:solidFill>
                <a:latin typeface="Calibri" panose="020F0502020204030204"/>
              </a:rPr>
              <a:t>Olphin, T.P.A. (2023). </a:t>
            </a:r>
            <a:r>
              <a:rPr lang="en-GB" sz="1067" i="1" dirty="0">
                <a:solidFill>
                  <a:prstClr val="black"/>
                </a:solidFill>
                <a:latin typeface="Calibri" panose="020F0502020204030204"/>
              </a:rPr>
              <a:t>Research Project Lifecycle: A Structured Approach to Conducting Research in the Public Sector. </a:t>
            </a:r>
            <a:r>
              <a:rPr lang="en-GB" sz="1067" dirty="0">
                <a:solidFill>
                  <a:prstClr val="black"/>
                </a:solidFill>
                <a:latin typeface="Calibri" panose="020F0502020204030204"/>
              </a:rPr>
              <a:t>Reading, UK: Thames Valley Violence Reduction Unit. @ Crown Copyright 2023</a:t>
            </a:r>
          </a:p>
        </p:txBody>
      </p:sp>
      <p:pic>
        <p:nvPicPr>
          <p:cNvPr id="7" name="Picture 6"/>
          <p:cNvPicPr>
            <a:picLocks noChangeAspect="1"/>
          </p:cNvPicPr>
          <p:nvPr/>
        </p:nvPicPr>
        <p:blipFill>
          <a:blip r:embed="rId2"/>
          <a:stretch>
            <a:fillRect/>
          </a:stretch>
        </p:blipFill>
        <p:spPr>
          <a:xfrm>
            <a:off x="1342643" y="1210461"/>
            <a:ext cx="9506711" cy="5196135"/>
          </a:xfrm>
          <a:prstGeom prst="rect">
            <a:avLst/>
          </a:prstGeom>
        </p:spPr>
      </p:pic>
    </p:spTree>
    <p:extLst>
      <p:ext uri="{BB962C8B-B14F-4D97-AF65-F5344CB8AC3E}">
        <p14:creationId xmlns:p14="http://schemas.microsoft.com/office/powerpoint/2010/main" val="1883323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Ideas and Gate 0</a:t>
            </a:r>
          </a:p>
        </p:txBody>
      </p:sp>
      <p:sp>
        <p:nvSpPr>
          <p:cNvPr id="3" name="Content Placeholder 2"/>
          <p:cNvSpPr>
            <a:spLocks noGrp="1"/>
          </p:cNvSpPr>
          <p:nvPr>
            <p:ph idx="1"/>
          </p:nvPr>
        </p:nvSpPr>
        <p:spPr>
          <a:xfrm>
            <a:off x="5438115" y="1638058"/>
            <a:ext cx="5915684" cy="4327053"/>
          </a:xfrm>
        </p:spPr>
        <p:txBody>
          <a:bodyPr>
            <a:normAutofit fontScale="55000" lnSpcReduction="20000"/>
          </a:bodyPr>
          <a:lstStyle/>
          <a:p>
            <a:pPr marL="0" indent="0">
              <a:buNone/>
            </a:pPr>
            <a:r>
              <a:rPr lang="en-GB" b="1" dirty="0">
                <a:solidFill>
                  <a:srgbClr val="0F8290"/>
                </a:solidFill>
              </a:rPr>
              <a:t>“One of the most valuable things we can do to start with is acknowledge where we know nothing”</a:t>
            </a:r>
            <a:endParaRPr lang="en-GB" dirty="0"/>
          </a:p>
          <a:p>
            <a:pPr marL="0" indent="0">
              <a:buNone/>
            </a:pPr>
            <a:r>
              <a:rPr lang="en-GB" i="1" dirty="0"/>
              <a:t>Both exciting and terrifying… most things delivered in the public sector have not been tested well</a:t>
            </a:r>
          </a:p>
          <a:p>
            <a:pPr marL="0" indent="0">
              <a:buNone/>
            </a:pPr>
            <a:endParaRPr lang="en-GB" dirty="0"/>
          </a:p>
          <a:p>
            <a:r>
              <a:rPr lang="en-GB" dirty="0">
                <a:solidFill>
                  <a:schemeClr val="bg1">
                    <a:lumMod val="75000"/>
                  </a:schemeClr>
                </a:solidFill>
              </a:rPr>
              <a:t>Encourage many ideas, some will naturally turn out to be smaller</a:t>
            </a:r>
          </a:p>
          <a:p>
            <a:r>
              <a:rPr lang="en-GB" dirty="0">
                <a:solidFill>
                  <a:schemeClr val="bg1">
                    <a:lumMod val="75000"/>
                  </a:schemeClr>
                </a:solidFill>
              </a:rPr>
              <a:t>Find areas of boom and bust funding</a:t>
            </a:r>
          </a:p>
          <a:p>
            <a:r>
              <a:rPr lang="en-GB" dirty="0">
                <a:solidFill>
                  <a:schemeClr val="bg1">
                    <a:lumMod val="75000"/>
                  </a:schemeClr>
                </a:solidFill>
              </a:rPr>
              <a:t>Using something that already exists, but too many cases to work with</a:t>
            </a:r>
          </a:p>
          <a:p>
            <a:r>
              <a:rPr lang="en-GB" dirty="0">
                <a:solidFill>
                  <a:schemeClr val="bg1">
                    <a:lumMod val="75000"/>
                  </a:schemeClr>
                </a:solidFill>
              </a:rPr>
              <a:t>Untested interventions that partners are about to start anyway</a:t>
            </a:r>
          </a:p>
          <a:p>
            <a:pPr marL="0" indent="0">
              <a:buNone/>
            </a:pPr>
            <a:endParaRPr lang="en-GB" dirty="0"/>
          </a:p>
        </p:txBody>
      </p:sp>
      <p:pic>
        <p:nvPicPr>
          <p:cNvPr id="4" name="Picture 3"/>
          <p:cNvPicPr>
            <a:picLocks noChangeAspect="1"/>
          </p:cNvPicPr>
          <p:nvPr/>
        </p:nvPicPr>
        <p:blipFill>
          <a:blip r:embed="rId2"/>
          <a:stretch>
            <a:fillRect/>
          </a:stretch>
        </p:blipFill>
        <p:spPr>
          <a:xfrm>
            <a:off x="838201" y="2313341"/>
            <a:ext cx="4281489" cy="3820751"/>
          </a:xfrm>
          <a:prstGeom prst="rect">
            <a:avLst/>
          </a:prstGeom>
        </p:spPr>
      </p:pic>
    </p:spTree>
    <p:extLst>
      <p:ext uri="{BB962C8B-B14F-4D97-AF65-F5344CB8AC3E}">
        <p14:creationId xmlns:p14="http://schemas.microsoft.com/office/powerpoint/2010/main" val="231034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Ideas and Gate 0</a:t>
            </a:r>
          </a:p>
        </p:txBody>
      </p:sp>
      <p:sp>
        <p:nvSpPr>
          <p:cNvPr id="3" name="Content Placeholder 2"/>
          <p:cNvSpPr>
            <a:spLocks noGrp="1"/>
          </p:cNvSpPr>
          <p:nvPr>
            <p:ph idx="1"/>
          </p:nvPr>
        </p:nvSpPr>
        <p:spPr>
          <a:xfrm>
            <a:off x="5438115" y="1638058"/>
            <a:ext cx="5915684" cy="4327053"/>
          </a:xfrm>
        </p:spPr>
        <p:txBody>
          <a:bodyPr>
            <a:normAutofit fontScale="55000" lnSpcReduction="20000"/>
          </a:bodyPr>
          <a:lstStyle/>
          <a:p>
            <a:pPr marL="0" indent="0">
              <a:buNone/>
            </a:pPr>
            <a:r>
              <a:rPr lang="en-GB" b="1" dirty="0">
                <a:solidFill>
                  <a:srgbClr val="0F8290"/>
                </a:solidFill>
              </a:rPr>
              <a:t>“One of the most valuable things we can do to start with is acknowledge where we know nothing”</a:t>
            </a:r>
            <a:endParaRPr lang="en-GB" dirty="0"/>
          </a:p>
          <a:p>
            <a:pPr marL="0" indent="0">
              <a:buNone/>
            </a:pPr>
            <a:r>
              <a:rPr lang="en-GB" i="1" dirty="0"/>
              <a:t>Both exciting and terrifying… most things delivered in the public sector have not been tested well</a:t>
            </a:r>
          </a:p>
          <a:p>
            <a:pPr marL="0" indent="0">
              <a:buNone/>
            </a:pPr>
            <a:endParaRPr lang="en-GB" dirty="0"/>
          </a:p>
          <a:p>
            <a:r>
              <a:rPr lang="en-GB" dirty="0"/>
              <a:t>Encourage many ideas, some will naturally turn out to be smaller</a:t>
            </a:r>
          </a:p>
          <a:p>
            <a:r>
              <a:rPr lang="en-GB" dirty="0"/>
              <a:t>Find areas of boom and bust funding</a:t>
            </a:r>
          </a:p>
          <a:p>
            <a:r>
              <a:rPr lang="en-GB" dirty="0"/>
              <a:t>Using something that already exists, but too many cases to work with</a:t>
            </a:r>
          </a:p>
          <a:p>
            <a:r>
              <a:rPr lang="en-GB" dirty="0"/>
              <a:t>Untested interventions that partners are about to start anyway</a:t>
            </a:r>
          </a:p>
          <a:p>
            <a:pPr marL="0" indent="0">
              <a:buNone/>
            </a:pPr>
            <a:endParaRPr lang="en-GB" dirty="0"/>
          </a:p>
        </p:txBody>
      </p:sp>
      <p:pic>
        <p:nvPicPr>
          <p:cNvPr id="4" name="Picture 3"/>
          <p:cNvPicPr>
            <a:picLocks noChangeAspect="1"/>
          </p:cNvPicPr>
          <p:nvPr/>
        </p:nvPicPr>
        <p:blipFill>
          <a:blip r:embed="rId2"/>
          <a:stretch>
            <a:fillRect/>
          </a:stretch>
        </p:blipFill>
        <p:spPr>
          <a:xfrm>
            <a:off x="838201" y="2313341"/>
            <a:ext cx="4281489" cy="3820751"/>
          </a:xfrm>
          <a:prstGeom prst="rect">
            <a:avLst/>
          </a:prstGeom>
        </p:spPr>
      </p:pic>
    </p:spTree>
    <p:extLst>
      <p:ext uri="{BB962C8B-B14F-4D97-AF65-F5344CB8AC3E}">
        <p14:creationId xmlns:p14="http://schemas.microsoft.com/office/powerpoint/2010/main" val="2632903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Scoping and Gate 1</a:t>
            </a:r>
          </a:p>
        </p:txBody>
      </p:sp>
      <p:pic>
        <p:nvPicPr>
          <p:cNvPr id="5" name="Picture 4"/>
          <p:cNvPicPr>
            <a:picLocks noChangeAspect="1"/>
          </p:cNvPicPr>
          <p:nvPr/>
        </p:nvPicPr>
        <p:blipFill>
          <a:blip r:embed="rId2"/>
          <a:stretch>
            <a:fillRect/>
          </a:stretch>
        </p:blipFill>
        <p:spPr>
          <a:xfrm>
            <a:off x="838201" y="2307946"/>
            <a:ext cx="2845660" cy="3826145"/>
          </a:xfrm>
          <a:prstGeom prst="rect">
            <a:avLst/>
          </a:prstGeom>
        </p:spPr>
      </p:pic>
      <p:sp>
        <p:nvSpPr>
          <p:cNvPr id="7"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625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2800" b="1" spc="67" dirty="0">
                <a:solidFill>
                  <a:srgbClr val="0F8290"/>
                </a:solidFill>
              </a:rPr>
              <a:t>“More likely to have an impact = Smaller experiment needed to test”</a:t>
            </a:r>
          </a:p>
          <a:p>
            <a:pPr marL="0" indent="0" defTabSz="914377">
              <a:spcBef>
                <a:spcPts val="1000"/>
              </a:spcBef>
              <a:spcAft>
                <a:spcPts val="400"/>
              </a:spcAft>
              <a:buNone/>
            </a:pPr>
            <a:endParaRPr lang="en-GB" sz="2800" spc="67" dirty="0">
              <a:solidFill>
                <a:prstClr val="black"/>
              </a:solidFill>
            </a:endParaRPr>
          </a:p>
          <a:p>
            <a:pPr marL="228594" indent="-228594" defTabSz="914377">
              <a:spcBef>
                <a:spcPts val="1000"/>
              </a:spcBef>
              <a:spcAft>
                <a:spcPts val="400"/>
              </a:spcAft>
            </a:pPr>
            <a:r>
              <a:rPr lang="en-GB" sz="2800" spc="67" dirty="0">
                <a:solidFill>
                  <a:prstClr val="white">
                    <a:lumMod val="75000"/>
                  </a:prstClr>
                </a:solidFill>
              </a:rPr>
              <a:t>Design the best intervention you can, based on prior evidence:</a:t>
            </a:r>
          </a:p>
          <a:p>
            <a:pPr marL="685783" lvl="1" indent="-228594" defTabSz="914377">
              <a:spcBef>
                <a:spcPts val="500"/>
              </a:spcBef>
              <a:spcAft>
                <a:spcPts val="400"/>
              </a:spcAft>
            </a:pPr>
            <a:r>
              <a:rPr lang="en-GB" sz="2400" spc="67" dirty="0">
                <a:solidFill>
                  <a:prstClr val="white">
                    <a:lumMod val="75000"/>
                  </a:prstClr>
                </a:solidFill>
              </a:rPr>
              <a:t>Use existing literature reviews as a base</a:t>
            </a:r>
          </a:p>
          <a:p>
            <a:pPr marL="685783" lvl="1" indent="-228594" defTabSz="914377">
              <a:spcBef>
                <a:spcPts val="500"/>
              </a:spcBef>
              <a:spcAft>
                <a:spcPts val="400"/>
              </a:spcAft>
            </a:pPr>
            <a:r>
              <a:rPr lang="en-GB" sz="2400" spc="67" dirty="0">
                <a:solidFill>
                  <a:prstClr val="white">
                    <a:lumMod val="75000"/>
                  </a:prstClr>
                </a:solidFill>
              </a:rPr>
              <a:t>Rapid evidence review is possible to do swiftly, make sure to summarise detail</a:t>
            </a:r>
          </a:p>
          <a:p>
            <a:pPr marL="685783" lvl="1" indent="-228594" defTabSz="914377">
              <a:spcBef>
                <a:spcPts val="500"/>
              </a:spcBef>
              <a:spcAft>
                <a:spcPts val="400"/>
              </a:spcAft>
            </a:pPr>
            <a:r>
              <a:rPr lang="en-GB" sz="2400" spc="67" dirty="0">
                <a:solidFill>
                  <a:prstClr val="white">
                    <a:lumMod val="75000"/>
                  </a:prstClr>
                </a:solidFill>
              </a:rPr>
              <a:t>Out of the evidence that is strongest:</a:t>
            </a:r>
          </a:p>
          <a:p>
            <a:pPr marL="1142971" lvl="2" indent="-228594" defTabSz="914377">
              <a:spcBef>
                <a:spcPts val="500"/>
              </a:spcBef>
              <a:spcAft>
                <a:spcPts val="400"/>
              </a:spcAft>
            </a:pPr>
            <a:r>
              <a:rPr lang="en-GB" sz="2000" spc="67" dirty="0">
                <a:solidFill>
                  <a:prstClr val="white">
                    <a:lumMod val="75000"/>
                  </a:prstClr>
                </a:solidFill>
              </a:rPr>
              <a:t>What works best, what works less?</a:t>
            </a:r>
          </a:p>
          <a:p>
            <a:pPr marL="1142971" lvl="2" indent="-228594" defTabSz="914377">
              <a:spcBef>
                <a:spcPts val="500"/>
              </a:spcBef>
              <a:spcAft>
                <a:spcPts val="400"/>
              </a:spcAft>
            </a:pPr>
            <a:r>
              <a:rPr lang="en-GB" sz="2000" spc="67" dirty="0">
                <a:solidFill>
                  <a:prstClr val="white">
                    <a:lumMod val="75000"/>
                  </a:prstClr>
                </a:solidFill>
              </a:rPr>
              <a:t>What power is likely</a:t>
            </a:r>
          </a:p>
          <a:p>
            <a:pPr marL="1142971" lvl="2" indent="-228594" defTabSz="914377">
              <a:spcBef>
                <a:spcPts val="500"/>
              </a:spcBef>
              <a:spcAft>
                <a:spcPts val="400"/>
              </a:spcAft>
            </a:pPr>
            <a:r>
              <a:rPr lang="en-GB" sz="2000" spc="67" dirty="0">
                <a:solidFill>
                  <a:prstClr val="white">
                    <a:lumMod val="75000"/>
                  </a:prstClr>
                </a:solidFill>
              </a:rPr>
              <a:t>What cohorts have been most effective</a:t>
            </a:r>
          </a:p>
          <a:p>
            <a:pPr marL="1142971" lvl="2" indent="-228594" defTabSz="914377">
              <a:spcBef>
                <a:spcPts val="500"/>
              </a:spcBef>
              <a:spcAft>
                <a:spcPts val="400"/>
              </a:spcAft>
            </a:pPr>
            <a:r>
              <a:rPr lang="en-GB" sz="2000" spc="67" dirty="0">
                <a:solidFill>
                  <a:prstClr val="white">
                    <a:lumMod val="75000"/>
                  </a:prstClr>
                </a:solidFill>
              </a:rPr>
              <a:t>How should it be designed?</a:t>
            </a:r>
          </a:p>
          <a:p>
            <a:pPr marL="1142971" lvl="2" indent="-228594" defTabSz="914377">
              <a:spcBef>
                <a:spcPts val="500"/>
              </a:spcBef>
              <a:spcAft>
                <a:spcPts val="400"/>
              </a:spcAft>
            </a:pPr>
            <a:r>
              <a:rPr lang="en-GB" sz="2000" spc="67" dirty="0">
                <a:solidFill>
                  <a:prstClr val="white">
                    <a:lumMod val="75000"/>
                  </a:prstClr>
                </a:solidFill>
              </a:rPr>
              <a:t>What are the elements that would make the best possible intervention</a:t>
            </a:r>
          </a:p>
          <a:p>
            <a:pPr marL="1142971" lvl="2" indent="-228594" defTabSz="914377">
              <a:spcBef>
                <a:spcPts val="500"/>
              </a:spcBef>
              <a:spcAft>
                <a:spcPts val="400"/>
              </a:spcAft>
            </a:pPr>
            <a:r>
              <a:rPr lang="en-GB" sz="2000" spc="67" dirty="0">
                <a:solidFill>
                  <a:prstClr val="white">
                    <a:lumMod val="75000"/>
                  </a:prstClr>
                </a:solidFill>
              </a:rPr>
              <a:t>Pay attention to context </a:t>
            </a:r>
          </a:p>
          <a:p>
            <a:pPr marL="1600160" lvl="3" indent="-228594" defTabSz="914377">
              <a:spcBef>
                <a:spcPts val="500"/>
              </a:spcBef>
              <a:spcAft>
                <a:spcPts val="400"/>
              </a:spcAft>
            </a:pPr>
            <a:r>
              <a:rPr lang="en-GB" sz="1800" i="1" spc="67" dirty="0">
                <a:solidFill>
                  <a:prstClr val="white">
                    <a:lumMod val="75000"/>
                  </a:prstClr>
                </a:solidFill>
              </a:rPr>
              <a:t>“Cambridge is not Chicago”</a:t>
            </a:r>
          </a:p>
        </p:txBody>
      </p:sp>
    </p:spTree>
    <p:extLst>
      <p:ext uri="{BB962C8B-B14F-4D97-AF65-F5344CB8AC3E}">
        <p14:creationId xmlns:p14="http://schemas.microsoft.com/office/powerpoint/2010/main" val="281714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Scoping and Gate 1</a:t>
            </a:r>
          </a:p>
        </p:txBody>
      </p:sp>
      <p:pic>
        <p:nvPicPr>
          <p:cNvPr id="5" name="Picture 4"/>
          <p:cNvPicPr>
            <a:picLocks noChangeAspect="1"/>
          </p:cNvPicPr>
          <p:nvPr/>
        </p:nvPicPr>
        <p:blipFill>
          <a:blip r:embed="rId2"/>
          <a:stretch>
            <a:fillRect/>
          </a:stretch>
        </p:blipFill>
        <p:spPr>
          <a:xfrm>
            <a:off x="838201" y="2307946"/>
            <a:ext cx="2845660" cy="3826145"/>
          </a:xfrm>
          <a:prstGeom prst="rect">
            <a:avLst/>
          </a:prstGeom>
        </p:spPr>
      </p:pic>
      <p:sp>
        <p:nvSpPr>
          <p:cNvPr id="7"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625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2800" b="1" spc="67" dirty="0">
                <a:solidFill>
                  <a:srgbClr val="0F8290"/>
                </a:solidFill>
              </a:rPr>
              <a:t>“More likely to have an impact = Smaller experiment needed to test”</a:t>
            </a:r>
          </a:p>
          <a:p>
            <a:pPr marL="0" indent="0" defTabSz="914377">
              <a:spcBef>
                <a:spcPts val="1000"/>
              </a:spcBef>
              <a:spcAft>
                <a:spcPts val="400"/>
              </a:spcAft>
              <a:buNone/>
            </a:pPr>
            <a:endParaRPr lang="en-GB" sz="2800" spc="67" dirty="0">
              <a:solidFill>
                <a:prstClr val="black"/>
              </a:solidFill>
            </a:endParaRPr>
          </a:p>
          <a:p>
            <a:pPr marL="228594" indent="-228594" defTabSz="914377">
              <a:spcBef>
                <a:spcPts val="1000"/>
              </a:spcBef>
              <a:spcAft>
                <a:spcPts val="400"/>
              </a:spcAft>
            </a:pPr>
            <a:r>
              <a:rPr lang="en-GB" sz="2800" spc="67" dirty="0">
                <a:solidFill>
                  <a:prstClr val="black"/>
                </a:solidFill>
              </a:rPr>
              <a:t>Design the best intervention you can, based on prior evidence:</a:t>
            </a:r>
          </a:p>
          <a:p>
            <a:pPr marL="685783" lvl="1" indent="-228594" defTabSz="914377">
              <a:spcBef>
                <a:spcPts val="500"/>
              </a:spcBef>
              <a:spcAft>
                <a:spcPts val="400"/>
              </a:spcAft>
            </a:pPr>
            <a:r>
              <a:rPr lang="en-GB" sz="2400" spc="67" dirty="0">
                <a:solidFill>
                  <a:prstClr val="black"/>
                </a:solidFill>
              </a:rPr>
              <a:t>Use existing literature reviews as a base</a:t>
            </a:r>
          </a:p>
          <a:p>
            <a:pPr marL="685783" lvl="1" indent="-228594" defTabSz="914377">
              <a:spcBef>
                <a:spcPts val="500"/>
              </a:spcBef>
              <a:spcAft>
                <a:spcPts val="400"/>
              </a:spcAft>
            </a:pPr>
            <a:r>
              <a:rPr lang="en-GB" sz="2400" spc="67" dirty="0">
                <a:solidFill>
                  <a:prstClr val="black"/>
                </a:solidFill>
              </a:rPr>
              <a:t>Rapid evidence review is possible to do swiftly, make sure to summarise detail</a:t>
            </a:r>
          </a:p>
          <a:p>
            <a:pPr marL="685783" lvl="1" indent="-228594" defTabSz="914377">
              <a:spcBef>
                <a:spcPts val="500"/>
              </a:spcBef>
              <a:spcAft>
                <a:spcPts val="400"/>
              </a:spcAft>
            </a:pPr>
            <a:r>
              <a:rPr lang="en-GB" sz="2400" spc="67" dirty="0">
                <a:solidFill>
                  <a:prstClr val="black"/>
                </a:solidFill>
              </a:rPr>
              <a:t>Out of the evidence that is strongest:</a:t>
            </a:r>
          </a:p>
          <a:p>
            <a:pPr marL="1142971" lvl="2" indent="-228594" defTabSz="914377">
              <a:spcBef>
                <a:spcPts val="500"/>
              </a:spcBef>
              <a:spcAft>
                <a:spcPts val="400"/>
              </a:spcAft>
            </a:pPr>
            <a:r>
              <a:rPr lang="en-GB" sz="2000" spc="67" dirty="0">
                <a:solidFill>
                  <a:prstClr val="black"/>
                </a:solidFill>
              </a:rPr>
              <a:t>What works best, what works less?</a:t>
            </a:r>
          </a:p>
          <a:p>
            <a:pPr marL="1142971" lvl="2" indent="-228594" defTabSz="914377">
              <a:spcBef>
                <a:spcPts val="500"/>
              </a:spcBef>
              <a:spcAft>
                <a:spcPts val="400"/>
              </a:spcAft>
            </a:pPr>
            <a:r>
              <a:rPr lang="en-GB" sz="2000" spc="67" dirty="0">
                <a:solidFill>
                  <a:prstClr val="black"/>
                </a:solidFill>
              </a:rPr>
              <a:t>What power is likely</a:t>
            </a:r>
          </a:p>
          <a:p>
            <a:pPr marL="1142971" lvl="2" indent="-228594" defTabSz="914377">
              <a:spcBef>
                <a:spcPts val="500"/>
              </a:spcBef>
              <a:spcAft>
                <a:spcPts val="400"/>
              </a:spcAft>
            </a:pPr>
            <a:r>
              <a:rPr lang="en-GB" sz="2000" spc="67" dirty="0">
                <a:solidFill>
                  <a:prstClr val="black"/>
                </a:solidFill>
              </a:rPr>
              <a:t>What cohorts have been most effective</a:t>
            </a:r>
          </a:p>
          <a:p>
            <a:pPr marL="1142971" lvl="2" indent="-228594" defTabSz="914377">
              <a:spcBef>
                <a:spcPts val="500"/>
              </a:spcBef>
              <a:spcAft>
                <a:spcPts val="400"/>
              </a:spcAft>
            </a:pPr>
            <a:r>
              <a:rPr lang="en-GB" sz="2000" spc="67" dirty="0">
                <a:solidFill>
                  <a:prstClr val="black"/>
                </a:solidFill>
              </a:rPr>
              <a:t>How should it be designed?</a:t>
            </a:r>
          </a:p>
          <a:p>
            <a:pPr marL="1142971" lvl="2" indent="-228594" defTabSz="914377">
              <a:spcBef>
                <a:spcPts val="500"/>
              </a:spcBef>
              <a:spcAft>
                <a:spcPts val="400"/>
              </a:spcAft>
            </a:pPr>
            <a:r>
              <a:rPr lang="en-GB" sz="2000" spc="67" dirty="0">
                <a:solidFill>
                  <a:prstClr val="black"/>
                </a:solidFill>
              </a:rPr>
              <a:t>What are the elements that would make the best possible intervention</a:t>
            </a:r>
          </a:p>
          <a:p>
            <a:pPr marL="1142971" lvl="2" indent="-228594" defTabSz="914377">
              <a:spcBef>
                <a:spcPts val="500"/>
              </a:spcBef>
              <a:spcAft>
                <a:spcPts val="400"/>
              </a:spcAft>
            </a:pPr>
            <a:r>
              <a:rPr lang="en-GB" sz="2000" spc="67" dirty="0">
                <a:solidFill>
                  <a:prstClr val="black"/>
                </a:solidFill>
              </a:rPr>
              <a:t>Pay attention to context </a:t>
            </a:r>
          </a:p>
          <a:p>
            <a:pPr marL="1600160" lvl="3" indent="-228594" defTabSz="914377">
              <a:spcBef>
                <a:spcPts val="500"/>
              </a:spcBef>
              <a:spcAft>
                <a:spcPts val="400"/>
              </a:spcAft>
            </a:pPr>
            <a:r>
              <a:rPr lang="en-GB" sz="1800" i="1" spc="67" dirty="0">
                <a:solidFill>
                  <a:prstClr val="black"/>
                </a:solidFill>
              </a:rPr>
              <a:t>“Cambridge is not Chicago”</a:t>
            </a:r>
          </a:p>
        </p:txBody>
      </p:sp>
    </p:spTree>
    <p:extLst>
      <p:ext uri="{BB962C8B-B14F-4D97-AF65-F5344CB8AC3E}">
        <p14:creationId xmlns:p14="http://schemas.microsoft.com/office/powerpoint/2010/main" val="3764848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Business Capabilities and Gate 2</a:t>
            </a:r>
          </a:p>
        </p:txBody>
      </p:sp>
      <p:pic>
        <p:nvPicPr>
          <p:cNvPr id="3" name="Picture 2"/>
          <p:cNvPicPr>
            <a:picLocks noChangeAspect="1"/>
          </p:cNvPicPr>
          <p:nvPr/>
        </p:nvPicPr>
        <p:blipFill>
          <a:blip r:embed="rId2"/>
          <a:stretch>
            <a:fillRect/>
          </a:stretch>
        </p:blipFill>
        <p:spPr>
          <a:xfrm>
            <a:off x="838201" y="2113031"/>
            <a:ext cx="1570020" cy="4021060"/>
          </a:xfrm>
          <a:prstGeom prst="rect">
            <a:avLst/>
          </a:prstGeom>
        </p:spPr>
      </p:pic>
      <p:sp>
        <p:nvSpPr>
          <p:cNvPr id="8"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550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2800" b="1" spc="67" dirty="0">
                <a:solidFill>
                  <a:srgbClr val="0F8290"/>
                </a:solidFill>
              </a:rPr>
              <a:t>“More likely to have an impact = Smaller experiment needed to test”</a:t>
            </a:r>
          </a:p>
          <a:p>
            <a:pPr marL="0" indent="0" defTabSz="914377">
              <a:spcBef>
                <a:spcPts val="1000"/>
              </a:spcBef>
              <a:spcAft>
                <a:spcPts val="400"/>
              </a:spcAft>
              <a:buNone/>
            </a:pPr>
            <a:r>
              <a:rPr lang="en-GB" sz="2800" b="1" spc="67" dirty="0">
                <a:solidFill>
                  <a:srgbClr val="0F8290"/>
                </a:solidFill>
              </a:rPr>
              <a:t>“The fundamentals of research are the most important part: Spending time on baseline measurements and planning saves far more time and effort later”</a:t>
            </a:r>
          </a:p>
          <a:p>
            <a:pPr marL="0" indent="0" defTabSz="914377">
              <a:spcBef>
                <a:spcPts val="1000"/>
              </a:spcBef>
              <a:spcAft>
                <a:spcPts val="400"/>
              </a:spcAft>
              <a:buNone/>
            </a:pPr>
            <a:endParaRPr lang="en-GB" sz="2800" spc="67" dirty="0">
              <a:solidFill>
                <a:prstClr val="black"/>
              </a:solidFill>
            </a:endParaRPr>
          </a:p>
          <a:p>
            <a:pPr marL="0" indent="0" defTabSz="914377">
              <a:spcBef>
                <a:spcPts val="1000"/>
              </a:spcBef>
              <a:spcAft>
                <a:spcPts val="400"/>
              </a:spcAft>
              <a:buNone/>
            </a:pPr>
            <a:r>
              <a:rPr lang="en-GB" sz="2800" spc="67" dirty="0">
                <a:solidFill>
                  <a:prstClr val="white">
                    <a:lumMod val="75000"/>
                  </a:prstClr>
                </a:solidFill>
              </a:rPr>
              <a:t>Maximise Likely Effect Size</a:t>
            </a:r>
          </a:p>
          <a:p>
            <a:pPr marL="228594" indent="-228594" defTabSz="914377">
              <a:spcBef>
                <a:spcPts val="1000"/>
              </a:spcBef>
              <a:spcAft>
                <a:spcPts val="400"/>
              </a:spcAft>
            </a:pPr>
            <a:r>
              <a:rPr lang="en-GB" sz="2800" spc="67" dirty="0">
                <a:solidFill>
                  <a:prstClr val="white">
                    <a:lumMod val="75000"/>
                  </a:prstClr>
                </a:solidFill>
              </a:rPr>
              <a:t>Design the best cohort you can, based on prior evidence</a:t>
            </a:r>
          </a:p>
          <a:p>
            <a:pPr marL="685783" lvl="1" indent="-228594" defTabSz="914377">
              <a:spcBef>
                <a:spcPts val="500"/>
              </a:spcBef>
              <a:spcAft>
                <a:spcPts val="400"/>
              </a:spcAft>
            </a:pPr>
            <a:r>
              <a:rPr lang="en-GB" sz="2400" spc="67" dirty="0">
                <a:solidFill>
                  <a:prstClr val="white">
                    <a:lumMod val="75000"/>
                  </a:prstClr>
                </a:solidFill>
              </a:rPr>
              <a:t>Identify cohorts with higher likelihood of the unwanted outcome?</a:t>
            </a:r>
          </a:p>
          <a:p>
            <a:pPr marL="685783" lvl="1" indent="-228594" defTabSz="914377">
              <a:spcBef>
                <a:spcPts val="500"/>
              </a:spcBef>
              <a:spcAft>
                <a:spcPts val="400"/>
              </a:spcAft>
            </a:pPr>
            <a:r>
              <a:rPr lang="en-GB" sz="2400" spc="67" dirty="0">
                <a:solidFill>
                  <a:prstClr val="white">
                    <a:lumMod val="75000"/>
                  </a:prstClr>
                </a:solidFill>
              </a:rPr>
              <a:t>Ideally avoid expert judgment identification</a:t>
            </a:r>
          </a:p>
          <a:p>
            <a:pPr marL="685783" lvl="1" indent="-228594" defTabSz="914377">
              <a:spcBef>
                <a:spcPts val="500"/>
              </a:spcBef>
              <a:spcAft>
                <a:spcPts val="400"/>
              </a:spcAft>
            </a:pPr>
            <a:r>
              <a:rPr lang="en-GB" sz="2400" spc="67" dirty="0">
                <a:solidFill>
                  <a:prstClr val="white">
                    <a:lumMod val="75000"/>
                  </a:prstClr>
                </a:solidFill>
              </a:rPr>
              <a:t>Which groups are more likely to be paid for afterwards?</a:t>
            </a:r>
          </a:p>
          <a:p>
            <a:pPr marL="228594" indent="-228594" defTabSz="914377">
              <a:spcBef>
                <a:spcPts val="1000"/>
              </a:spcBef>
              <a:spcAft>
                <a:spcPts val="400"/>
              </a:spcAft>
            </a:pPr>
            <a:r>
              <a:rPr lang="en-GB" sz="2800" spc="67" dirty="0">
                <a:solidFill>
                  <a:prstClr val="white">
                    <a:lumMod val="75000"/>
                  </a:prstClr>
                </a:solidFill>
              </a:rPr>
              <a:t>Make sure you can actually deliver the intervention</a:t>
            </a:r>
          </a:p>
          <a:p>
            <a:pPr marL="685783" lvl="1" indent="-228594" defTabSz="914377">
              <a:spcBef>
                <a:spcPts val="500"/>
              </a:spcBef>
              <a:spcAft>
                <a:spcPts val="400"/>
              </a:spcAft>
            </a:pPr>
            <a:r>
              <a:rPr lang="en-GB" sz="2400" spc="67" dirty="0">
                <a:solidFill>
                  <a:prstClr val="white">
                    <a:lumMod val="75000"/>
                  </a:prstClr>
                </a:solidFill>
              </a:rPr>
              <a:t>Two small complete trials beats one unfinished trial</a:t>
            </a:r>
          </a:p>
          <a:p>
            <a:pPr marL="685783" lvl="1" indent="-228594" defTabSz="914377">
              <a:spcBef>
                <a:spcPts val="500"/>
              </a:spcBef>
              <a:spcAft>
                <a:spcPts val="400"/>
              </a:spcAft>
            </a:pPr>
            <a:r>
              <a:rPr lang="en-GB" sz="2400" spc="67" dirty="0">
                <a:solidFill>
                  <a:prstClr val="white">
                    <a:lumMod val="75000"/>
                  </a:prstClr>
                </a:solidFill>
              </a:rPr>
              <a:t>Partner up with other areas and share the load</a:t>
            </a:r>
          </a:p>
          <a:p>
            <a:pPr marL="685783" lvl="1" indent="-228594" defTabSz="914377">
              <a:spcBef>
                <a:spcPts val="500"/>
              </a:spcBef>
              <a:spcAft>
                <a:spcPts val="400"/>
              </a:spcAft>
            </a:pPr>
            <a:r>
              <a:rPr lang="en-GB" sz="2400" spc="67" dirty="0">
                <a:solidFill>
                  <a:prstClr val="white">
                    <a:lumMod val="75000"/>
                  </a:prstClr>
                </a:solidFill>
              </a:rPr>
              <a:t>What caseloads can be managed – Effective Staffing</a:t>
            </a:r>
          </a:p>
        </p:txBody>
      </p:sp>
    </p:spTree>
    <p:extLst>
      <p:ext uri="{BB962C8B-B14F-4D97-AF65-F5344CB8AC3E}">
        <p14:creationId xmlns:p14="http://schemas.microsoft.com/office/powerpoint/2010/main" val="3312279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Business Capabilities and Gate 2</a:t>
            </a:r>
          </a:p>
        </p:txBody>
      </p:sp>
      <p:pic>
        <p:nvPicPr>
          <p:cNvPr id="3" name="Picture 2"/>
          <p:cNvPicPr>
            <a:picLocks noChangeAspect="1"/>
          </p:cNvPicPr>
          <p:nvPr/>
        </p:nvPicPr>
        <p:blipFill>
          <a:blip r:embed="rId2"/>
          <a:stretch>
            <a:fillRect/>
          </a:stretch>
        </p:blipFill>
        <p:spPr>
          <a:xfrm>
            <a:off x="838201" y="2113031"/>
            <a:ext cx="1570020" cy="4021060"/>
          </a:xfrm>
          <a:prstGeom prst="rect">
            <a:avLst/>
          </a:prstGeom>
        </p:spPr>
      </p:pic>
      <p:sp>
        <p:nvSpPr>
          <p:cNvPr id="8"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550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2800" b="1" spc="67" dirty="0">
                <a:solidFill>
                  <a:srgbClr val="0F8290"/>
                </a:solidFill>
              </a:rPr>
              <a:t>“More likely to have an impact = Smaller experiment needed to test”</a:t>
            </a:r>
          </a:p>
          <a:p>
            <a:pPr marL="0" indent="0" defTabSz="914377">
              <a:spcBef>
                <a:spcPts val="1000"/>
              </a:spcBef>
              <a:spcAft>
                <a:spcPts val="400"/>
              </a:spcAft>
              <a:buNone/>
            </a:pPr>
            <a:r>
              <a:rPr lang="en-GB" sz="2800" b="1" spc="67" dirty="0">
                <a:solidFill>
                  <a:srgbClr val="0F8290"/>
                </a:solidFill>
              </a:rPr>
              <a:t>“The fundamentals of research are the most important part: Spending time on baseline measurements and planning saves far more time and effort later”</a:t>
            </a:r>
          </a:p>
          <a:p>
            <a:pPr marL="0" indent="0" defTabSz="914377">
              <a:spcBef>
                <a:spcPts val="1000"/>
              </a:spcBef>
              <a:spcAft>
                <a:spcPts val="400"/>
              </a:spcAft>
              <a:buNone/>
            </a:pPr>
            <a:endParaRPr lang="en-GB" sz="2800" spc="67" dirty="0">
              <a:solidFill>
                <a:prstClr val="black"/>
              </a:solidFill>
            </a:endParaRPr>
          </a:p>
          <a:p>
            <a:pPr marL="0" indent="0" defTabSz="914377">
              <a:spcBef>
                <a:spcPts val="1000"/>
              </a:spcBef>
              <a:spcAft>
                <a:spcPts val="400"/>
              </a:spcAft>
              <a:buNone/>
            </a:pPr>
            <a:r>
              <a:rPr lang="en-GB" sz="2800" spc="67" dirty="0">
                <a:solidFill>
                  <a:prstClr val="black"/>
                </a:solidFill>
              </a:rPr>
              <a:t>Maximise Likely Effect Size</a:t>
            </a:r>
          </a:p>
          <a:p>
            <a:pPr marL="228594" indent="-228594" defTabSz="914377">
              <a:spcBef>
                <a:spcPts val="1000"/>
              </a:spcBef>
              <a:spcAft>
                <a:spcPts val="400"/>
              </a:spcAft>
            </a:pPr>
            <a:r>
              <a:rPr lang="en-GB" sz="2800" spc="67" dirty="0">
                <a:solidFill>
                  <a:prstClr val="black"/>
                </a:solidFill>
              </a:rPr>
              <a:t>Design the best cohort you can, based on prior evidence</a:t>
            </a:r>
          </a:p>
          <a:p>
            <a:pPr marL="685783" lvl="1" indent="-228594" defTabSz="914377">
              <a:spcBef>
                <a:spcPts val="500"/>
              </a:spcBef>
              <a:spcAft>
                <a:spcPts val="400"/>
              </a:spcAft>
            </a:pPr>
            <a:r>
              <a:rPr lang="en-GB" sz="2400" spc="67" dirty="0">
                <a:solidFill>
                  <a:prstClr val="black"/>
                </a:solidFill>
              </a:rPr>
              <a:t>Identify cohorts with higher likelihood of the unwanted outcome?</a:t>
            </a:r>
          </a:p>
          <a:p>
            <a:pPr marL="685783" lvl="1" indent="-228594" defTabSz="914377">
              <a:spcBef>
                <a:spcPts val="500"/>
              </a:spcBef>
              <a:spcAft>
                <a:spcPts val="400"/>
              </a:spcAft>
            </a:pPr>
            <a:r>
              <a:rPr lang="en-GB" sz="2400" spc="67" dirty="0">
                <a:solidFill>
                  <a:prstClr val="black"/>
                </a:solidFill>
              </a:rPr>
              <a:t>Ideally avoid expert judgment identification</a:t>
            </a:r>
          </a:p>
          <a:p>
            <a:pPr marL="685783" lvl="1" indent="-228594" defTabSz="914377">
              <a:spcBef>
                <a:spcPts val="500"/>
              </a:spcBef>
              <a:spcAft>
                <a:spcPts val="400"/>
              </a:spcAft>
            </a:pPr>
            <a:r>
              <a:rPr lang="en-GB" sz="2400" spc="67" dirty="0">
                <a:solidFill>
                  <a:prstClr val="black"/>
                </a:solidFill>
              </a:rPr>
              <a:t>Which groups are more likely to be paid for afterwards?</a:t>
            </a:r>
          </a:p>
          <a:p>
            <a:pPr marL="228594" indent="-228594" defTabSz="914377">
              <a:spcBef>
                <a:spcPts val="1000"/>
              </a:spcBef>
              <a:spcAft>
                <a:spcPts val="400"/>
              </a:spcAft>
            </a:pPr>
            <a:r>
              <a:rPr lang="en-GB" sz="2800" spc="67" dirty="0">
                <a:solidFill>
                  <a:prstClr val="black"/>
                </a:solidFill>
              </a:rPr>
              <a:t>Make sure you can actually deliver the intervention</a:t>
            </a:r>
          </a:p>
          <a:p>
            <a:pPr marL="685783" lvl="1" indent="-228594" defTabSz="914377">
              <a:spcBef>
                <a:spcPts val="500"/>
              </a:spcBef>
              <a:spcAft>
                <a:spcPts val="400"/>
              </a:spcAft>
            </a:pPr>
            <a:r>
              <a:rPr lang="en-GB" sz="2400" spc="67" dirty="0">
                <a:solidFill>
                  <a:prstClr val="black"/>
                </a:solidFill>
              </a:rPr>
              <a:t>Two small complete trials beats one unfinished trial</a:t>
            </a:r>
          </a:p>
          <a:p>
            <a:pPr marL="685783" lvl="1" indent="-228594" defTabSz="914377">
              <a:spcBef>
                <a:spcPts val="500"/>
              </a:spcBef>
              <a:spcAft>
                <a:spcPts val="400"/>
              </a:spcAft>
            </a:pPr>
            <a:r>
              <a:rPr lang="en-GB" sz="2400" spc="67" dirty="0">
                <a:solidFill>
                  <a:prstClr val="black"/>
                </a:solidFill>
              </a:rPr>
              <a:t>Partner up with other areas and share the load</a:t>
            </a:r>
          </a:p>
          <a:p>
            <a:pPr marL="685783" lvl="1" indent="-228594" defTabSz="914377">
              <a:spcBef>
                <a:spcPts val="500"/>
              </a:spcBef>
              <a:spcAft>
                <a:spcPts val="400"/>
              </a:spcAft>
            </a:pPr>
            <a:r>
              <a:rPr lang="en-GB" sz="2400" spc="67" dirty="0">
                <a:solidFill>
                  <a:prstClr val="black"/>
                </a:solidFill>
              </a:rPr>
              <a:t>What caseloads can be managed – Effective Staffing</a:t>
            </a:r>
          </a:p>
        </p:txBody>
      </p:sp>
    </p:spTree>
    <p:extLst>
      <p:ext uri="{BB962C8B-B14F-4D97-AF65-F5344CB8AC3E}">
        <p14:creationId xmlns:p14="http://schemas.microsoft.com/office/powerpoint/2010/main" val="19366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2345-4831-2091-DC14-BF7D88D1FB8E}"/>
              </a:ext>
            </a:extLst>
          </p:cNvPr>
          <p:cNvSpPr>
            <a:spLocks noGrp="1"/>
          </p:cNvSpPr>
          <p:nvPr>
            <p:ph type="ctrTitle"/>
          </p:nvPr>
        </p:nvSpPr>
        <p:spPr>
          <a:xfrm>
            <a:off x="950259" y="4423344"/>
            <a:ext cx="10336307" cy="2233961"/>
          </a:xfrm>
        </p:spPr>
        <p:txBody>
          <a:bodyPr>
            <a:normAutofit fontScale="90000"/>
          </a:bodyPr>
          <a:lstStyle/>
          <a:p>
            <a:r>
              <a:rPr lang="en-GB" sz="3600" dirty="0"/>
              <a:t>Reflections on shared challenges and lessons learned; and a vision for public sector research</a:t>
            </a:r>
            <a:r>
              <a:rPr lang="en-US" dirty="0"/>
              <a:t/>
            </a:r>
            <a:br>
              <a:rPr lang="en-US" dirty="0"/>
            </a:br>
            <a:r>
              <a:rPr lang="en-US" sz="2400" dirty="0">
                <a:solidFill>
                  <a:srgbClr val="0F8290"/>
                </a:solidFill>
              </a:rPr>
              <a:t>Learning and Evaluation Network Conference – 11</a:t>
            </a:r>
            <a:r>
              <a:rPr lang="en-US" sz="2400" baseline="30000" dirty="0">
                <a:solidFill>
                  <a:srgbClr val="0F8290"/>
                </a:solidFill>
              </a:rPr>
              <a:t>th</a:t>
            </a:r>
            <a:r>
              <a:rPr lang="en-US" sz="2400" dirty="0">
                <a:solidFill>
                  <a:srgbClr val="0F8290"/>
                </a:solidFill>
              </a:rPr>
              <a:t> February 2025</a:t>
            </a:r>
            <a:r>
              <a:rPr lang="en-US" dirty="0"/>
              <a:t/>
            </a:r>
            <a:br>
              <a:rPr lang="en-US" dirty="0"/>
            </a:br>
            <a:r>
              <a:rPr lang="en-US" sz="2933" dirty="0"/>
              <a:t/>
            </a:r>
            <a:br>
              <a:rPr lang="en-US" sz="2933" dirty="0"/>
            </a:br>
            <a:r>
              <a:rPr lang="en-US" sz="2400" dirty="0"/>
              <a:t>Tori Olphin, M.B.E. – Head of Data Science, Research and Evaluation, Thames Valley Violence Prevention Partnership &amp; Director of Research, </a:t>
            </a:r>
            <a:r>
              <a:rPr lang="en-US" sz="2400" dirty="0" err="1"/>
              <a:t>ResearchCore</a:t>
            </a:r>
            <a:endParaRPr lang="en-US" sz="2400" dirty="0"/>
          </a:p>
        </p:txBody>
      </p:sp>
    </p:spTree>
    <p:extLst>
      <p:ext uri="{BB962C8B-B14F-4D97-AF65-F5344CB8AC3E}">
        <p14:creationId xmlns:p14="http://schemas.microsoft.com/office/powerpoint/2010/main" val="13970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Design and Gate 3</a:t>
            </a:r>
          </a:p>
        </p:txBody>
      </p:sp>
      <p:pic>
        <p:nvPicPr>
          <p:cNvPr id="6" name="Picture 5"/>
          <p:cNvPicPr>
            <a:picLocks noChangeAspect="1"/>
          </p:cNvPicPr>
          <p:nvPr/>
        </p:nvPicPr>
        <p:blipFill>
          <a:blip r:embed="rId2"/>
          <a:stretch>
            <a:fillRect/>
          </a:stretch>
        </p:blipFill>
        <p:spPr>
          <a:xfrm>
            <a:off x="838200" y="1696294"/>
            <a:ext cx="2688552" cy="4437797"/>
          </a:xfrm>
          <a:prstGeom prst="rect">
            <a:avLst/>
          </a:prstGeom>
        </p:spPr>
      </p:pic>
      <p:sp>
        <p:nvSpPr>
          <p:cNvPr id="9"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400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4000" b="1" spc="67" dirty="0">
                <a:solidFill>
                  <a:srgbClr val="0F8290"/>
                </a:solidFill>
              </a:rPr>
              <a:t>“There are many different ways of solving a problem”</a:t>
            </a:r>
            <a:endParaRPr lang="en-GB" sz="4000" b="1" spc="67" dirty="0">
              <a:solidFill>
                <a:prstClr val="black"/>
              </a:solidFill>
            </a:endParaRPr>
          </a:p>
          <a:p>
            <a:pPr marL="0" indent="0" defTabSz="914377">
              <a:spcBef>
                <a:spcPts val="1000"/>
              </a:spcBef>
              <a:spcAft>
                <a:spcPts val="400"/>
              </a:spcAft>
              <a:buNone/>
            </a:pPr>
            <a:r>
              <a:rPr lang="en-GB" sz="2800" b="1" i="1" spc="67" dirty="0">
                <a:solidFill>
                  <a:prstClr val="black"/>
                </a:solidFill>
              </a:rPr>
              <a:t>Be inventive</a:t>
            </a:r>
          </a:p>
          <a:p>
            <a:pPr marL="0" indent="0" defTabSz="914377">
              <a:spcBef>
                <a:spcPts val="1000"/>
              </a:spcBef>
              <a:spcAft>
                <a:spcPts val="400"/>
              </a:spcAft>
              <a:buNone/>
            </a:pPr>
            <a:endParaRPr lang="en-GB" sz="2800" spc="67" dirty="0">
              <a:solidFill>
                <a:prstClr val="black"/>
              </a:solidFill>
            </a:endParaRPr>
          </a:p>
          <a:p>
            <a:pPr marL="228594" indent="-228594" defTabSz="914377">
              <a:spcBef>
                <a:spcPts val="1000"/>
              </a:spcBef>
              <a:spcAft>
                <a:spcPts val="400"/>
              </a:spcAft>
            </a:pPr>
            <a:r>
              <a:rPr lang="en-GB" sz="2800" spc="67" dirty="0">
                <a:solidFill>
                  <a:prstClr val="white">
                    <a:lumMod val="75000"/>
                  </a:prstClr>
                </a:solidFill>
              </a:rPr>
              <a:t>Most efficient mechanism of delivery (maximise your reach for the money)</a:t>
            </a:r>
          </a:p>
          <a:p>
            <a:pPr marL="228594" indent="-228594" defTabSz="914377">
              <a:spcBef>
                <a:spcPts val="1000"/>
              </a:spcBef>
              <a:spcAft>
                <a:spcPts val="400"/>
              </a:spcAft>
            </a:pPr>
            <a:r>
              <a:rPr lang="en-GB" sz="2800" spc="67" dirty="0">
                <a:solidFill>
                  <a:prstClr val="white">
                    <a:lumMod val="75000"/>
                  </a:prstClr>
                </a:solidFill>
              </a:rPr>
              <a:t>Be clear what you are testing and keep it simple</a:t>
            </a:r>
          </a:p>
          <a:p>
            <a:pPr marL="228594" indent="-228594" defTabSz="914377">
              <a:spcBef>
                <a:spcPts val="1000"/>
              </a:spcBef>
              <a:spcAft>
                <a:spcPts val="400"/>
              </a:spcAft>
            </a:pPr>
            <a:r>
              <a:rPr lang="en-GB" sz="2800" spc="67" dirty="0">
                <a:solidFill>
                  <a:prstClr val="white">
                    <a:lumMod val="75000"/>
                  </a:prstClr>
                </a:solidFill>
              </a:rPr>
              <a:t>Choose something you can deliver (in your zone of control)</a:t>
            </a:r>
          </a:p>
          <a:p>
            <a:pPr marL="228594" indent="-228594" defTabSz="914377">
              <a:spcBef>
                <a:spcPts val="1000"/>
              </a:spcBef>
              <a:spcAft>
                <a:spcPts val="400"/>
              </a:spcAft>
            </a:pPr>
            <a:r>
              <a:rPr lang="en-GB" sz="2800" spc="67" dirty="0">
                <a:solidFill>
                  <a:prstClr val="white">
                    <a:lumMod val="75000"/>
                  </a:prstClr>
                </a:solidFill>
              </a:rPr>
              <a:t>Most ethical version of what can be delivered; often considering this helps to make it smaller</a:t>
            </a:r>
          </a:p>
          <a:p>
            <a:pPr marL="228594" indent="-228594" defTabSz="914377">
              <a:spcBef>
                <a:spcPts val="1000"/>
              </a:spcBef>
              <a:spcAft>
                <a:spcPts val="400"/>
              </a:spcAft>
            </a:pPr>
            <a:r>
              <a:rPr lang="en-GB" sz="2800" spc="67" dirty="0">
                <a:solidFill>
                  <a:prstClr val="white">
                    <a:lumMod val="75000"/>
                  </a:prstClr>
                </a:solidFill>
              </a:rPr>
              <a:t>Accurate tracking ensures you find out early if things are not going to plan</a:t>
            </a:r>
          </a:p>
          <a:p>
            <a:pPr marL="228594" indent="-228594" defTabSz="914377">
              <a:spcBef>
                <a:spcPts val="1000"/>
              </a:spcBef>
              <a:spcAft>
                <a:spcPts val="400"/>
              </a:spcAft>
            </a:pPr>
            <a:r>
              <a:rPr lang="en-GB" sz="2800" spc="67" dirty="0">
                <a:solidFill>
                  <a:prstClr val="white">
                    <a:lumMod val="75000"/>
                  </a:prstClr>
                </a:solidFill>
              </a:rPr>
              <a:t>More uptake (less dropout)</a:t>
            </a:r>
          </a:p>
          <a:p>
            <a:pPr marL="685783" lvl="1" indent="-228594" defTabSz="914377">
              <a:spcBef>
                <a:spcPts val="500"/>
              </a:spcBef>
              <a:spcAft>
                <a:spcPts val="400"/>
              </a:spcAft>
            </a:pPr>
            <a:r>
              <a:rPr lang="en-GB" sz="2400" spc="67" dirty="0">
                <a:solidFill>
                  <a:prstClr val="white">
                    <a:lumMod val="75000"/>
                  </a:prstClr>
                </a:solidFill>
              </a:rPr>
              <a:t>Design out barriers</a:t>
            </a:r>
          </a:p>
          <a:p>
            <a:pPr marL="228594" indent="-228594" defTabSz="914377">
              <a:spcBef>
                <a:spcPts val="1000"/>
              </a:spcBef>
              <a:spcAft>
                <a:spcPts val="400"/>
              </a:spcAft>
            </a:pPr>
            <a:r>
              <a:rPr lang="en-GB" sz="2800" spc="67" dirty="0">
                <a:solidFill>
                  <a:prstClr val="white">
                    <a:lumMod val="75000"/>
                  </a:prstClr>
                </a:solidFill>
              </a:rPr>
              <a:t>Realistic environment </a:t>
            </a:r>
          </a:p>
          <a:p>
            <a:pPr marL="685783" lvl="1" indent="-228594" defTabSz="914377">
              <a:spcBef>
                <a:spcPts val="500"/>
              </a:spcBef>
              <a:spcAft>
                <a:spcPts val="400"/>
              </a:spcAft>
            </a:pPr>
            <a:r>
              <a:rPr lang="en-GB" sz="2400" spc="67" dirty="0">
                <a:solidFill>
                  <a:prstClr val="white">
                    <a:lumMod val="75000"/>
                  </a:prstClr>
                </a:solidFill>
              </a:rPr>
              <a:t>More similar to business as usual, often more likely to be delivered</a:t>
            </a:r>
          </a:p>
          <a:p>
            <a:pPr marL="685783" lvl="1" indent="-228594" defTabSz="914377">
              <a:spcBef>
                <a:spcPts val="500"/>
              </a:spcBef>
              <a:spcAft>
                <a:spcPts val="400"/>
              </a:spcAft>
            </a:pPr>
            <a:r>
              <a:rPr lang="en-GB" sz="2400" spc="67" dirty="0">
                <a:solidFill>
                  <a:prstClr val="white">
                    <a:lumMod val="75000"/>
                  </a:prstClr>
                </a:solidFill>
              </a:rPr>
              <a:t>It can make it more tricky to find a good way, it can also allow for some interesting free experiments</a:t>
            </a:r>
          </a:p>
          <a:p>
            <a:pPr marL="228594" indent="-228594" defTabSz="914377">
              <a:spcBef>
                <a:spcPts val="1000"/>
              </a:spcBef>
              <a:spcAft>
                <a:spcPts val="400"/>
              </a:spcAft>
            </a:pPr>
            <a:r>
              <a:rPr lang="en-GB" sz="2800" spc="67" dirty="0">
                <a:solidFill>
                  <a:prstClr val="white">
                    <a:lumMod val="75000"/>
                  </a:prstClr>
                </a:solidFill>
              </a:rPr>
              <a:t>Motivated delivery</a:t>
            </a:r>
          </a:p>
          <a:p>
            <a:pPr marL="685783" lvl="1" indent="-228594" defTabSz="914377">
              <a:spcBef>
                <a:spcPts val="500"/>
              </a:spcBef>
              <a:spcAft>
                <a:spcPts val="400"/>
              </a:spcAft>
            </a:pPr>
            <a:r>
              <a:rPr lang="en-GB" sz="2400" spc="67" dirty="0">
                <a:solidFill>
                  <a:prstClr val="white">
                    <a:lumMod val="75000"/>
                  </a:prstClr>
                </a:solidFill>
              </a:rPr>
              <a:t>If the people delivering the intervention believe in it, they are more likely to keep to it</a:t>
            </a:r>
          </a:p>
        </p:txBody>
      </p:sp>
    </p:spTree>
    <p:extLst>
      <p:ext uri="{BB962C8B-B14F-4D97-AF65-F5344CB8AC3E}">
        <p14:creationId xmlns:p14="http://schemas.microsoft.com/office/powerpoint/2010/main" val="169277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Design and Gate 3</a:t>
            </a:r>
          </a:p>
        </p:txBody>
      </p:sp>
      <p:pic>
        <p:nvPicPr>
          <p:cNvPr id="6" name="Picture 5"/>
          <p:cNvPicPr>
            <a:picLocks noChangeAspect="1"/>
          </p:cNvPicPr>
          <p:nvPr/>
        </p:nvPicPr>
        <p:blipFill>
          <a:blip r:embed="rId2"/>
          <a:stretch>
            <a:fillRect/>
          </a:stretch>
        </p:blipFill>
        <p:spPr>
          <a:xfrm>
            <a:off x="838200" y="1696294"/>
            <a:ext cx="2688552" cy="4437797"/>
          </a:xfrm>
          <a:prstGeom prst="rect">
            <a:avLst/>
          </a:prstGeom>
        </p:spPr>
      </p:pic>
      <p:sp>
        <p:nvSpPr>
          <p:cNvPr id="9" name="Content Placeholder 2"/>
          <p:cNvSpPr txBox="1">
            <a:spLocks/>
          </p:cNvSpPr>
          <p:nvPr/>
        </p:nvSpPr>
        <p:spPr>
          <a:xfrm>
            <a:off x="3935241" y="1638056"/>
            <a:ext cx="7418559" cy="5037365"/>
          </a:xfrm>
          <a:prstGeom prst="rect">
            <a:avLst/>
          </a:prstGeom>
        </p:spPr>
        <p:txBody>
          <a:bodyPr vert="horz" lIns="121920" tIns="60960" rIns="121920" bIns="60960" rtlCol="0">
            <a:normAutofit fontScale="400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spcAft>
                <a:spcPts val="400"/>
              </a:spcAft>
              <a:buNone/>
            </a:pPr>
            <a:r>
              <a:rPr lang="en-GB" sz="2800" b="1" spc="67" dirty="0">
                <a:solidFill>
                  <a:srgbClr val="0F8290"/>
                </a:solidFill>
              </a:rPr>
              <a:t>“There are many different ways of solving a problem”</a:t>
            </a:r>
            <a:endParaRPr lang="en-GB" sz="2800" b="1" spc="67" dirty="0">
              <a:solidFill>
                <a:prstClr val="black"/>
              </a:solidFill>
            </a:endParaRPr>
          </a:p>
          <a:p>
            <a:pPr marL="0" indent="0" defTabSz="914377">
              <a:spcBef>
                <a:spcPts val="1000"/>
              </a:spcBef>
              <a:spcAft>
                <a:spcPts val="400"/>
              </a:spcAft>
              <a:buNone/>
            </a:pPr>
            <a:r>
              <a:rPr lang="en-GB" sz="2800" i="1" spc="67" dirty="0">
                <a:solidFill>
                  <a:prstClr val="black"/>
                </a:solidFill>
              </a:rPr>
              <a:t>Be inventive</a:t>
            </a:r>
          </a:p>
          <a:p>
            <a:pPr marL="0" indent="0" defTabSz="914377">
              <a:spcBef>
                <a:spcPts val="1000"/>
              </a:spcBef>
              <a:spcAft>
                <a:spcPts val="400"/>
              </a:spcAft>
              <a:buNone/>
            </a:pPr>
            <a:endParaRPr lang="en-GB" sz="2800" spc="67" dirty="0">
              <a:solidFill>
                <a:prstClr val="black"/>
              </a:solidFill>
            </a:endParaRPr>
          </a:p>
          <a:p>
            <a:pPr marL="228594" indent="-228594" defTabSz="914377">
              <a:spcBef>
                <a:spcPts val="1000"/>
              </a:spcBef>
              <a:spcAft>
                <a:spcPts val="400"/>
              </a:spcAft>
            </a:pPr>
            <a:r>
              <a:rPr lang="en-GB" sz="2800" spc="67" dirty="0">
                <a:solidFill>
                  <a:prstClr val="black"/>
                </a:solidFill>
              </a:rPr>
              <a:t>Most efficient mechanism of delivery (maximise your reach for the money)</a:t>
            </a:r>
          </a:p>
          <a:p>
            <a:pPr marL="228594" indent="-228594" defTabSz="914377">
              <a:spcBef>
                <a:spcPts val="1000"/>
              </a:spcBef>
              <a:spcAft>
                <a:spcPts val="400"/>
              </a:spcAft>
            </a:pPr>
            <a:r>
              <a:rPr lang="en-GB" sz="2800" spc="67" dirty="0">
                <a:solidFill>
                  <a:prstClr val="black"/>
                </a:solidFill>
              </a:rPr>
              <a:t>Be clear what you are testing and keep it simple</a:t>
            </a:r>
          </a:p>
          <a:p>
            <a:pPr marL="228594" indent="-228594" defTabSz="914377">
              <a:spcBef>
                <a:spcPts val="1000"/>
              </a:spcBef>
              <a:spcAft>
                <a:spcPts val="400"/>
              </a:spcAft>
            </a:pPr>
            <a:r>
              <a:rPr lang="en-GB" sz="2800" spc="67" dirty="0">
                <a:solidFill>
                  <a:prstClr val="black"/>
                </a:solidFill>
              </a:rPr>
              <a:t>Choose something you can deliver (in your zone of control)</a:t>
            </a:r>
          </a:p>
          <a:p>
            <a:pPr marL="228594" indent="-228594" defTabSz="914377">
              <a:spcBef>
                <a:spcPts val="1000"/>
              </a:spcBef>
              <a:spcAft>
                <a:spcPts val="400"/>
              </a:spcAft>
            </a:pPr>
            <a:r>
              <a:rPr lang="en-GB" sz="2800" spc="67" dirty="0">
                <a:solidFill>
                  <a:prstClr val="black"/>
                </a:solidFill>
              </a:rPr>
              <a:t>Most ethical version of what can be delivered; often considering this helps to make it smaller</a:t>
            </a:r>
          </a:p>
          <a:p>
            <a:pPr marL="228594" indent="-228594" defTabSz="914377">
              <a:spcBef>
                <a:spcPts val="1000"/>
              </a:spcBef>
              <a:spcAft>
                <a:spcPts val="400"/>
              </a:spcAft>
            </a:pPr>
            <a:r>
              <a:rPr lang="en-GB" sz="2800" spc="67" dirty="0">
                <a:solidFill>
                  <a:prstClr val="black"/>
                </a:solidFill>
              </a:rPr>
              <a:t>Accurate tracking ensures you find out early if things are not going to plan</a:t>
            </a:r>
          </a:p>
          <a:p>
            <a:pPr marL="228594" indent="-228594" defTabSz="914377">
              <a:spcBef>
                <a:spcPts val="1000"/>
              </a:spcBef>
              <a:spcAft>
                <a:spcPts val="400"/>
              </a:spcAft>
            </a:pPr>
            <a:r>
              <a:rPr lang="en-GB" sz="2800" spc="67" dirty="0">
                <a:solidFill>
                  <a:prstClr val="black"/>
                </a:solidFill>
              </a:rPr>
              <a:t>More uptake (less dropout)</a:t>
            </a:r>
          </a:p>
          <a:p>
            <a:pPr marL="685783" lvl="1" indent="-228594" defTabSz="914377">
              <a:spcBef>
                <a:spcPts val="500"/>
              </a:spcBef>
              <a:spcAft>
                <a:spcPts val="400"/>
              </a:spcAft>
            </a:pPr>
            <a:r>
              <a:rPr lang="en-GB" sz="2400" spc="67" dirty="0">
                <a:solidFill>
                  <a:prstClr val="black"/>
                </a:solidFill>
              </a:rPr>
              <a:t>Design out barriers</a:t>
            </a:r>
          </a:p>
          <a:p>
            <a:pPr marL="228594" indent="-228594" defTabSz="914377">
              <a:spcBef>
                <a:spcPts val="1000"/>
              </a:spcBef>
              <a:spcAft>
                <a:spcPts val="400"/>
              </a:spcAft>
            </a:pPr>
            <a:r>
              <a:rPr lang="en-GB" sz="2800" spc="67" dirty="0">
                <a:solidFill>
                  <a:prstClr val="black"/>
                </a:solidFill>
              </a:rPr>
              <a:t>Realistic environment </a:t>
            </a:r>
          </a:p>
          <a:p>
            <a:pPr marL="685783" lvl="1" indent="-228594" defTabSz="914377">
              <a:spcBef>
                <a:spcPts val="500"/>
              </a:spcBef>
              <a:spcAft>
                <a:spcPts val="400"/>
              </a:spcAft>
            </a:pPr>
            <a:r>
              <a:rPr lang="en-GB" sz="2400" spc="67" dirty="0">
                <a:solidFill>
                  <a:prstClr val="black"/>
                </a:solidFill>
              </a:rPr>
              <a:t>More similar to business as usual, often more likely to be delivered</a:t>
            </a:r>
          </a:p>
          <a:p>
            <a:pPr marL="685783" lvl="1" indent="-228594" defTabSz="914377">
              <a:spcBef>
                <a:spcPts val="500"/>
              </a:spcBef>
              <a:spcAft>
                <a:spcPts val="400"/>
              </a:spcAft>
            </a:pPr>
            <a:r>
              <a:rPr lang="en-GB" sz="2400" spc="67" dirty="0">
                <a:solidFill>
                  <a:prstClr val="black"/>
                </a:solidFill>
              </a:rPr>
              <a:t>It can make it more tricky to find a good way, it can also allow for some interesting free experiments</a:t>
            </a:r>
          </a:p>
          <a:p>
            <a:pPr marL="228594" indent="-228594" defTabSz="914377">
              <a:spcBef>
                <a:spcPts val="1000"/>
              </a:spcBef>
              <a:spcAft>
                <a:spcPts val="400"/>
              </a:spcAft>
            </a:pPr>
            <a:r>
              <a:rPr lang="en-GB" sz="2800" spc="67" dirty="0">
                <a:solidFill>
                  <a:prstClr val="black"/>
                </a:solidFill>
              </a:rPr>
              <a:t>Motivated delivery</a:t>
            </a:r>
          </a:p>
          <a:p>
            <a:pPr marL="685783" lvl="1" indent="-228594" defTabSz="914377">
              <a:spcBef>
                <a:spcPts val="500"/>
              </a:spcBef>
              <a:spcAft>
                <a:spcPts val="400"/>
              </a:spcAft>
            </a:pPr>
            <a:r>
              <a:rPr lang="en-GB" sz="2400" spc="67" dirty="0">
                <a:solidFill>
                  <a:prstClr val="black"/>
                </a:solidFill>
              </a:rPr>
              <a:t>If the people delivering the intervention believe in it, they are more likely to keep to it</a:t>
            </a:r>
          </a:p>
        </p:txBody>
      </p:sp>
    </p:spTree>
    <p:extLst>
      <p:ext uri="{BB962C8B-B14F-4D97-AF65-F5344CB8AC3E}">
        <p14:creationId xmlns:p14="http://schemas.microsoft.com/office/powerpoint/2010/main" val="3383406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Personal Aim</a:t>
            </a:r>
          </a:p>
        </p:txBody>
      </p:sp>
      <p:sp>
        <p:nvSpPr>
          <p:cNvPr id="3" name="Content Placeholder 2"/>
          <p:cNvSpPr>
            <a:spLocks noGrp="1"/>
          </p:cNvSpPr>
          <p:nvPr>
            <p:ph idx="1"/>
          </p:nvPr>
        </p:nvSpPr>
        <p:spPr>
          <a:xfrm>
            <a:off x="838200" y="1638057"/>
            <a:ext cx="10515600" cy="5043400"/>
          </a:xfrm>
        </p:spPr>
        <p:txBody>
          <a:bodyPr>
            <a:normAutofit/>
          </a:bodyPr>
          <a:lstStyle/>
          <a:p>
            <a:r>
              <a:rPr lang="en-GB" sz="2400" dirty="0"/>
              <a:t>Many ideas, scoped at gate 3</a:t>
            </a:r>
          </a:p>
          <a:p>
            <a:r>
              <a:rPr lang="en-GB" sz="2400" dirty="0"/>
              <a:t>Ready to go when we have</a:t>
            </a:r>
          </a:p>
          <a:p>
            <a:pPr lvl="1"/>
            <a:r>
              <a:rPr lang="en-GB" sz="1867" dirty="0"/>
              <a:t>Funding</a:t>
            </a:r>
          </a:p>
          <a:p>
            <a:pPr lvl="1"/>
            <a:r>
              <a:rPr lang="en-GB" sz="1867" dirty="0"/>
              <a:t>No overlap</a:t>
            </a:r>
          </a:p>
          <a:p>
            <a:pPr lvl="1"/>
            <a:r>
              <a:rPr lang="en-GB" sz="1867" dirty="0"/>
              <a:t>Political Desire</a:t>
            </a:r>
          </a:p>
          <a:p>
            <a:r>
              <a:rPr lang="en-GB" sz="2400" dirty="0"/>
              <a:t>Avoid cohort overlap and trial overlap</a:t>
            </a:r>
          </a:p>
          <a:p>
            <a:pPr lvl="1"/>
            <a:r>
              <a:rPr lang="en-GB" sz="1867" dirty="0"/>
              <a:t>The more tests you have, the more complications there are with tracking and ensuring no overlap of trials, but it is possible</a:t>
            </a:r>
          </a:p>
          <a:p>
            <a:pPr lvl="1"/>
            <a:r>
              <a:rPr lang="en-GB" sz="1867" i="1" dirty="0"/>
              <a:t>Pause here if not ready yet</a:t>
            </a:r>
          </a:p>
        </p:txBody>
      </p:sp>
    </p:spTree>
    <p:extLst>
      <p:ext uri="{BB962C8B-B14F-4D97-AF65-F5344CB8AC3E}">
        <p14:creationId xmlns:p14="http://schemas.microsoft.com/office/powerpoint/2010/main" val="3430370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Personal Aim</a:t>
            </a:r>
          </a:p>
        </p:txBody>
      </p:sp>
      <p:sp>
        <p:nvSpPr>
          <p:cNvPr id="3" name="Content Placeholder 2"/>
          <p:cNvSpPr>
            <a:spLocks noGrp="1"/>
          </p:cNvSpPr>
          <p:nvPr>
            <p:ph idx="1"/>
          </p:nvPr>
        </p:nvSpPr>
        <p:spPr>
          <a:xfrm>
            <a:off x="838200" y="1638057"/>
            <a:ext cx="10515600" cy="5043400"/>
          </a:xfrm>
        </p:spPr>
        <p:txBody>
          <a:bodyPr>
            <a:normAutofit/>
          </a:bodyPr>
          <a:lstStyle/>
          <a:p>
            <a:pPr marL="0" indent="0">
              <a:buNone/>
            </a:pPr>
            <a:endParaRPr lang="en-GB" sz="2400" dirty="0"/>
          </a:p>
          <a:p>
            <a:pPr marL="0" indent="0">
              <a:buNone/>
            </a:pPr>
            <a:endParaRPr lang="en-GB" sz="2400" dirty="0"/>
          </a:p>
          <a:p>
            <a:pPr marL="0" indent="0">
              <a:buNone/>
            </a:pPr>
            <a:r>
              <a:rPr lang="en-GB" sz="2400" b="1" i="1" dirty="0"/>
              <a:t>Imagine as a funder, or commissioner of services, always getting well scoped trials, with evidence behind choices that have been made, and confidence behind delivery</a:t>
            </a:r>
          </a:p>
        </p:txBody>
      </p:sp>
    </p:spTree>
    <p:extLst>
      <p:ext uri="{BB962C8B-B14F-4D97-AF65-F5344CB8AC3E}">
        <p14:creationId xmlns:p14="http://schemas.microsoft.com/office/powerpoint/2010/main" val="2243574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Delivery and Gate 4</a:t>
            </a:r>
          </a:p>
        </p:txBody>
      </p:sp>
      <p:sp>
        <p:nvSpPr>
          <p:cNvPr id="7" name="Content Placeholder 2"/>
          <p:cNvSpPr txBox="1">
            <a:spLocks/>
          </p:cNvSpPr>
          <p:nvPr/>
        </p:nvSpPr>
        <p:spPr>
          <a:xfrm>
            <a:off x="5438115" y="1638058"/>
            <a:ext cx="5915684" cy="4327053"/>
          </a:xfrm>
          <a:prstGeom prst="rect">
            <a:avLst/>
          </a:prstGeom>
        </p:spPr>
        <p:txBody>
          <a:bodyPr vert="horz" lIns="121920" tIns="60960" rIns="121920" bIns="60960" rtlCol="0">
            <a:normAutofit fontScale="70000" lnSpcReduction="20000"/>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400"/>
              </a:spcAft>
            </a:pPr>
            <a:r>
              <a:rPr lang="en-GB" sz="2800" spc="67" dirty="0">
                <a:solidFill>
                  <a:prstClr val="black"/>
                </a:solidFill>
              </a:rPr>
              <a:t>Run Pilot Tests</a:t>
            </a:r>
          </a:p>
          <a:p>
            <a:pPr marL="685783" lvl="1" indent="-228594" defTabSz="914377">
              <a:spcBef>
                <a:spcPts val="500"/>
              </a:spcBef>
              <a:spcAft>
                <a:spcPts val="400"/>
              </a:spcAft>
            </a:pPr>
            <a:r>
              <a:rPr lang="en-GB" sz="2400" spc="67" dirty="0">
                <a:solidFill>
                  <a:prstClr val="black"/>
                </a:solidFill>
              </a:rPr>
              <a:t>Ensure realistic caseloads to be able to deliver a good service</a:t>
            </a:r>
          </a:p>
          <a:p>
            <a:pPr marL="685783" lvl="1" indent="-228594" defTabSz="914377">
              <a:spcBef>
                <a:spcPts val="500"/>
              </a:spcBef>
              <a:spcAft>
                <a:spcPts val="400"/>
              </a:spcAft>
            </a:pPr>
            <a:r>
              <a:rPr lang="en-GB" sz="2400" spc="67" dirty="0">
                <a:solidFill>
                  <a:prstClr val="black"/>
                </a:solidFill>
              </a:rPr>
              <a:t>Spot issues early</a:t>
            </a:r>
          </a:p>
          <a:p>
            <a:pPr marL="228594" indent="-228594" defTabSz="914377">
              <a:spcBef>
                <a:spcPts val="1000"/>
              </a:spcBef>
              <a:spcAft>
                <a:spcPts val="400"/>
              </a:spcAft>
            </a:pPr>
            <a:r>
              <a:rPr lang="en-GB" sz="2800" spc="67" dirty="0">
                <a:solidFill>
                  <a:prstClr val="black"/>
                </a:solidFill>
              </a:rPr>
              <a:t>Interim Analysis can allow for earlier results</a:t>
            </a:r>
          </a:p>
          <a:p>
            <a:pPr marL="228594" indent="-228594" defTabSz="914377">
              <a:spcBef>
                <a:spcPts val="1000"/>
              </a:spcBef>
              <a:spcAft>
                <a:spcPts val="400"/>
              </a:spcAft>
            </a:pPr>
            <a:r>
              <a:rPr lang="en-GB" sz="2800" spc="67" dirty="0">
                <a:solidFill>
                  <a:prstClr val="black"/>
                </a:solidFill>
              </a:rPr>
              <a:t>Avoid scope creep</a:t>
            </a:r>
          </a:p>
          <a:p>
            <a:pPr marL="228594" indent="-228594" defTabSz="914377">
              <a:spcBef>
                <a:spcPts val="1000"/>
              </a:spcBef>
              <a:spcAft>
                <a:spcPts val="400"/>
              </a:spcAft>
            </a:pPr>
            <a:r>
              <a:rPr lang="en-GB" sz="2800" spc="67" dirty="0">
                <a:solidFill>
                  <a:prstClr val="black"/>
                </a:solidFill>
              </a:rPr>
              <a:t>Learn from your mistakes, and allow others to as well</a:t>
            </a:r>
          </a:p>
          <a:p>
            <a:pPr marL="228594" indent="-228594" defTabSz="914377">
              <a:spcBef>
                <a:spcPts val="1000"/>
              </a:spcBef>
              <a:spcAft>
                <a:spcPts val="400"/>
              </a:spcAft>
            </a:pPr>
            <a:r>
              <a:rPr lang="en-GB" sz="2800" spc="67" dirty="0">
                <a:solidFill>
                  <a:prstClr val="black"/>
                </a:solidFill>
              </a:rPr>
              <a:t>Share what you learned, and make it more likely that more research will be wanted</a:t>
            </a:r>
          </a:p>
        </p:txBody>
      </p:sp>
      <p:pic>
        <p:nvPicPr>
          <p:cNvPr id="4" name="Picture 3"/>
          <p:cNvPicPr>
            <a:picLocks noChangeAspect="1"/>
          </p:cNvPicPr>
          <p:nvPr/>
        </p:nvPicPr>
        <p:blipFill>
          <a:blip r:embed="rId2"/>
          <a:stretch>
            <a:fillRect/>
          </a:stretch>
        </p:blipFill>
        <p:spPr>
          <a:xfrm>
            <a:off x="542471" y="1638057"/>
            <a:ext cx="4895644" cy="4532163"/>
          </a:xfrm>
          <a:prstGeom prst="rect">
            <a:avLst/>
          </a:prstGeom>
        </p:spPr>
      </p:pic>
    </p:spTree>
    <p:extLst>
      <p:ext uri="{BB962C8B-B14F-4D97-AF65-F5344CB8AC3E}">
        <p14:creationId xmlns:p14="http://schemas.microsoft.com/office/powerpoint/2010/main" val="1908374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comes out of this…</a:t>
            </a:r>
          </a:p>
        </p:txBody>
      </p:sp>
      <p:pic>
        <p:nvPicPr>
          <p:cNvPr id="5" name="Picture 4"/>
          <p:cNvPicPr>
            <a:picLocks noChangeAspect="1"/>
          </p:cNvPicPr>
          <p:nvPr/>
        </p:nvPicPr>
        <p:blipFill>
          <a:blip r:embed="rId2"/>
          <a:stretch>
            <a:fillRect/>
          </a:stretch>
        </p:blipFill>
        <p:spPr>
          <a:xfrm>
            <a:off x="3658742" y="1848385"/>
            <a:ext cx="2648151" cy="3757512"/>
          </a:xfrm>
          <a:prstGeom prst="rect">
            <a:avLst/>
          </a:prstGeom>
        </p:spPr>
      </p:pic>
      <p:pic>
        <p:nvPicPr>
          <p:cNvPr id="6" name="Picture 5"/>
          <p:cNvPicPr>
            <a:picLocks noChangeAspect="1"/>
          </p:cNvPicPr>
          <p:nvPr/>
        </p:nvPicPr>
        <p:blipFill>
          <a:blip r:embed="rId3"/>
          <a:stretch>
            <a:fillRect/>
          </a:stretch>
        </p:blipFill>
        <p:spPr>
          <a:xfrm>
            <a:off x="1437993" y="2761312"/>
            <a:ext cx="2631896" cy="3757512"/>
          </a:xfrm>
          <a:prstGeom prst="rect">
            <a:avLst/>
          </a:prstGeom>
        </p:spPr>
      </p:pic>
      <p:pic>
        <p:nvPicPr>
          <p:cNvPr id="7" name="Picture 6"/>
          <p:cNvPicPr>
            <a:picLocks noChangeAspect="1"/>
          </p:cNvPicPr>
          <p:nvPr/>
        </p:nvPicPr>
        <p:blipFill>
          <a:blip r:embed="rId4"/>
          <a:stretch>
            <a:fillRect/>
          </a:stretch>
        </p:blipFill>
        <p:spPr>
          <a:xfrm>
            <a:off x="8212924" y="1848386"/>
            <a:ext cx="2640649" cy="3756468"/>
          </a:xfrm>
          <a:prstGeom prst="rect">
            <a:avLst/>
          </a:prstGeom>
        </p:spPr>
      </p:pic>
      <p:pic>
        <p:nvPicPr>
          <p:cNvPr id="4" name="Picture 3" descr="A blue and green gears&#10;&#10;Description automatically generated">
            <a:extLst>
              <a:ext uri="{FF2B5EF4-FFF2-40B4-BE49-F238E27FC236}">
                <a16:creationId xmlns:a16="http://schemas.microsoft.com/office/drawing/2014/main" id="{CFC68E3B-78E3-A362-3870-08A6458B60AB}"/>
              </a:ext>
            </a:extLst>
          </p:cNvPr>
          <p:cNvPicPr>
            <a:picLocks noChangeAspect="1"/>
          </p:cNvPicPr>
          <p:nvPr/>
        </p:nvPicPr>
        <p:blipFill>
          <a:blip r:embed="rId5"/>
          <a:stretch>
            <a:fillRect/>
          </a:stretch>
        </p:blipFill>
        <p:spPr>
          <a:xfrm>
            <a:off x="5975920" y="2761312"/>
            <a:ext cx="2658605" cy="3757512"/>
          </a:xfrm>
          <a:prstGeom prst="rect">
            <a:avLst/>
          </a:prstGeom>
        </p:spPr>
      </p:pic>
    </p:spTree>
    <p:extLst>
      <p:ext uri="{BB962C8B-B14F-4D97-AF65-F5344CB8AC3E}">
        <p14:creationId xmlns:p14="http://schemas.microsoft.com/office/powerpoint/2010/main" val="2881442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BB1F-A122-350E-70D5-817897C12FEA}"/>
              </a:ext>
            </a:extLst>
          </p:cNvPr>
          <p:cNvSpPr>
            <a:spLocks noGrp="1"/>
          </p:cNvSpPr>
          <p:nvPr>
            <p:ph type="title"/>
          </p:nvPr>
        </p:nvSpPr>
        <p:spPr>
          <a:xfrm>
            <a:off x="838199" y="427297"/>
            <a:ext cx="10515600" cy="914833"/>
          </a:xfrm>
        </p:spPr>
        <p:txBody>
          <a:bodyPr>
            <a:normAutofit/>
          </a:bodyPr>
          <a:lstStyle/>
          <a:p>
            <a:r>
              <a:rPr lang="en-GB" dirty="0">
                <a:latin typeface="Lexend"/>
              </a:rPr>
              <a:t>Research Project Lifecycle</a:t>
            </a:r>
            <a:endParaRPr lang="en-US" dirty="0">
              <a:latin typeface="Lexend"/>
            </a:endParaRPr>
          </a:p>
        </p:txBody>
      </p:sp>
      <p:sp>
        <p:nvSpPr>
          <p:cNvPr id="6" name="TextBox 5"/>
          <p:cNvSpPr txBox="1"/>
          <p:nvPr/>
        </p:nvSpPr>
        <p:spPr>
          <a:xfrm>
            <a:off x="469899" y="6406595"/>
            <a:ext cx="6464300" cy="420756"/>
          </a:xfrm>
          <a:prstGeom prst="rect">
            <a:avLst/>
          </a:prstGeom>
          <a:noFill/>
        </p:spPr>
        <p:txBody>
          <a:bodyPr wrap="square" rtlCol="0">
            <a:spAutoFit/>
          </a:bodyPr>
          <a:lstStyle/>
          <a:p>
            <a:pPr defTabSz="609585"/>
            <a:r>
              <a:rPr lang="en-GB" sz="1067" dirty="0">
                <a:solidFill>
                  <a:srgbClr val="0F8290"/>
                </a:solidFill>
                <a:latin typeface="Calibri" panose="020F0502020204030204"/>
              </a:rPr>
              <a:t>Reference: </a:t>
            </a:r>
            <a:r>
              <a:rPr lang="en-GB" sz="1067" dirty="0">
                <a:solidFill>
                  <a:prstClr val="black"/>
                </a:solidFill>
                <a:latin typeface="Calibri" panose="020F0502020204030204"/>
              </a:rPr>
              <a:t>Olphin, T.P.A. (2023). </a:t>
            </a:r>
            <a:r>
              <a:rPr lang="en-GB" sz="1067" i="1" dirty="0">
                <a:solidFill>
                  <a:prstClr val="black"/>
                </a:solidFill>
                <a:latin typeface="Calibri" panose="020F0502020204030204"/>
              </a:rPr>
              <a:t>Research Project Lifecycle: A Structured Approach to Conducting Research in the Public Sector. </a:t>
            </a:r>
            <a:r>
              <a:rPr lang="en-GB" sz="1067" dirty="0">
                <a:solidFill>
                  <a:prstClr val="black"/>
                </a:solidFill>
                <a:latin typeface="Calibri" panose="020F0502020204030204"/>
              </a:rPr>
              <a:t>Reading, UK: Thames Valley Violence Reduction Unit. @ Crown Copyright 2023</a:t>
            </a:r>
          </a:p>
        </p:txBody>
      </p:sp>
      <p:pic>
        <p:nvPicPr>
          <p:cNvPr id="7" name="Picture 6"/>
          <p:cNvPicPr>
            <a:picLocks noChangeAspect="1"/>
          </p:cNvPicPr>
          <p:nvPr/>
        </p:nvPicPr>
        <p:blipFill>
          <a:blip r:embed="rId2"/>
          <a:stretch>
            <a:fillRect/>
          </a:stretch>
        </p:blipFill>
        <p:spPr>
          <a:xfrm>
            <a:off x="1342643" y="1210461"/>
            <a:ext cx="9506711" cy="5196135"/>
          </a:xfrm>
          <a:prstGeom prst="rect">
            <a:avLst/>
          </a:prstGeom>
        </p:spPr>
      </p:pic>
    </p:spTree>
    <p:extLst>
      <p:ext uri="{BB962C8B-B14F-4D97-AF65-F5344CB8AC3E}">
        <p14:creationId xmlns:p14="http://schemas.microsoft.com/office/powerpoint/2010/main" val="2660407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 just research…</a:t>
            </a:r>
          </a:p>
        </p:txBody>
      </p:sp>
      <p:sp>
        <p:nvSpPr>
          <p:cNvPr id="3" name="Content Placeholder 2"/>
          <p:cNvSpPr>
            <a:spLocks noGrp="1"/>
          </p:cNvSpPr>
          <p:nvPr>
            <p:ph idx="1"/>
          </p:nvPr>
        </p:nvSpPr>
        <p:spPr/>
        <p:txBody>
          <a:bodyPr>
            <a:normAutofit/>
          </a:bodyPr>
          <a:lstStyle/>
          <a:p>
            <a:r>
              <a:rPr lang="en-GB" sz="2667" dirty="0"/>
              <a:t>Works for every implementation project</a:t>
            </a:r>
          </a:p>
          <a:p>
            <a:pPr lvl="1"/>
            <a:r>
              <a:rPr lang="en-GB" sz="2133" dirty="0"/>
              <a:t>Is it based on evidence?</a:t>
            </a:r>
          </a:p>
          <a:p>
            <a:pPr lvl="1"/>
            <a:r>
              <a:rPr lang="en-GB" sz="2133" dirty="0"/>
              <a:t>Do we need to test it first?</a:t>
            </a:r>
          </a:p>
          <a:p>
            <a:pPr lvl="1"/>
            <a:r>
              <a:rPr lang="en-GB" sz="2133" dirty="0"/>
              <a:t>What is the best way to achieve it?</a:t>
            </a:r>
          </a:p>
          <a:p>
            <a:pPr lvl="1"/>
            <a:r>
              <a:rPr lang="en-GB" sz="2133" dirty="0"/>
              <a:t>How is it likely to work?</a:t>
            </a:r>
          </a:p>
          <a:p>
            <a:pPr lvl="1"/>
            <a:r>
              <a:rPr lang="en-GB" sz="2133" dirty="0"/>
              <a:t>What cohort will it work best for?</a:t>
            </a:r>
          </a:p>
          <a:p>
            <a:pPr lvl="1"/>
            <a:r>
              <a:rPr lang="en-GB" sz="2133" dirty="0"/>
              <a:t>What is the most efficient and effective way to deliver this change?</a:t>
            </a:r>
          </a:p>
        </p:txBody>
      </p:sp>
    </p:spTree>
    <p:extLst>
      <p:ext uri="{BB962C8B-B14F-4D97-AF65-F5344CB8AC3E}">
        <p14:creationId xmlns:p14="http://schemas.microsoft.com/office/powerpoint/2010/main" val="2765321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This can be stolen with pride</a:t>
            </a:r>
          </a:p>
        </p:txBody>
      </p:sp>
      <p:sp>
        <p:nvSpPr>
          <p:cNvPr id="3" name="Content Placeholder 2"/>
          <p:cNvSpPr>
            <a:spLocks noGrp="1"/>
          </p:cNvSpPr>
          <p:nvPr>
            <p:ph idx="1"/>
          </p:nvPr>
        </p:nvSpPr>
        <p:spPr/>
        <p:txBody>
          <a:bodyPr>
            <a:normAutofit/>
          </a:bodyPr>
          <a:lstStyle/>
          <a:p>
            <a:r>
              <a:rPr lang="en-GB" dirty="0"/>
              <a:t>Provides a structure for your research team to run internal research</a:t>
            </a:r>
          </a:p>
          <a:p>
            <a:r>
              <a:rPr lang="en-GB" dirty="0"/>
              <a:t>Open source model that anyone can use</a:t>
            </a:r>
          </a:p>
          <a:p>
            <a:r>
              <a:rPr lang="en-GB" dirty="0"/>
              <a:t>It can contribute to allowing you to run high quality research in all areas</a:t>
            </a:r>
          </a:p>
        </p:txBody>
      </p:sp>
    </p:spTree>
    <p:extLst>
      <p:ext uri="{BB962C8B-B14F-4D97-AF65-F5344CB8AC3E}">
        <p14:creationId xmlns:p14="http://schemas.microsoft.com/office/powerpoint/2010/main" val="754655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GB" dirty="0"/>
              <a:t>It is possible for all areas of the country to be adding to the evidence base, and</a:t>
            </a:r>
          </a:p>
          <a:p>
            <a:endParaRPr lang="en-GB" dirty="0"/>
          </a:p>
          <a:p>
            <a:pPr marL="0" indent="0">
              <a:buNone/>
            </a:pPr>
            <a:r>
              <a:rPr lang="en-GB" b="1" dirty="0"/>
              <a:t>Targeting interventions that work at the people who need them</a:t>
            </a:r>
          </a:p>
        </p:txBody>
      </p:sp>
    </p:spTree>
    <p:extLst>
      <p:ext uri="{BB962C8B-B14F-4D97-AF65-F5344CB8AC3E}">
        <p14:creationId xmlns:p14="http://schemas.microsoft.com/office/powerpoint/2010/main" val="307371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Debunked Some Myths:</a:t>
            </a:r>
          </a:p>
        </p:txBody>
      </p:sp>
      <p:graphicFrame>
        <p:nvGraphicFramePr>
          <p:cNvPr id="5" name="Diagram 4"/>
          <p:cNvGraphicFramePr/>
          <p:nvPr/>
        </p:nvGraphicFramePr>
        <p:xfrm>
          <a:off x="4295153" y="116273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3184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Reference, and Contact Details</a:t>
            </a:r>
          </a:p>
        </p:txBody>
      </p:sp>
      <p:sp>
        <p:nvSpPr>
          <p:cNvPr id="3" name="Title 1"/>
          <p:cNvSpPr txBox="1">
            <a:spLocks/>
          </p:cNvSpPr>
          <p:nvPr/>
        </p:nvSpPr>
        <p:spPr>
          <a:xfrm>
            <a:off x="1225350" y="2444289"/>
            <a:ext cx="9966637" cy="4131648"/>
          </a:xfrm>
          <a:prstGeom prst="rect">
            <a:avLst/>
          </a:prstGeom>
        </p:spPr>
        <p:txBody>
          <a:bodyPr>
            <a:normAutofit/>
          </a:bodyPr>
          <a:lstStyle>
            <a:lvl1pPr algn="l" defTabSz="685800" rtl="0" eaLnBrk="1" latinLnBrk="0" hangingPunct="1">
              <a:lnSpc>
                <a:spcPct val="90000"/>
              </a:lnSpc>
              <a:spcBef>
                <a:spcPct val="0"/>
              </a:spcBef>
              <a:buNone/>
              <a:defRPr sz="3000" b="1" i="0" kern="1200" spc="80" baseline="0">
                <a:solidFill>
                  <a:srgbClr val="0F8290"/>
                </a:solidFill>
                <a:latin typeface="Cabin" pitchFamily="2" charset="77"/>
                <a:ea typeface="+mj-ea"/>
                <a:cs typeface="+mj-cs"/>
              </a:defRPr>
            </a:lvl1pPr>
          </a:lstStyle>
          <a:p>
            <a:pPr defTabSz="914377"/>
            <a:r>
              <a:rPr lang="en-GB" sz="1600" b="0" spc="107" dirty="0">
                <a:solidFill>
                  <a:prstClr val="white"/>
                </a:solidFill>
              </a:rPr>
              <a:t>Olphin, T.P.A., (2023). </a:t>
            </a:r>
            <a:r>
              <a:rPr lang="en-GB" sz="1600" b="0" i="1" spc="107" dirty="0">
                <a:solidFill>
                  <a:prstClr val="white"/>
                </a:solidFill>
              </a:rPr>
              <a:t>Research Project Lifecycle: A Structured Approach to Conducting Research in the Public Sector</a:t>
            </a:r>
            <a:r>
              <a:rPr lang="en-GB" sz="1600" b="0" spc="107" dirty="0">
                <a:solidFill>
                  <a:prstClr val="white"/>
                </a:solidFill>
              </a:rPr>
              <a:t>, Reading, UK: Thames Valley Violence Reduction Unit</a:t>
            </a:r>
            <a:br>
              <a:rPr lang="en-GB" sz="1600" b="0" spc="107" dirty="0">
                <a:solidFill>
                  <a:prstClr val="white"/>
                </a:solidFill>
              </a:rPr>
            </a:br>
            <a:r>
              <a:rPr lang="en-GB" sz="1600" b="0" spc="107" dirty="0">
                <a:solidFill>
                  <a:prstClr val="white"/>
                </a:solidFill>
              </a:rPr>
              <a:t> </a:t>
            </a:r>
            <a:br>
              <a:rPr lang="en-GB" sz="1600" b="0" spc="107" dirty="0">
                <a:solidFill>
                  <a:prstClr val="white"/>
                </a:solidFill>
              </a:rPr>
            </a:br>
            <a:r>
              <a:rPr lang="en-GB" sz="1600" b="0" spc="107" dirty="0">
                <a:solidFill>
                  <a:prstClr val="white"/>
                </a:solidFill>
              </a:rPr>
              <a:t>© Crown Copyright 2023. This information is licensed under the </a:t>
            </a:r>
            <a:r>
              <a:rPr lang="en-GB" sz="1600" u="sng" spc="107" dirty="0">
                <a:solidFill>
                  <a:prstClr val="white"/>
                </a:solidFill>
                <a:hlinkClick r:id="rId2"/>
              </a:rPr>
              <a:t>Open Government Licence v3.0</a:t>
            </a:r>
            <a:endParaRPr lang="en-GB" sz="1600" u="sng" spc="107" dirty="0">
              <a:solidFill>
                <a:prstClr val="white"/>
              </a:solidFill>
            </a:endParaRPr>
          </a:p>
          <a:p>
            <a:pPr defTabSz="914377"/>
            <a:endParaRPr lang="en-GB" sz="1867" u="sng" spc="107" dirty="0">
              <a:solidFill>
                <a:prstClr val="white"/>
              </a:solidFill>
            </a:endParaRPr>
          </a:p>
          <a:p>
            <a:pPr defTabSz="914377"/>
            <a:endParaRPr lang="en-GB" sz="1867" spc="107" dirty="0">
              <a:solidFill>
                <a:prstClr val="white"/>
              </a:solidFill>
            </a:endParaRPr>
          </a:p>
          <a:p>
            <a:pPr defTabSz="914377"/>
            <a:endParaRPr lang="en-GB" sz="1867" spc="107" dirty="0">
              <a:solidFill>
                <a:prstClr val="white"/>
              </a:solidFill>
            </a:endParaRPr>
          </a:p>
          <a:p>
            <a:pPr defTabSz="914377"/>
            <a:r>
              <a:rPr lang="en-GB" sz="1867" spc="107" dirty="0">
                <a:solidFill>
                  <a:prstClr val="white"/>
                </a:solidFill>
              </a:rPr>
              <a:t>Tori Olphin, M.B.E.</a:t>
            </a:r>
          </a:p>
          <a:p>
            <a:pPr defTabSz="914377"/>
            <a:endParaRPr lang="en-GB" sz="1867" b="0" spc="107" dirty="0">
              <a:solidFill>
                <a:prstClr val="white"/>
              </a:solidFill>
            </a:endParaRPr>
          </a:p>
          <a:p>
            <a:pPr defTabSz="914377"/>
            <a:r>
              <a:rPr lang="en-GB" sz="1467" b="0" spc="107" dirty="0">
                <a:solidFill>
                  <a:prstClr val="white"/>
                </a:solidFill>
              </a:rPr>
              <a:t>Head of Data Science, Research and Evaluation, Thames Valley Violence Prevention Partnership</a:t>
            </a:r>
          </a:p>
          <a:p>
            <a:pPr defTabSz="914377"/>
            <a:r>
              <a:rPr lang="en-GB" sz="1467" b="0" spc="107" dirty="0">
                <a:solidFill>
                  <a:prstClr val="white"/>
                </a:solidFill>
              </a:rPr>
              <a:t>Director of Research, </a:t>
            </a:r>
            <a:r>
              <a:rPr lang="en-GB" sz="1467" b="0" spc="107" dirty="0" err="1">
                <a:solidFill>
                  <a:prstClr val="white"/>
                </a:solidFill>
              </a:rPr>
              <a:t>ResearchCore</a:t>
            </a:r>
            <a:endParaRPr lang="en-GB" sz="1467" b="0" spc="107" dirty="0">
              <a:solidFill>
                <a:prstClr val="white"/>
              </a:solidFill>
            </a:endParaRPr>
          </a:p>
          <a:p>
            <a:pPr defTabSz="914377"/>
            <a:endParaRPr lang="en-GB" sz="1867" b="0" spc="107" dirty="0">
              <a:solidFill>
                <a:prstClr val="white"/>
              </a:solidFill>
            </a:endParaRPr>
          </a:p>
          <a:p>
            <a:pPr defTabSz="914377"/>
            <a:r>
              <a:rPr lang="en-GB" sz="1600" b="0" spc="107" dirty="0">
                <a:solidFill>
                  <a:prstClr val="white"/>
                </a:solidFill>
              </a:rPr>
              <a:t>Email: </a:t>
            </a:r>
            <a:r>
              <a:rPr lang="en-GB" sz="1600" b="0" spc="107" dirty="0">
                <a:solidFill>
                  <a:prstClr val="white"/>
                </a:solidFill>
                <a:hlinkClick r:id="rId3"/>
              </a:rPr>
              <a:t>tori@researchcore.co.uk</a:t>
            </a:r>
            <a:r>
              <a:rPr lang="en-GB" sz="1600" b="0" spc="107" dirty="0">
                <a:solidFill>
                  <a:prstClr val="white"/>
                </a:solidFill>
              </a:rPr>
              <a:t> or </a:t>
            </a:r>
            <a:r>
              <a:rPr lang="en-GB" sz="1600" b="0" spc="107" dirty="0">
                <a:solidFill>
                  <a:prstClr val="white"/>
                </a:solidFill>
                <a:hlinkClick r:id="rId4"/>
              </a:rPr>
              <a:t>tori.olphin@thamesvalley.police.uk</a:t>
            </a:r>
            <a:r>
              <a:rPr lang="en-GB" sz="1600" b="0" spc="107" dirty="0">
                <a:solidFill>
                  <a:prstClr val="white"/>
                </a:solidFill>
              </a:rPr>
              <a:t> </a:t>
            </a:r>
          </a:p>
          <a:p>
            <a:pPr defTabSz="914377"/>
            <a:r>
              <a:rPr lang="en-GB" sz="1600" b="0" spc="107" dirty="0">
                <a:solidFill>
                  <a:prstClr val="white"/>
                </a:solidFill>
              </a:rPr>
              <a:t>Mobile: +447921 808988</a:t>
            </a:r>
          </a:p>
          <a:p>
            <a:pPr defTabSz="914377"/>
            <a:endParaRPr lang="en-GB" sz="2400" b="0" spc="107" dirty="0">
              <a:solidFill>
                <a:prstClr val="white"/>
              </a:solidFill>
            </a:endParaRPr>
          </a:p>
        </p:txBody>
      </p:sp>
    </p:spTree>
    <p:extLst>
      <p:ext uri="{BB962C8B-B14F-4D97-AF65-F5344CB8AC3E}">
        <p14:creationId xmlns:p14="http://schemas.microsoft.com/office/powerpoint/2010/main" val="3267085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9DB9-A12C-0431-9476-963DE7335B84}"/>
              </a:ext>
            </a:extLst>
          </p:cNvPr>
          <p:cNvSpPr>
            <a:spLocks noGrp="1"/>
          </p:cNvSpPr>
          <p:nvPr>
            <p:ph type="ctrTitle"/>
          </p:nvPr>
        </p:nvSpPr>
        <p:spPr>
          <a:xfrm>
            <a:off x="1524000" y="2543865"/>
            <a:ext cx="9144000" cy="1770270"/>
          </a:xfrm>
        </p:spPr>
        <p:txBody>
          <a:bodyPr>
            <a:normAutofit fontScale="90000"/>
          </a:bodyPr>
          <a:lstStyle/>
          <a:p>
            <a:r>
              <a:rPr lang="en-GB" dirty="0"/>
              <a:t>Break and Poster Session</a:t>
            </a:r>
            <a:br>
              <a:rPr lang="en-GB" dirty="0"/>
            </a:br>
            <a:r>
              <a:rPr lang="en-GB" dirty="0"/>
              <a:t>10:45 to 11:15</a:t>
            </a:r>
          </a:p>
        </p:txBody>
      </p:sp>
      <p:pic>
        <p:nvPicPr>
          <p:cNvPr id="4" name="Picture 3">
            <a:extLst>
              <a:ext uri="{FF2B5EF4-FFF2-40B4-BE49-F238E27FC236}">
                <a16:creationId xmlns:a16="http://schemas.microsoft.com/office/drawing/2014/main" id="{9241CC23-A6AB-B21F-21EF-EB98607ABAE4}"/>
              </a:ext>
            </a:extLst>
          </p:cNvPr>
          <p:cNvPicPr>
            <a:picLocks noChangeAspect="1"/>
          </p:cNvPicPr>
          <p:nvPr/>
        </p:nvPicPr>
        <p:blipFill>
          <a:blip r:embed="rId2"/>
          <a:stretch>
            <a:fillRect/>
          </a:stretch>
        </p:blipFill>
        <p:spPr>
          <a:xfrm>
            <a:off x="7729330" y="0"/>
            <a:ext cx="4462670" cy="1639288"/>
          </a:xfrm>
          <a:prstGeom prst="rect">
            <a:avLst/>
          </a:prstGeom>
        </p:spPr>
      </p:pic>
    </p:spTree>
    <p:extLst>
      <p:ext uri="{BB962C8B-B14F-4D97-AF65-F5344CB8AC3E}">
        <p14:creationId xmlns:p14="http://schemas.microsoft.com/office/powerpoint/2010/main" val="1615069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FA61-B679-494C-B164-F954DC6D19FE}"/>
              </a:ext>
            </a:extLst>
          </p:cNvPr>
          <p:cNvSpPr>
            <a:spLocks noGrp="1"/>
          </p:cNvSpPr>
          <p:nvPr>
            <p:ph type="ctrTitle"/>
          </p:nvPr>
        </p:nvSpPr>
        <p:spPr>
          <a:xfrm>
            <a:off x="6096000" y="935421"/>
            <a:ext cx="5812972" cy="5505858"/>
          </a:xfrm>
        </p:spPr>
        <p:txBody>
          <a:bodyPr lIns="91440" tIns="45720" rIns="91440" bIns="45720" anchor="b"/>
          <a:lstStyle/>
          <a:p>
            <a:r>
              <a:rPr lang="en-GB" dirty="0"/>
              <a:t/>
            </a:r>
            <a:br>
              <a:rPr lang="en-GB" dirty="0"/>
            </a:br>
            <a:r>
              <a:rPr lang="en-GB" sz="4800" dirty="0"/>
              <a:t>Identifying evidence gaps and building the evidence base </a:t>
            </a:r>
            <a:br>
              <a:rPr lang="en-GB" sz="4800" dirty="0"/>
            </a:br>
            <a:r>
              <a:rPr lang="en-GB" dirty="0"/>
              <a:t/>
            </a:r>
            <a:br>
              <a:rPr lang="en-GB" dirty="0"/>
            </a:br>
            <a:r>
              <a:rPr lang="en-GB" sz="2400" dirty="0"/>
              <a:t>Dr Laura Knight</a:t>
            </a:r>
            <a:br>
              <a:rPr lang="en-GB" sz="2400" dirty="0"/>
            </a:br>
            <a:r>
              <a:rPr lang="en-GB" sz="2400" dirty="0"/>
              <a:t>Head of Toolkit</a:t>
            </a:r>
            <a:endParaRPr lang="en-US" dirty="0"/>
          </a:p>
        </p:txBody>
      </p:sp>
    </p:spTree>
    <p:extLst>
      <p:ext uri="{BB962C8B-B14F-4D97-AF65-F5344CB8AC3E}">
        <p14:creationId xmlns:p14="http://schemas.microsoft.com/office/powerpoint/2010/main" val="858913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work flow&#10;&#10;Description automatically generated">
            <a:extLst>
              <a:ext uri="{FF2B5EF4-FFF2-40B4-BE49-F238E27FC236}">
                <a16:creationId xmlns:a16="http://schemas.microsoft.com/office/drawing/2014/main" id="{05BA882B-4B51-357A-DBA6-E02799F77E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04915" cy="6864457"/>
          </a:xfrm>
          <a:prstGeom prst="rect">
            <a:avLst/>
          </a:prstGeom>
        </p:spPr>
      </p:pic>
    </p:spTree>
    <p:extLst>
      <p:ext uri="{BB962C8B-B14F-4D97-AF65-F5344CB8AC3E}">
        <p14:creationId xmlns:p14="http://schemas.microsoft.com/office/powerpoint/2010/main" val="419402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E5AFE0CB-F7C1-CD1C-D8D6-AF6A6F6C9A23}"/>
              </a:ext>
            </a:extLst>
          </p:cNvPr>
          <p:cNvGraphicFramePr/>
          <p:nvPr/>
        </p:nvGraphicFramePr>
        <p:xfrm>
          <a:off x="427487" y="114713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4D30D2FB-E06D-18E4-C8F6-39B6EB71FCA7}"/>
              </a:ext>
            </a:extLst>
          </p:cNvPr>
          <p:cNvSpPr/>
          <p:nvPr/>
        </p:nvSpPr>
        <p:spPr>
          <a:xfrm>
            <a:off x="9838330" y="1859270"/>
            <a:ext cx="2236217" cy="474269"/>
          </a:xfrm>
          <a:prstGeom prst="roundRect">
            <a:avLst/>
          </a:prstGeom>
          <a:solidFill>
            <a:srgbClr val="72BDAE"/>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Systems guidance</a:t>
            </a:r>
          </a:p>
        </p:txBody>
      </p:sp>
      <p:sp>
        <p:nvSpPr>
          <p:cNvPr id="8" name="Rectangle: Rounded Corners 7">
            <a:extLst>
              <a:ext uri="{FF2B5EF4-FFF2-40B4-BE49-F238E27FC236}">
                <a16:creationId xmlns:a16="http://schemas.microsoft.com/office/drawing/2014/main" id="{46FAB913-E5AF-C595-7CBF-020CEF831665}"/>
              </a:ext>
            </a:extLst>
          </p:cNvPr>
          <p:cNvSpPr/>
          <p:nvPr/>
        </p:nvSpPr>
        <p:spPr>
          <a:xfrm>
            <a:off x="7458588" y="2426904"/>
            <a:ext cx="2236217" cy="477741"/>
          </a:xfrm>
          <a:prstGeom prst="roundRect">
            <a:avLst/>
          </a:prstGeom>
          <a:solidFill>
            <a:srgbClr val="64C59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Toolkit</a:t>
            </a:r>
          </a:p>
        </p:txBody>
      </p:sp>
      <p:sp>
        <p:nvSpPr>
          <p:cNvPr id="9" name="Rectangle: Rounded Corners 8">
            <a:extLst>
              <a:ext uri="{FF2B5EF4-FFF2-40B4-BE49-F238E27FC236}">
                <a16:creationId xmlns:a16="http://schemas.microsoft.com/office/drawing/2014/main" id="{D8AEBFBA-EA63-033C-E3D2-08D0C728617B}"/>
              </a:ext>
            </a:extLst>
          </p:cNvPr>
          <p:cNvSpPr/>
          <p:nvPr/>
        </p:nvSpPr>
        <p:spPr>
          <a:xfrm>
            <a:off x="9838330" y="2422930"/>
            <a:ext cx="2236216" cy="477741"/>
          </a:xfrm>
          <a:prstGeom prst="roundRect">
            <a:avLst/>
          </a:prstGeom>
          <a:solidFill>
            <a:srgbClr val="64C59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Technical reports</a:t>
            </a:r>
          </a:p>
        </p:txBody>
      </p:sp>
      <p:sp>
        <p:nvSpPr>
          <p:cNvPr id="10" name="Rectangle: Rounded Corners 9">
            <a:extLst>
              <a:ext uri="{FF2B5EF4-FFF2-40B4-BE49-F238E27FC236}">
                <a16:creationId xmlns:a16="http://schemas.microsoft.com/office/drawing/2014/main" id="{347B8CA2-D70C-E542-C196-C850039EB819}"/>
              </a:ext>
            </a:extLst>
          </p:cNvPr>
          <p:cNvSpPr/>
          <p:nvPr/>
        </p:nvSpPr>
        <p:spPr>
          <a:xfrm>
            <a:off x="7458588" y="3538386"/>
            <a:ext cx="2236216" cy="477741"/>
          </a:xfrm>
          <a:prstGeom prst="roundRect">
            <a:avLst/>
          </a:prstGeom>
          <a:solidFill>
            <a:srgbClr val="54CF6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Programmes EGM</a:t>
            </a:r>
          </a:p>
        </p:txBody>
      </p:sp>
      <p:sp>
        <p:nvSpPr>
          <p:cNvPr id="11" name="Rectangle: Rounded Corners 10">
            <a:extLst>
              <a:ext uri="{FF2B5EF4-FFF2-40B4-BE49-F238E27FC236}">
                <a16:creationId xmlns:a16="http://schemas.microsoft.com/office/drawing/2014/main" id="{A82AC7A3-51B1-48E8-03EE-161B82EA91FB}"/>
              </a:ext>
            </a:extLst>
          </p:cNvPr>
          <p:cNvSpPr/>
          <p:nvPr/>
        </p:nvSpPr>
        <p:spPr>
          <a:xfrm>
            <a:off x="9838330" y="3538385"/>
            <a:ext cx="2236216" cy="477741"/>
          </a:xfrm>
          <a:prstGeom prst="roundRect">
            <a:avLst/>
          </a:prstGeom>
          <a:solidFill>
            <a:srgbClr val="54CF6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Systems EGM</a:t>
            </a:r>
          </a:p>
        </p:txBody>
      </p:sp>
      <p:sp>
        <p:nvSpPr>
          <p:cNvPr id="12" name="Rectangle: Rounded Corners 11">
            <a:extLst>
              <a:ext uri="{FF2B5EF4-FFF2-40B4-BE49-F238E27FC236}">
                <a16:creationId xmlns:a16="http://schemas.microsoft.com/office/drawing/2014/main" id="{F7A50CF4-91DF-30DA-26B7-CEEAB8ED622A}"/>
              </a:ext>
            </a:extLst>
          </p:cNvPr>
          <p:cNvSpPr/>
          <p:nvPr/>
        </p:nvSpPr>
        <p:spPr>
          <a:xfrm>
            <a:off x="8487379" y="4180072"/>
            <a:ext cx="2701900" cy="477741"/>
          </a:xfrm>
          <a:prstGeom prst="roundRect">
            <a:avLst/>
          </a:prstGeom>
          <a:solidFill>
            <a:srgbClr val="69D845"/>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Effect Size Database</a:t>
            </a:r>
          </a:p>
        </p:txBody>
      </p:sp>
      <p:sp>
        <p:nvSpPr>
          <p:cNvPr id="13" name="Title 2">
            <a:extLst>
              <a:ext uri="{FF2B5EF4-FFF2-40B4-BE49-F238E27FC236}">
                <a16:creationId xmlns:a16="http://schemas.microsoft.com/office/drawing/2014/main" id="{19515A57-AC39-73C0-7200-7BE5B7D22554}"/>
              </a:ext>
            </a:extLst>
          </p:cNvPr>
          <p:cNvSpPr>
            <a:spLocks noGrp="1"/>
          </p:cNvSpPr>
          <p:nvPr>
            <p:ph type="title"/>
          </p:nvPr>
        </p:nvSpPr>
        <p:spPr>
          <a:xfrm>
            <a:off x="156510" y="186195"/>
            <a:ext cx="10515600" cy="633047"/>
          </a:xfrm>
        </p:spPr>
        <p:txBody>
          <a:bodyPr/>
          <a:lstStyle/>
          <a:p>
            <a:r>
              <a:rPr lang="en-GB" sz="3200" dirty="0"/>
              <a:t>Evidence products</a:t>
            </a:r>
          </a:p>
        </p:txBody>
      </p:sp>
      <p:sp>
        <p:nvSpPr>
          <p:cNvPr id="15" name="Rectangle: Rounded Corners 14">
            <a:extLst>
              <a:ext uri="{FF2B5EF4-FFF2-40B4-BE49-F238E27FC236}">
                <a16:creationId xmlns:a16="http://schemas.microsoft.com/office/drawing/2014/main" id="{8350D826-E9BE-28AE-8C5E-BDCA88D0BA80}"/>
              </a:ext>
            </a:extLst>
          </p:cNvPr>
          <p:cNvSpPr/>
          <p:nvPr/>
        </p:nvSpPr>
        <p:spPr>
          <a:xfrm>
            <a:off x="7458588" y="1854092"/>
            <a:ext cx="2236217" cy="474933"/>
          </a:xfrm>
          <a:prstGeom prst="roundRect">
            <a:avLst/>
          </a:prstGeom>
          <a:solidFill>
            <a:srgbClr val="72BDAE"/>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Practice guidance</a:t>
            </a:r>
          </a:p>
        </p:txBody>
      </p:sp>
      <p:sp>
        <p:nvSpPr>
          <p:cNvPr id="2" name="Rectangle: Rounded Corners 1">
            <a:extLst>
              <a:ext uri="{FF2B5EF4-FFF2-40B4-BE49-F238E27FC236}">
                <a16:creationId xmlns:a16="http://schemas.microsoft.com/office/drawing/2014/main" id="{B7514B8A-3960-5CD6-4A94-5AC5D0A3737A}"/>
              </a:ext>
            </a:extLst>
          </p:cNvPr>
          <p:cNvSpPr/>
          <p:nvPr/>
        </p:nvSpPr>
        <p:spPr>
          <a:xfrm>
            <a:off x="9240856" y="4821758"/>
            <a:ext cx="1194943" cy="1744041"/>
          </a:xfrm>
          <a:prstGeom prst="roundRect">
            <a:avLst/>
          </a:prstGeom>
          <a:solidFill>
            <a:srgbClr val="E3F68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YEF funded projects</a:t>
            </a:r>
          </a:p>
        </p:txBody>
      </p:sp>
      <p:pic>
        <p:nvPicPr>
          <p:cNvPr id="4" name="Picture 3">
            <a:extLst>
              <a:ext uri="{FF2B5EF4-FFF2-40B4-BE49-F238E27FC236}">
                <a16:creationId xmlns:a16="http://schemas.microsoft.com/office/drawing/2014/main" id="{3F21DC1D-51AD-9770-3AAA-D9096BBFED92}"/>
              </a:ext>
            </a:extLst>
          </p:cNvPr>
          <p:cNvPicPr>
            <a:picLocks noChangeAspect="1"/>
          </p:cNvPicPr>
          <p:nvPr/>
        </p:nvPicPr>
        <p:blipFill>
          <a:blip r:embed="rId7" cstate="email">
            <a:extLst>
              <a:ext uri="{28A0092B-C50C-407E-A947-70E740481C1C}">
                <a14:useLocalDpi xmlns:a14="http://schemas.microsoft.com/office/drawing/2010/main"/>
              </a:ext>
            </a:extLst>
          </a:blip>
          <a:srcRect t="11274" b="8680"/>
          <a:stretch/>
        </p:blipFill>
        <p:spPr>
          <a:xfrm>
            <a:off x="11136572" y="6361587"/>
            <a:ext cx="1055428" cy="402020"/>
          </a:xfrm>
          <a:prstGeom prst="rect">
            <a:avLst/>
          </a:prstGeom>
        </p:spPr>
      </p:pic>
      <p:sp>
        <p:nvSpPr>
          <p:cNvPr id="5" name="Rectangle: Rounded Corners 4">
            <a:extLst>
              <a:ext uri="{FF2B5EF4-FFF2-40B4-BE49-F238E27FC236}">
                <a16:creationId xmlns:a16="http://schemas.microsoft.com/office/drawing/2014/main" id="{0AF42474-EB49-301D-A757-CB525684BCB9}"/>
              </a:ext>
            </a:extLst>
          </p:cNvPr>
          <p:cNvSpPr/>
          <p:nvPr/>
        </p:nvSpPr>
        <p:spPr>
          <a:xfrm>
            <a:off x="8720220" y="1259940"/>
            <a:ext cx="2236217" cy="474933"/>
          </a:xfrm>
          <a:prstGeom prst="roundRect">
            <a:avLst/>
          </a:prstGeom>
          <a:solidFill>
            <a:srgbClr val="80ADB5"/>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Implementation resources</a:t>
            </a:r>
          </a:p>
        </p:txBody>
      </p:sp>
    </p:spTree>
    <p:extLst>
      <p:ext uri="{BB962C8B-B14F-4D97-AF65-F5344CB8AC3E}">
        <p14:creationId xmlns:p14="http://schemas.microsoft.com/office/powerpoint/2010/main" val="21941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5" grpId="0" animBg="1"/>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6705D5-79E2-66D1-C8E9-F02397296A5A}"/>
              </a:ext>
            </a:extLst>
          </p:cNvPr>
          <p:cNvSpPr txBox="1"/>
          <p:nvPr/>
        </p:nvSpPr>
        <p:spPr>
          <a:xfrm>
            <a:off x="245339" y="716806"/>
            <a:ext cx="2620536"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Approach and description</a:t>
            </a:r>
          </a:p>
        </p:txBody>
      </p:sp>
      <p:sp>
        <p:nvSpPr>
          <p:cNvPr id="7" name="TextBox 6">
            <a:extLst>
              <a:ext uri="{FF2B5EF4-FFF2-40B4-BE49-F238E27FC236}">
                <a16:creationId xmlns:a16="http://schemas.microsoft.com/office/drawing/2014/main" id="{C8111739-5FF6-3276-E8AB-C94C718076E8}"/>
              </a:ext>
            </a:extLst>
          </p:cNvPr>
          <p:cNvSpPr txBox="1"/>
          <p:nvPr/>
        </p:nvSpPr>
        <p:spPr>
          <a:xfrm>
            <a:off x="3064431" y="712902"/>
            <a:ext cx="2389191"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Relevance and salience</a:t>
            </a:r>
          </a:p>
        </p:txBody>
      </p:sp>
      <p:sp>
        <p:nvSpPr>
          <p:cNvPr id="8" name="TextBox 7">
            <a:extLst>
              <a:ext uri="{FF2B5EF4-FFF2-40B4-BE49-F238E27FC236}">
                <a16:creationId xmlns:a16="http://schemas.microsoft.com/office/drawing/2014/main" id="{B2AF9920-B990-73C8-A730-D76372792308}"/>
              </a:ext>
            </a:extLst>
          </p:cNvPr>
          <p:cNvSpPr txBox="1"/>
          <p:nvPr/>
        </p:nvSpPr>
        <p:spPr>
          <a:xfrm>
            <a:off x="5650783" y="720840"/>
            <a:ext cx="1460128"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Evidence gap</a:t>
            </a:r>
          </a:p>
        </p:txBody>
      </p:sp>
      <p:sp>
        <p:nvSpPr>
          <p:cNvPr id="9" name="TextBox 8">
            <a:extLst>
              <a:ext uri="{FF2B5EF4-FFF2-40B4-BE49-F238E27FC236}">
                <a16:creationId xmlns:a16="http://schemas.microsoft.com/office/drawing/2014/main" id="{B58EC15A-5975-9CC0-FCCD-6BBEB1907891}"/>
              </a:ext>
            </a:extLst>
          </p:cNvPr>
          <p:cNvSpPr txBox="1"/>
          <p:nvPr/>
        </p:nvSpPr>
        <p:spPr>
          <a:xfrm>
            <a:off x="7308072" y="719407"/>
            <a:ext cx="1641251"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YEF impact eval</a:t>
            </a:r>
          </a:p>
        </p:txBody>
      </p:sp>
      <p:sp>
        <p:nvSpPr>
          <p:cNvPr id="10" name="TextBox 9">
            <a:extLst>
              <a:ext uri="{FF2B5EF4-FFF2-40B4-BE49-F238E27FC236}">
                <a16:creationId xmlns:a16="http://schemas.microsoft.com/office/drawing/2014/main" id="{5BF1C9C4-A479-6DE0-EEB8-FF09F59DDE3B}"/>
              </a:ext>
            </a:extLst>
          </p:cNvPr>
          <p:cNvSpPr txBox="1"/>
          <p:nvPr/>
        </p:nvSpPr>
        <p:spPr>
          <a:xfrm>
            <a:off x="9075837" y="717624"/>
            <a:ext cx="1935066" cy="307777"/>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Evidence synthesis</a:t>
            </a:r>
          </a:p>
        </p:txBody>
      </p:sp>
      <p:sp>
        <p:nvSpPr>
          <p:cNvPr id="11" name="TextBox 10">
            <a:extLst>
              <a:ext uri="{FF2B5EF4-FFF2-40B4-BE49-F238E27FC236}">
                <a16:creationId xmlns:a16="http://schemas.microsoft.com/office/drawing/2014/main" id="{61A88F53-F0F1-09D5-2AA5-0007324A1E7D}"/>
              </a:ext>
            </a:extLst>
          </p:cNvPr>
          <p:cNvSpPr txBox="1"/>
          <p:nvPr/>
        </p:nvSpPr>
        <p:spPr>
          <a:xfrm>
            <a:off x="11137417" y="726820"/>
            <a:ext cx="835665"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Toolkit</a:t>
            </a:r>
          </a:p>
        </p:txBody>
      </p:sp>
      <p:pic>
        <p:nvPicPr>
          <p:cNvPr id="13" name="Picture 12">
            <a:extLst>
              <a:ext uri="{FF2B5EF4-FFF2-40B4-BE49-F238E27FC236}">
                <a16:creationId xmlns:a16="http://schemas.microsoft.com/office/drawing/2014/main" id="{F72C70FF-8F80-BE40-8FC0-476630E5CB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085" y="1065375"/>
            <a:ext cx="11829828" cy="5558979"/>
          </a:xfrm>
          <a:prstGeom prst="rect">
            <a:avLst/>
          </a:prstGeom>
        </p:spPr>
      </p:pic>
      <p:sp>
        <p:nvSpPr>
          <p:cNvPr id="14" name="Title 2">
            <a:extLst>
              <a:ext uri="{FF2B5EF4-FFF2-40B4-BE49-F238E27FC236}">
                <a16:creationId xmlns:a16="http://schemas.microsoft.com/office/drawing/2014/main" id="{3FBE0BBE-E965-17C9-6DB8-3ED6BEB108EA}"/>
              </a:ext>
            </a:extLst>
          </p:cNvPr>
          <p:cNvSpPr>
            <a:spLocks noGrp="1"/>
          </p:cNvSpPr>
          <p:nvPr>
            <p:ph type="title"/>
          </p:nvPr>
        </p:nvSpPr>
        <p:spPr>
          <a:xfrm>
            <a:off x="0" y="181625"/>
            <a:ext cx="12191999" cy="339286"/>
          </a:xfrm>
        </p:spPr>
        <p:txBody>
          <a:bodyPr/>
          <a:lstStyle/>
          <a:p>
            <a:pPr algn="ctr"/>
            <a:r>
              <a:rPr lang="en-US" sz="2000" dirty="0">
                <a:solidFill>
                  <a:srgbClr val="000000"/>
                </a:solidFill>
                <a:latin typeface="Poppins SemiBold" panose="00000700000000000000" pitchFamily="2" charset="0"/>
                <a:cs typeface="Poppins SemiBold" panose="00000700000000000000" pitchFamily="2" charset="0"/>
              </a:rPr>
              <a:t>Scoping for evidence gaps</a:t>
            </a:r>
            <a:endParaRPr lang="en-GB" sz="3200" dirty="0"/>
          </a:p>
        </p:txBody>
      </p:sp>
      <p:sp>
        <p:nvSpPr>
          <p:cNvPr id="15" name="TextBox 14">
            <a:extLst>
              <a:ext uri="{FF2B5EF4-FFF2-40B4-BE49-F238E27FC236}">
                <a16:creationId xmlns:a16="http://schemas.microsoft.com/office/drawing/2014/main" id="{BB611C0B-D494-6564-2D89-78406828CDC5}"/>
              </a:ext>
            </a:extLst>
          </p:cNvPr>
          <p:cNvSpPr txBox="1"/>
          <p:nvPr/>
        </p:nvSpPr>
        <p:spPr>
          <a:xfrm>
            <a:off x="402217" y="6439688"/>
            <a:ext cx="2306781" cy="369332"/>
          </a:xfrm>
          <a:prstGeom prst="rect">
            <a:avLst/>
          </a:prstGeom>
          <a:solidFill>
            <a:schemeClr val="accent6">
              <a:lumMod val="20000"/>
              <a:lumOff val="8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154 approaches</a:t>
            </a:r>
          </a:p>
        </p:txBody>
      </p:sp>
    </p:spTree>
    <p:extLst>
      <p:ext uri="{BB962C8B-B14F-4D97-AF65-F5344CB8AC3E}">
        <p14:creationId xmlns:p14="http://schemas.microsoft.com/office/powerpoint/2010/main" val="4050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E859B2F-9090-1BB9-36B9-898FA313F663}"/>
              </a:ext>
            </a:extLst>
          </p:cNvPr>
          <p:cNvGraphicFramePr>
            <a:graphicFrameLocks noGrp="1"/>
          </p:cNvGraphicFramePr>
          <p:nvPr>
            <p:ph idx="1"/>
          </p:nvPr>
        </p:nvGraphicFramePr>
        <p:xfrm>
          <a:off x="415689" y="1241945"/>
          <a:ext cx="11149084" cy="2487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DAE8BD9-74B6-FB91-7BF2-1A82A9E95307}"/>
              </a:ext>
            </a:extLst>
          </p:cNvPr>
          <p:cNvSpPr>
            <a:spLocks noGrp="1"/>
          </p:cNvSpPr>
          <p:nvPr>
            <p:ph type="title"/>
          </p:nvPr>
        </p:nvSpPr>
        <p:spPr>
          <a:xfrm>
            <a:off x="415689" y="325622"/>
            <a:ext cx="10515600" cy="633047"/>
          </a:xfrm>
        </p:spPr>
        <p:txBody>
          <a:bodyPr/>
          <a:lstStyle/>
          <a:p>
            <a:r>
              <a:rPr lang="en-GB" sz="3200" dirty="0"/>
              <a:t>Evidence gap shortlisting </a:t>
            </a:r>
          </a:p>
        </p:txBody>
      </p:sp>
      <p:sp>
        <p:nvSpPr>
          <p:cNvPr id="5" name="Rectangle: Rounded Corners 4">
            <a:extLst>
              <a:ext uri="{FF2B5EF4-FFF2-40B4-BE49-F238E27FC236}">
                <a16:creationId xmlns:a16="http://schemas.microsoft.com/office/drawing/2014/main" id="{2E8C5859-194F-10AF-110F-3CE34C1856A4}"/>
              </a:ext>
            </a:extLst>
          </p:cNvPr>
          <p:cNvSpPr/>
          <p:nvPr/>
        </p:nvSpPr>
        <p:spPr>
          <a:xfrm>
            <a:off x="4188726" y="4217157"/>
            <a:ext cx="3575713" cy="129653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Poppins" panose="00000500000000000000" pitchFamily="2" charset="0"/>
                <a:ea typeface="+mn-ea"/>
                <a:cs typeface="Poppins" panose="00000500000000000000" pitchFamily="2" charset="0"/>
              </a:rPr>
              <a:t>Quarterly Evidence Gaps meetings </a:t>
            </a:r>
          </a:p>
        </p:txBody>
      </p:sp>
    </p:spTree>
    <p:extLst>
      <p:ext uri="{BB962C8B-B14F-4D97-AF65-F5344CB8AC3E}">
        <p14:creationId xmlns:p14="http://schemas.microsoft.com/office/powerpoint/2010/main" val="2057913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63878-DA4C-A94F-18BA-8A420DD203EB}"/>
              </a:ext>
            </a:extLst>
          </p:cNvPr>
          <p:cNvPicPr>
            <a:picLocks noChangeAspect="1"/>
          </p:cNvPicPr>
          <p:nvPr/>
        </p:nvPicPr>
        <p:blipFill>
          <a:blip r:embed="rId2" cstate="email">
            <a:extLst>
              <a:ext uri="{28A0092B-C50C-407E-A947-70E740481C1C}">
                <a14:useLocalDpi xmlns:a14="http://schemas.microsoft.com/office/drawing/2010/main"/>
              </a:ext>
            </a:extLst>
          </a:blip>
          <a:srcRect r="-1"/>
          <a:stretch/>
        </p:blipFill>
        <p:spPr>
          <a:xfrm>
            <a:off x="4256002" y="1417649"/>
            <a:ext cx="5422436" cy="5388188"/>
          </a:xfrm>
          <a:prstGeom prst="rect">
            <a:avLst/>
          </a:prstGeom>
        </p:spPr>
      </p:pic>
      <p:sp>
        <p:nvSpPr>
          <p:cNvPr id="3" name="Title 2">
            <a:extLst>
              <a:ext uri="{FF2B5EF4-FFF2-40B4-BE49-F238E27FC236}">
                <a16:creationId xmlns:a16="http://schemas.microsoft.com/office/drawing/2014/main" id="{D217730E-8B2A-8CC0-7549-35F9082BEA73}"/>
              </a:ext>
            </a:extLst>
          </p:cNvPr>
          <p:cNvSpPr>
            <a:spLocks noGrp="1"/>
          </p:cNvSpPr>
          <p:nvPr>
            <p:ph type="title"/>
          </p:nvPr>
        </p:nvSpPr>
        <p:spPr>
          <a:xfrm>
            <a:off x="491671" y="422458"/>
            <a:ext cx="3180907" cy="633047"/>
          </a:xfrm>
        </p:spPr>
        <p:txBody>
          <a:bodyPr/>
          <a:lstStyle/>
          <a:p>
            <a:pPr algn="ctr"/>
            <a:r>
              <a:rPr lang="en-GB" sz="2000" dirty="0"/>
              <a:t>YEF Programmes Evidence and Gap Map</a:t>
            </a:r>
          </a:p>
        </p:txBody>
      </p:sp>
      <p:sp>
        <p:nvSpPr>
          <p:cNvPr id="11" name="TextBox 10">
            <a:extLst>
              <a:ext uri="{FF2B5EF4-FFF2-40B4-BE49-F238E27FC236}">
                <a16:creationId xmlns:a16="http://schemas.microsoft.com/office/drawing/2014/main" id="{2B583A17-081F-443C-FB19-DF7F451FD6C5}"/>
              </a:ext>
            </a:extLst>
          </p:cNvPr>
          <p:cNvSpPr txBox="1"/>
          <p:nvPr/>
        </p:nvSpPr>
        <p:spPr>
          <a:xfrm>
            <a:off x="327837" y="3429000"/>
            <a:ext cx="2468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OUTCOMES</a:t>
            </a:r>
          </a:p>
        </p:txBody>
      </p:sp>
      <p:sp>
        <p:nvSpPr>
          <p:cNvPr id="21" name="Rectangle 20">
            <a:extLst>
              <a:ext uri="{FF2B5EF4-FFF2-40B4-BE49-F238E27FC236}">
                <a16:creationId xmlns:a16="http://schemas.microsoft.com/office/drawing/2014/main" id="{9EDC6C7A-33EF-61A6-E739-7CE52C2461BE}"/>
              </a:ext>
            </a:extLst>
          </p:cNvPr>
          <p:cNvSpPr/>
          <p:nvPr/>
        </p:nvSpPr>
        <p:spPr>
          <a:xfrm>
            <a:off x="2248579" y="1488147"/>
            <a:ext cx="1970029" cy="95904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CHILD CENTRED</a:t>
            </a:r>
          </a:p>
        </p:txBody>
      </p:sp>
      <p:sp>
        <p:nvSpPr>
          <p:cNvPr id="22" name="Rectangle 21">
            <a:extLst>
              <a:ext uri="{FF2B5EF4-FFF2-40B4-BE49-F238E27FC236}">
                <a16:creationId xmlns:a16="http://schemas.microsoft.com/office/drawing/2014/main" id="{1ED2B422-964F-8AED-251F-A912B2D0E739}"/>
              </a:ext>
            </a:extLst>
          </p:cNvPr>
          <p:cNvSpPr/>
          <p:nvPr/>
        </p:nvSpPr>
        <p:spPr>
          <a:xfrm>
            <a:off x="2235043" y="2523124"/>
            <a:ext cx="1970029" cy="101927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3" name="Rectangle 22">
            <a:extLst>
              <a:ext uri="{FF2B5EF4-FFF2-40B4-BE49-F238E27FC236}">
                <a16:creationId xmlns:a16="http://schemas.microsoft.com/office/drawing/2014/main" id="{56FFB92C-982E-D8EE-F11B-CF9F9168B24C}"/>
              </a:ext>
            </a:extLst>
          </p:cNvPr>
          <p:cNvSpPr/>
          <p:nvPr/>
        </p:nvSpPr>
        <p:spPr>
          <a:xfrm>
            <a:off x="2230533" y="3632669"/>
            <a:ext cx="1979051" cy="99615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PEER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ADULT</a:t>
            </a:r>
          </a:p>
        </p:txBody>
      </p:sp>
      <p:sp>
        <p:nvSpPr>
          <p:cNvPr id="24" name="Rectangle 23">
            <a:extLst>
              <a:ext uri="{FF2B5EF4-FFF2-40B4-BE49-F238E27FC236}">
                <a16:creationId xmlns:a16="http://schemas.microsoft.com/office/drawing/2014/main" id="{0DB480FA-C05B-AD0B-4861-64723EC62723}"/>
              </a:ext>
            </a:extLst>
          </p:cNvPr>
          <p:cNvSpPr/>
          <p:nvPr/>
        </p:nvSpPr>
        <p:spPr>
          <a:xfrm>
            <a:off x="2230533" y="4700095"/>
            <a:ext cx="1979051" cy="98895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SCHOOL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COMMUNITY</a:t>
            </a:r>
          </a:p>
        </p:txBody>
      </p:sp>
      <p:sp>
        <p:nvSpPr>
          <p:cNvPr id="25" name="Rectangle 24">
            <a:extLst>
              <a:ext uri="{FF2B5EF4-FFF2-40B4-BE49-F238E27FC236}">
                <a16:creationId xmlns:a16="http://schemas.microsoft.com/office/drawing/2014/main" id="{BA6B4CE8-BE50-F0D7-154F-B12F7BBB2C9A}"/>
              </a:ext>
            </a:extLst>
          </p:cNvPr>
          <p:cNvSpPr/>
          <p:nvPr/>
        </p:nvSpPr>
        <p:spPr>
          <a:xfrm>
            <a:off x="2221511" y="5779327"/>
            <a:ext cx="1997097" cy="92299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OFFENDING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a:t>
            </a:r>
          </a:p>
        </p:txBody>
      </p:sp>
      <p:sp>
        <p:nvSpPr>
          <p:cNvPr id="26" name="Rectangle 25">
            <a:extLst>
              <a:ext uri="{FF2B5EF4-FFF2-40B4-BE49-F238E27FC236}">
                <a16:creationId xmlns:a16="http://schemas.microsoft.com/office/drawing/2014/main" id="{6287E524-749E-FFCE-C147-C045456C2802}"/>
              </a:ext>
            </a:extLst>
          </p:cNvPr>
          <p:cNvSpPr/>
          <p:nvPr/>
        </p:nvSpPr>
        <p:spPr>
          <a:xfrm>
            <a:off x="4249973"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SUPPORT POSITIVE BEHAVIOUR</a:t>
            </a:r>
          </a:p>
        </p:txBody>
      </p:sp>
      <p:sp>
        <p:nvSpPr>
          <p:cNvPr id="27" name="Rectangle 26">
            <a:extLst>
              <a:ext uri="{FF2B5EF4-FFF2-40B4-BE49-F238E27FC236}">
                <a16:creationId xmlns:a16="http://schemas.microsoft.com/office/drawing/2014/main" id="{E7CF7550-F146-6374-65AC-46DF53EA2954}"/>
              </a:ext>
            </a:extLst>
          </p:cNvPr>
          <p:cNvSpPr/>
          <p:nvPr/>
        </p:nvSpPr>
        <p:spPr>
          <a:xfrm>
            <a:off x="5340242"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PROBLEM BEHAVIOUR</a:t>
            </a:r>
          </a:p>
        </p:txBody>
      </p:sp>
      <p:sp>
        <p:nvSpPr>
          <p:cNvPr id="28" name="Rectangle 27">
            <a:extLst>
              <a:ext uri="{FF2B5EF4-FFF2-40B4-BE49-F238E27FC236}">
                <a16:creationId xmlns:a16="http://schemas.microsoft.com/office/drawing/2014/main" id="{FE0B83E5-8429-1566-5B07-3F8D1961CEC9}"/>
              </a:ext>
            </a:extLst>
          </p:cNvPr>
          <p:cNvSpPr/>
          <p:nvPr/>
        </p:nvSpPr>
        <p:spPr>
          <a:xfrm>
            <a:off x="6430511" y="181812"/>
            <a:ext cx="1061357"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9" name="Rectangle 28">
            <a:extLst>
              <a:ext uri="{FF2B5EF4-FFF2-40B4-BE49-F238E27FC236}">
                <a16:creationId xmlns:a16="http://schemas.microsoft.com/office/drawing/2014/main" id="{251C15A9-E73B-6DEC-A4BB-DFE2DF28F510}"/>
              </a:ext>
            </a:extLst>
          </p:cNvPr>
          <p:cNvSpPr/>
          <p:nvPr/>
        </p:nvSpPr>
        <p:spPr>
          <a:xfrm>
            <a:off x="7520780"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SYSTEMS APPROACH</a:t>
            </a:r>
          </a:p>
        </p:txBody>
      </p:sp>
      <p:sp>
        <p:nvSpPr>
          <p:cNvPr id="30" name="Rectangle 29">
            <a:extLst>
              <a:ext uri="{FF2B5EF4-FFF2-40B4-BE49-F238E27FC236}">
                <a16:creationId xmlns:a16="http://schemas.microsoft.com/office/drawing/2014/main" id="{7006B997-25D0-8480-E1D0-6FB16064C967}"/>
              </a:ext>
            </a:extLst>
          </p:cNvPr>
          <p:cNvSpPr/>
          <p:nvPr/>
        </p:nvSpPr>
        <p:spPr>
          <a:xfrm>
            <a:off x="8611051"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JUSTICE</a:t>
            </a:r>
          </a:p>
        </p:txBody>
      </p:sp>
      <p:sp>
        <p:nvSpPr>
          <p:cNvPr id="31" name="TextBox 30">
            <a:extLst>
              <a:ext uri="{FF2B5EF4-FFF2-40B4-BE49-F238E27FC236}">
                <a16:creationId xmlns:a16="http://schemas.microsoft.com/office/drawing/2014/main" id="{039CA4CE-66BB-3A53-6547-B977AF2904B5}"/>
              </a:ext>
            </a:extLst>
          </p:cNvPr>
          <p:cNvSpPr txBox="1"/>
          <p:nvPr/>
        </p:nvSpPr>
        <p:spPr>
          <a:xfrm>
            <a:off x="9826831" y="522985"/>
            <a:ext cx="2037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INTERVENTIONS</a:t>
            </a:r>
          </a:p>
        </p:txBody>
      </p:sp>
      <p:sp>
        <p:nvSpPr>
          <p:cNvPr id="33" name="Rectangle 32">
            <a:extLst>
              <a:ext uri="{FF2B5EF4-FFF2-40B4-BE49-F238E27FC236}">
                <a16:creationId xmlns:a16="http://schemas.microsoft.com/office/drawing/2014/main" id="{85C111E8-4B52-CC8F-CE68-0A43AC94F602}"/>
              </a:ext>
            </a:extLst>
          </p:cNvPr>
          <p:cNvSpPr/>
          <p:nvPr/>
        </p:nvSpPr>
        <p:spPr>
          <a:xfrm>
            <a:off x="10453019" y="1409621"/>
            <a:ext cx="1411144" cy="55647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High and medium quality evaluations</a:t>
            </a:r>
          </a:p>
        </p:txBody>
      </p:sp>
      <p:sp>
        <p:nvSpPr>
          <p:cNvPr id="34" name="Rectangle 33">
            <a:extLst>
              <a:ext uri="{FF2B5EF4-FFF2-40B4-BE49-F238E27FC236}">
                <a16:creationId xmlns:a16="http://schemas.microsoft.com/office/drawing/2014/main" id="{D2DA2ABF-B12B-C596-36CC-41DB58080AC4}"/>
              </a:ext>
            </a:extLst>
          </p:cNvPr>
          <p:cNvSpPr/>
          <p:nvPr/>
        </p:nvSpPr>
        <p:spPr>
          <a:xfrm>
            <a:off x="10453019" y="2009435"/>
            <a:ext cx="1411145" cy="556474"/>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Low quality evaluations</a:t>
            </a:r>
          </a:p>
        </p:txBody>
      </p:sp>
      <p:sp>
        <p:nvSpPr>
          <p:cNvPr id="35" name="Rectangle 34">
            <a:extLst>
              <a:ext uri="{FF2B5EF4-FFF2-40B4-BE49-F238E27FC236}">
                <a16:creationId xmlns:a16="http://schemas.microsoft.com/office/drawing/2014/main" id="{284795E9-BBBE-A667-F7FD-596D424CD4A2}"/>
              </a:ext>
            </a:extLst>
          </p:cNvPr>
          <p:cNvSpPr/>
          <p:nvPr/>
        </p:nvSpPr>
        <p:spPr>
          <a:xfrm>
            <a:off x="10453019" y="2609249"/>
            <a:ext cx="1411146" cy="58066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Low quality systematic reviews</a:t>
            </a:r>
          </a:p>
        </p:txBody>
      </p:sp>
      <p:sp>
        <p:nvSpPr>
          <p:cNvPr id="36" name="Rectangle 35">
            <a:extLst>
              <a:ext uri="{FF2B5EF4-FFF2-40B4-BE49-F238E27FC236}">
                <a16:creationId xmlns:a16="http://schemas.microsoft.com/office/drawing/2014/main" id="{2B4767F1-54F3-58E3-4B53-AAEF0A08ACD6}"/>
              </a:ext>
            </a:extLst>
          </p:cNvPr>
          <p:cNvSpPr/>
          <p:nvPr/>
        </p:nvSpPr>
        <p:spPr>
          <a:xfrm>
            <a:off x="10453019" y="3233255"/>
            <a:ext cx="1411147" cy="556475"/>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High and medium quality reviews</a:t>
            </a:r>
          </a:p>
        </p:txBody>
      </p:sp>
    </p:spTree>
    <p:extLst>
      <p:ext uri="{BB962C8B-B14F-4D97-AF65-F5344CB8AC3E}">
        <p14:creationId xmlns:p14="http://schemas.microsoft.com/office/powerpoint/2010/main" val="2397463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496AE7-8327-8232-E4E8-A4CA8075AF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1C0621-9017-246D-DC01-B445D7681621}"/>
              </a:ext>
            </a:extLst>
          </p:cNvPr>
          <p:cNvSpPr>
            <a:spLocks noGrp="1"/>
          </p:cNvSpPr>
          <p:nvPr>
            <p:ph type="title"/>
          </p:nvPr>
        </p:nvSpPr>
        <p:spPr>
          <a:xfrm>
            <a:off x="491671" y="422458"/>
            <a:ext cx="3180907" cy="633047"/>
          </a:xfrm>
        </p:spPr>
        <p:txBody>
          <a:bodyPr/>
          <a:lstStyle/>
          <a:p>
            <a:pPr algn="ctr"/>
            <a:r>
              <a:rPr lang="en-GB" sz="2000" dirty="0"/>
              <a:t>YEF Programmes Evidence and Gap Map</a:t>
            </a:r>
          </a:p>
        </p:txBody>
      </p:sp>
      <p:sp>
        <p:nvSpPr>
          <p:cNvPr id="11" name="TextBox 10">
            <a:extLst>
              <a:ext uri="{FF2B5EF4-FFF2-40B4-BE49-F238E27FC236}">
                <a16:creationId xmlns:a16="http://schemas.microsoft.com/office/drawing/2014/main" id="{3923E95A-D671-4657-9330-BA7E22AA4811}"/>
              </a:ext>
            </a:extLst>
          </p:cNvPr>
          <p:cNvSpPr txBox="1"/>
          <p:nvPr/>
        </p:nvSpPr>
        <p:spPr>
          <a:xfrm>
            <a:off x="327837" y="3429000"/>
            <a:ext cx="2468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OUTCOMES</a:t>
            </a:r>
          </a:p>
        </p:txBody>
      </p:sp>
      <p:sp>
        <p:nvSpPr>
          <p:cNvPr id="21" name="Rectangle 20">
            <a:extLst>
              <a:ext uri="{FF2B5EF4-FFF2-40B4-BE49-F238E27FC236}">
                <a16:creationId xmlns:a16="http://schemas.microsoft.com/office/drawing/2014/main" id="{A74818EF-3B48-4F5C-DDF8-285A81DF7134}"/>
              </a:ext>
            </a:extLst>
          </p:cNvPr>
          <p:cNvSpPr/>
          <p:nvPr/>
        </p:nvSpPr>
        <p:spPr>
          <a:xfrm>
            <a:off x="2248579" y="1488147"/>
            <a:ext cx="1970029" cy="95904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CHILD CENTRED</a:t>
            </a:r>
          </a:p>
        </p:txBody>
      </p:sp>
      <p:sp>
        <p:nvSpPr>
          <p:cNvPr id="22" name="Rectangle 21">
            <a:extLst>
              <a:ext uri="{FF2B5EF4-FFF2-40B4-BE49-F238E27FC236}">
                <a16:creationId xmlns:a16="http://schemas.microsoft.com/office/drawing/2014/main" id="{C684A21D-C2C0-905A-62E0-D055C19BB5D9}"/>
              </a:ext>
            </a:extLst>
          </p:cNvPr>
          <p:cNvSpPr/>
          <p:nvPr/>
        </p:nvSpPr>
        <p:spPr>
          <a:xfrm>
            <a:off x="2235043" y="2523124"/>
            <a:ext cx="1970029" cy="101927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3" name="Rectangle 22">
            <a:extLst>
              <a:ext uri="{FF2B5EF4-FFF2-40B4-BE49-F238E27FC236}">
                <a16:creationId xmlns:a16="http://schemas.microsoft.com/office/drawing/2014/main" id="{80645977-CF5B-644F-4C3E-0391F809D96D}"/>
              </a:ext>
            </a:extLst>
          </p:cNvPr>
          <p:cNvSpPr/>
          <p:nvPr/>
        </p:nvSpPr>
        <p:spPr>
          <a:xfrm>
            <a:off x="2230533" y="3632669"/>
            <a:ext cx="1979051" cy="99615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PEER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ADULT</a:t>
            </a:r>
          </a:p>
        </p:txBody>
      </p:sp>
      <p:sp>
        <p:nvSpPr>
          <p:cNvPr id="24" name="Rectangle 23">
            <a:extLst>
              <a:ext uri="{FF2B5EF4-FFF2-40B4-BE49-F238E27FC236}">
                <a16:creationId xmlns:a16="http://schemas.microsoft.com/office/drawing/2014/main" id="{D9A5D28C-8432-0317-31B2-A7BC7EE3BCED}"/>
              </a:ext>
            </a:extLst>
          </p:cNvPr>
          <p:cNvSpPr/>
          <p:nvPr/>
        </p:nvSpPr>
        <p:spPr>
          <a:xfrm>
            <a:off x="2230533" y="4700095"/>
            <a:ext cx="1979051" cy="98895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SCHOOL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COMMUNITY</a:t>
            </a:r>
          </a:p>
        </p:txBody>
      </p:sp>
      <p:sp>
        <p:nvSpPr>
          <p:cNvPr id="25" name="Rectangle 24">
            <a:extLst>
              <a:ext uri="{FF2B5EF4-FFF2-40B4-BE49-F238E27FC236}">
                <a16:creationId xmlns:a16="http://schemas.microsoft.com/office/drawing/2014/main" id="{73C8C314-ABFD-61A4-5876-E96B249B4426}"/>
              </a:ext>
            </a:extLst>
          </p:cNvPr>
          <p:cNvSpPr/>
          <p:nvPr/>
        </p:nvSpPr>
        <p:spPr>
          <a:xfrm>
            <a:off x="2221511" y="5779327"/>
            <a:ext cx="1997097" cy="92299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OFFENDING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a:t>
            </a:r>
          </a:p>
        </p:txBody>
      </p:sp>
      <p:sp>
        <p:nvSpPr>
          <p:cNvPr id="26" name="Rectangle 25">
            <a:extLst>
              <a:ext uri="{FF2B5EF4-FFF2-40B4-BE49-F238E27FC236}">
                <a16:creationId xmlns:a16="http://schemas.microsoft.com/office/drawing/2014/main" id="{6D77DEAF-8CFB-6415-1017-3E879D7966FF}"/>
              </a:ext>
            </a:extLst>
          </p:cNvPr>
          <p:cNvSpPr/>
          <p:nvPr/>
        </p:nvSpPr>
        <p:spPr>
          <a:xfrm>
            <a:off x="4249973"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SUPPORT POSITIVE BEHAVIOUR</a:t>
            </a:r>
          </a:p>
        </p:txBody>
      </p:sp>
      <p:sp>
        <p:nvSpPr>
          <p:cNvPr id="27" name="Rectangle 26">
            <a:extLst>
              <a:ext uri="{FF2B5EF4-FFF2-40B4-BE49-F238E27FC236}">
                <a16:creationId xmlns:a16="http://schemas.microsoft.com/office/drawing/2014/main" id="{6BD86AD2-B6DA-D6D6-E958-76C54800E755}"/>
              </a:ext>
            </a:extLst>
          </p:cNvPr>
          <p:cNvSpPr/>
          <p:nvPr/>
        </p:nvSpPr>
        <p:spPr>
          <a:xfrm>
            <a:off x="5340242"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PROBLEM BEHAVIOUR</a:t>
            </a:r>
          </a:p>
        </p:txBody>
      </p:sp>
      <p:sp>
        <p:nvSpPr>
          <p:cNvPr id="28" name="Rectangle 27">
            <a:extLst>
              <a:ext uri="{FF2B5EF4-FFF2-40B4-BE49-F238E27FC236}">
                <a16:creationId xmlns:a16="http://schemas.microsoft.com/office/drawing/2014/main" id="{25E8C892-F83A-0EA7-1EF3-873D93185C4B}"/>
              </a:ext>
            </a:extLst>
          </p:cNvPr>
          <p:cNvSpPr/>
          <p:nvPr/>
        </p:nvSpPr>
        <p:spPr>
          <a:xfrm>
            <a:off x="6430511" y="181812"/>
            <a:ext cx="1061357"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9" name="Rectangle 28">
            <a:extLst>
              <a:ext uri="{FF2B5EF4-FFF2-40B4-BE49-F238E27FC236}">
                <a16:creationId xmlns:a16="http://schemas.microsoft.com/office/drawing/2014/main" id="{5E51C9C1-0768-6863-FEBE-B37EF399F762}"/>
              </a:ext>
            </a:extLst>
          </p:cNvPr>
          <p:cNvSpPr/>
          <p:nvPr/>
        </p:nvSpPr>
        <p:spPr>
          <a:xfrm>
            <a:off x="7520780"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SYSTEMS APPROACH</a:t>
            </a:r>
          </a:p>
        </p:txBody>
      </p:sp>
      <p:sp>
        <p:nvSpPr>
          <p:cNvPr id="30" name="Rectangle 29">
            <a:extLst>
              <a:ext uri="{FF2B5EF4-FFF2-40B4-BE49-F238E27FC236}">
                <a16:creationId xmlns:a16="http://schemas.microsoft.com/office/drawing/2014/main" id="{4CE392E0-9B7D-252E-3ED5-894F0F61749E}"/>
              </a:ext>
            </a:extLst>
          </p:cNvPr>
          <p:cNvSpPr/>
          <p:nvPr/>
        </p:nvSpPr>
        <p:spPr>
          <a:xfrm>
            <a:off x="8611051"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JUSTICE</a:t>
            </a:r>
          </a:p>
        </p:txBody>
      </p:sp>
      <p:sp>
        <p:nvSpPr>
          <p:cNvPr id="31" name="TextBox 30">
            <a:extLst>
              <a:ext uri="{FF2B5EF4-FFF2-40B4-BE49-F238E27FC236}">
                <a16:creationId xmlns:a16="http://schemas.microsoft.com/office/drawing/2014/main" id="{C8AD9170-CC69-24AD-CB53-609733D568CB}"/>
              </a:ext>
            </a:extLst>
          </p:cNvPr>
          <p:cNvSpPr txBox="1"/>
          <p:nvPr/>
        </p:nvSpPr>
        <p:spPr>
          <a:xfrm>
            <a:off x="9826831" y="522985"/>
            <a:ext cx="2037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INTERVENTIONS</a:t>
            </a:r>
          </a:p>
        </p:txBody>
      </p:sp>
      <p:pic>
        <p:nvPicPr>
          <p:cNvPr id="4" name="Picture 3">
            <a:extLst>
              <a:ext uri="{FF2B5EF4-FFF2-40B4-BE49-F238E27FC236}">
                <a16:creationId xmlns:a16="http://schemas.microsoft.com/office/drawing/2014/main" id="{BF827E6A-FED5-B231-5AA3-7485D478D86A}"/>
              </a:ext>
            </a:extLst>
          </p:cNvPr>
          <p:cNvPicPr>
            <a:picLocks noChangeAspect="1"/>
          </p:cNvPicPr>
          <p:nvPr/>
        </p:nvPicPr>
        <p:blipFill>
          <a:blip r:embed="rId2" cstate="email">
            <a:extLst>
              <a:ext uri="{28A0092B-C50C-407E-A947-70E740481C1C}">
                <a14:useLocalDpi xmlns:a14="http://schemas.microsoft.com/office/drawing/2010/main"/>
              </a:ext>
            </a:extLst>
          </a:blip>
          <a:srcRect t="930" b="2511"/>
          <a:stretch/>
        </p:blipFill>
        <p:spPr>
          <a:xfrm>
            <a:off x="4290946" y="1435603"/>
            <a:ext cx="5563491" cy="5266720"/>
          </a:xfrm>
          <a:prstGeom prst="rect">
            <a:avLst/>
          </a:prstGeom>
        </p:spPr>
      </p:pic>
      <p:pic>
        <p:nvPicPr>
          <p:cNvPr id="7" name="Picture 6">
            <a:extLst>
              <a:ext uri="{FF2B5EF4-FFF2-40B4-BE49-F238E27FC236}">
                <a16:creationId xmlns:a16="http://schemas.microsoft.com/office/drawing/2014/main" id="{C954073C-9FD7-9EE1-86E4-D37A8D106012}"/>
              </a:ext>
            </a:extLst>
          </p:cNvPr>
          <p:cNvPicPr>
            <a:picLocks noChangeAspect="1"/>
          </p:cNvPicPr>
          <p:nvPr/>
        </p:nvPicPr>
        <p:blipFill>
          <a:blip r:embed="rId3"/>
          <a:stretch>
            <a:fillRect/>
          </a:stretch>
        </p:blipFill>
        <p:spPr>
          <a:xfrm>
            <a:off x="10392698" y="1298990"/>
            <a:ext cx="1471466" cy="2521113"/>
          </a:xfrm>
          <a:prstGeom prst="rect">
            <a:avLst/>
          </a:prstGeom>
        </p:spPr>
      </p:pic>
    </p:spTree>
    <p:extLst>
      <p:ext uri="{BB962C8B-B14F-4D97-AF65-F5344CB8AC3E}">
        <p14:creationId xmlns:p14="http://schemas.microsoft.com/office/powerpoint/2010/main" val="3584987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9CD393-A429-2498-EAA5-DD1AC88139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83F42F-B852-238B-2E98-3A5FA3F74090}"/>
              </a:ext>
            </a:extLst>
          </p:cNvPr>
          <p:cNvSpPr>
            <a:spLocks noGrp="1"/>
          </p:cNvSpPr>
          <p:nvPr>
            <p:ph type="title"/>
          </p:nvPr>
        </p:nvSpPr>
        <p:spPr>
          <a:xfrm>
            <a:off x="491671" y="422458"/>
            <a:ext cx="3180907" cy="633047"/>
          </a:xfrm>
        </p:spPr>
        <p:txBody>
          <a:bodyPr/>
          <a:lstStyle/>
          <a:p>
            <a:pPr algn="ctr"/>
            <a:r>
              <a:rPr lang="en-GB" sz="2000" dirty="0"/>
              <a:t>YEF Programmes Evidence and Gap Map</a:t>
            </a:r>
          </a:p>
        </p:txBody>
      </p:sp>
      <p:sp>
        <p:nvSpPr>
          <p:cNvPr id="11" name="TextBox 10">
            <a:extLst>
              <a:ext uri="{FF2B5EF4-FFF2-40B4-BE49-F238E27FC236}">
                <a16:creationId xmlns:a16="http://schemas.microsoft.com/office/drawing/2014/main" id="{22214EC1-6488-401F-AF96-D19573FB5E64}"/>
              </a:ext>
            </a:extLst>
          </p:cNvPr>
          <p:cNvSpPr txBox="1"/>
          <p:nvPr/>
        </p:nvSpPr>
        <p:spPr>
          <a:xfrm>
            <a:off x="327837" y="3429000"/>
            <a:ext cx="2468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OUTCOMES</a:t>
            </a:r>
          </a:p>
        </p:txBody>
      </p:sp>
      <p:sp>
        <p:nvSpPr>
          <p:cNvPr id="21" name="Rectangle 20">
            <a:extLst>
              <a:ext uri="{FF2B5EF4-FFF2-40B4-BE49-F238E27FC236}">
                <a16:creationId xmlns:a16="http://schemas.microsoft.com/office/drawing/2014/main" id="{98C75ECF-15C6-210B-8360-296B9B8201B9}"/>
              </a:ext>
            </a:extLst>
          </p:cNvPr>
          <p:cNvSpPr/>
          <p:nvPr/>
        </p:nvSpPr>
        <p:spPr>
          <a:xfrm>
            <a:off x="2248579" y="1488147"/>
            <a:ext cx="1970029" cy="95904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CHILD CENTRED</a:t>
            </a:r>
          </a:p>
        </p:txBody>
      </p:sp>
      <p:sp>
        <p:nvSpPr>
          <p:cNvPr id="22" name="Rectangle 21">
            <a:extLst>
              <a:ext uri="{FF2B5EF4-FFF2-40B4-BE49-F238E27FC236}">
                <a16:creationId xmlns:a16="http://schemas.microsoft.com/office/drawing/2014/main" id="{5A8E7530-35FA-1C2C-E78D-DB91492294A1}"/>
              </a:ext>
            </a:extLst>
          </p:cNvPr>
          <p:cNvSpPr/>
          <p:nvPr/>
        </p:nvSpPr>
        <p:spPr>
          <a:xfrm>
            <a:off x="2235043" y="2523124"/>
            <a:ext cx="1970029" cy="1019271"/>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3" name="Rectangle 22">
            <a:extLst>
              <a:ext uri="{FF2B5EF4-FFF2-40B4-BE49-F238E27FC236}">
                <a16:creationId xmlns:a16="http://schemas.microsoft.com/office/drawing/2014/main" id="{F2279A82-F8C2-B491-C5DE-634062144F36}"/>
              </a:ext>
            </a:extLst>
          </p:cNvPr>
          <p:cNvSpPr/>
          <p:nvPr/>
        </p:nvSpPr>
        <p:spPr>
          <a:xfrm>
            <a:off x="2230533" y="3632669"/>
            <a:ext cx="1979051" cy="996155"/>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PEER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ADULT</a:t>
            </a:r>
          </a:p>
        </p:txBody>
      </p:sp>
      <p:sp>
        <p:nvSpPr>
          <p:cNvPr id="24" name="Rectangle 23">
            <a:extLst>
              <a:ext uri="{FF2B5EF4-FFF2-40B4-BE49-F238E27FC236}">
                <a16:creationId xmlns:a16="http://schemas.microsoft.com/office/drawing/2014/main" id="{BDDDE957-0D4E-CA39-5B10-B4EB6F8D50DD}"/>
              </a:ext>
            </a:extLst>
          </p:cNvPr>
          <p:cNvSpPr/>
          <p:nvPr/>
        </p:nvSpPr>
        <p:spPr>
          <a:xfrm>
            <a:off x="2230533" y="4700095"/>
            <a:ext cx="1979051" cy="98895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SCHOOL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COMMUNITY</a:t>
            </a:r>
          </a:p>
        </p:txBody>
      </p:sp>
      <p:sp>
        <p:nvSpPr>
          <p:cNvPr id="25" name="Rectangle 24">
            <a:extLst>
              <a:ext uri="{FF2B5EF4-FFF2-40B4-BE49-F238E27FC236}">
                <a16:creationId xmlns:a16="http://schemas.microsoft.com/office/drawing/2014/main" id="{5DDCA686-7C39-1644-5967-0B7197B8E79E}"/>
              </a:ext>
            </a:extLst>
          </p:cNvPr>
          <p:cNvSpPr/>
          <p:nvPr/>
        </p:nvSpPr>
        <p:spPr>
          <a:xfrm>
            <a:off x="2221511" y="5779327"/>
            <a:ext cx="1997097" cy="92299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OFFENDING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a:t>
            </a:r>
          </a:p>
        </p:txBody>
      </p:sp>
      <p:sp>
        <p:nvSpPr>
          <p:cNvPr id="26" name="Rectangle 25">
            <a:extLst>
              <a:ext uri="{FF2B5EF4-FFF2-40B4-BE49-F238E27FC236}">
                <a16:creationId xmlns:a16="http://schemas.microsoft.com/office/drawing/2014/main" id="{8CB2CDCB-4D86-0216-C0C5-FEDE34E31308}"/>
              </a:ext>
            </a:extLst>
          </p:cNvPr>
          <p:cNvSpPr/>
          <p:nvPr/>
        </p:nvSpPr>
        <p:spPr>
          <a:xfrm>
            <a:off x="4249973"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SUPPORT POSITIVE BEHAVIOUR</a:t>
            </a:r>
          </a:p>
        </p:txBody>
      </p:sp>
      <p:sp>
        <p:nvSpPr>
          <p:cNvPr id="27" name="Rectangle 26">
            <a:extLst>
              <a:ext uri="{FF2B5EF4-FFF2-40B4-BE49-F238E27FC236}">
                <a16:creationId xmlns:a16="http://schemas.microsoft.com/office/drawing/2014/main" id="{D87E1AF4-6885-2C24-66C6-263EB4443DE4}"/>
              </a:ext>
            </a:extLst>
          </p:cNvPr>
          <p:cNvSpPr/>
          <p:nvPr/>
        </p:nvSpPr>
        <p:spPr>
          <a:xfrm>
            <a:off x="5340242"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PROBLEM BEHAVIOUR</a:t>
            </a:r>
          </a:p>
        </p:txBody>
      </p:sp>
      <p:sp>
        <p:nvSpPr>
          <p:cNvPr id="28" name="Rectangle 27">
            <a:extLst>
              <a:ext uri="{FF2B5EF4-FFF2-40B4-BE49-F238E27FC236}">
                <a16:creationId xmlns:a16="http://schemas.microsoft.com/office/drawing/2014/main" id="{F1BF219B-5465-EA16-1938-54860C3C5880}"/>
              </a:ext>
            </a:extLst>
          </p:cNvPr>
          <p:cNvSpPr/>
          <p:nvPr/>
        </p:nvSpPr>
        <p:spPr>
          <a:xfrm>
            <a:off x="6430511" y="181812"/>
            <a:ext cx="1061357"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9" name="Rectangle 28">
            <a:extLst>
              <a:ext uri="{FF2B5EF4-FFF2-40B4-BE49-F238E27FC236}">
                <a16:creationId xmlns:a16="http://schemas.microsoft.com/office/drawing/2014/main" id="{47D3F832-D3E0-CE54-0683-709DEAB52B65}"/>
              </a:ext>
            </a:extLst>
          </p:cNvPr>
          <p:cNvSpPr/>
          <p:nvPr/>
        </p:nvSpPr>
        <p:spPr>
          <a:xfrm>
            <a:off x="7520780"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SYSTEMS APPROACH</a:t>
            </a:r>
          </a:p>
        </p:txBody>
      </p:sp>
      <p:sp>
        <p:nvSpPr>
          <p:cNvPr id="30" name="Rectangle 29">
            <a:extLst>
              <a:ext uri="{FF2B5EF4-FFF2-40B4-BE49-F238E27FC236}">
                <a16:creationId xmlns:a16="http://schemas.microsoft.com/office/drawing/2014/main" id="{BED0AA05-FCEB-0829-8C1C-3F93E6F8BF32}"/>
              </a:ext>
            </a:extLst>
          </p:cNvPr>
          <p:cNvSpPr/>
          <p:nvPr/>
        </p:nvSpPr>
        <p:spPr>
          <a:xfrm>
            <a:off x="8611051"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JUSTICE</a:t>
            </a:r>
          </a:p>
        </p:txBody>
      </p:sp>
      <p:sp>
        <p:nvSpPr>
          <p:cNvPr id="31" name="TextBox 30">
            <a:extLst>
              <a:ext uri="{FF2B5EF4-FFF2-40B4-BE49-F238E27FC236}">
                <a16:creationId xmlns:a16="http://schemas.microsoft.com/office/drawing/2014/main" id="{4BE1E102-5FA8-2F06-0910-4456468BEBB6}"/>
              </a:ext>
            </a:extLst>
          </p:cNvPr>
          <p:cNvSpPr txBox="1"/>
          <p:nvPr/>
        </p:nvSpPr>
        <p:spPr>
          <a:xfrm>
            <a:off x="9826831" y="522985"/>
            <a:ext cx="2037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INTERVENTIONS</a:t>
            </a:r>
          </a:p>
        </p:txBody>
      </p:sp>
      <p:pic>
        <p:nvPicPr>
          <p:cNvPr id="5" name="Picture 4">
            <a:extLst>
              <a:ext uri="{FF2B5EF4-FFF2-40B4-BE49-F238E27FC236}">
                <a16:creationId xmlns:a16="http://schemas.microsoft.com/office/drawing/2014/main" id="{C162BB31-0407-4866-86EC-A26BFE3DCE6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298159" y="1473199"/>
            <a:ext cx="5452467" cy="5184643"/>
          </a:xfrm>
          <a:prstGeom prst="rect">
            <a:avLst/>
          </a:prstGeom>
        </p:spPr>
      </p:pic>
      <p:pic>
        <p:nvPicPr>
          <p:cNvPr id="2" name="Picture 1">
            <a:extLst>
              <a:ext uri="{FF2B5EF4-FFF2-40B4-BE49-F238E27FC236}">
                <a16:creationId xmlns:a16="http://schemas.microsoft.com/office/drawing/2014/main" id="{CBB0C61F-2EBB-D367-75A1-C897A51F5AF2}"/>
              </a:ext>
            </a:extLst>
          </p:cNvPr>
          <p:cNvPicPr>
            <a:picLocks noChangeAspect="1"/>
          </p:cNvPicPr>
          <p:nvPr/>
        </p:nvPicPr>
        <p:blipFill>
          <a:blip r:embed="rId3"/>
          <a:stretch>
            <a:fillRect/>
          </a:stretch>
        </p:blipFill>
        <p:spPr>
          <a:xfrm>
            <a:off x="10392698" y="1298990"/>
            <a:ext cx="1471466" cy="2521113"/>
          </a:xfrm>
          <a:prstGeom prst="rect">
            <a:avLst/>
          </a:prstGeom>
        </p:spPr>
      </p:pic>
    </p:spTree>
    <p:extLst>
      <p:ext uri="{BB962C8B-B14F-4D97-AF65-F5344CB8AC3E}">
        <p14:creationId xmlns:p14="http://schemas.microsoft.com/office/powerpoint/2010/main" val="189957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Fundamentals are key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423" y="1939095"/>
            <a:ext cx="4414604" cy="4414604"/>
          </a:xfrm>
          <a:prstGeom prst="rect">
            <a:avLst/>
          </a:prstGeom>
        </p:spPr>
      </p:pic>
      <p:sp>
        <p:nvSpPr>
          <p:cNvPr id="8" name="Content Placeholder 2"/>
          <p:cNvSpPr txBox="1">
            <a:spLocks/>
          </p:cNvSpPr>
          <p:nvPr/>
        </p:nvSpPr>
        <p:spPr>
          <a:xfrm>
            <a:off x="838200" y="1939095"/>
            <a:ext cx="10515600" cy="4742363"/>
          </a:xfrm>
          <a:prstGeom prst="rect">
            <a:avLst/>
          </a:prstGeom>
        </p:spPr>
        <p:txBody>
          <a:bodyPr>
            <a:normAutofit/>
          </a:bodyPr>
          <a:lstStyle>
            <a:lvl1pPr marL="171450" indent="-171450" algn="l" defTabSz="685800" rtl="0" eaLnBrk="1" latinLnBrk="0" hangingPunct="1">
              <a:lnSpc>
                <a:spcPct val="120000"/>
              </a:lnSpc>
              <a:spcBef>
                <a:spcPts val="750"/>
              </a:spcBef>
              <a:spcAft>
                <a:spcPts val="300"/>
              </a:spcAft>
              <a:buFont typeface="Arial" panose="020B0604020202020204" pitchFamily="34" charset="0"/>
              <a:buChar char="•"/>
              <a:defRPr sz="2100" b="0" i="0" kern="1200" spc="50" baseline="0">
                <a:solidFill>
                  <a:schemeClr val="tx1"/>
                </a:solidFill>
                <a:latin typeface="Cabin" pitchFamily="2" charset="77"/>
                <a:ea typeface="+mn-ea"/>
                <a:cs typeface="+mn-cs"/>
              </a:defRPr>
            </a:lvl1pPr>
            <a:lvl2pPr marL="514350" indent="-171450" algn="l" defTabSz="685800" rtl="0" eaLnBrk="1" latinLnBrk="0" hangingPunct="1">
              <a:lnSpc>
                <a:spcPct val="120000"/>
              </a:lnSpc>
              <a:spcBef>
                <a:spcPts val="375"/>
              </a:spcBef>
              <a:spcAft>
                <a:spcPts val="300"/>
              </a:spcAft>
              <a:buFont typeface="Arial" panose="020B0604020202020204" pitchFamily="34" charset="0"/>
              <a:buChar char="•"/>
              <a:defRPr sz="1800" b="0" i="0" kern="1200" spc="50" baseline="0">
                <a:solidFill>
                  <a:schemeClr val="tx1"/>
                </a:solidFill>
                <a:latin typeface="Cabin" pitchFamily="2" charset="77"/>
                <a:ea typeface="+mn-ea"/>
                <a:cs typeface="+mn-cs"/>
              </a:defRPr>
            </a:lvl2pPr>
            <a:lvl3pPr marL="857250" indent="-171450" algn="l" defTabSz="685800" rtl="0" eaLnBrk="1" latinLnBrk="0" hangingPunct="1">
              <a:lnSpc>
                <a:spcPct val="120000"/>
              </a:lnSpc>
              <a:spcBef>
                <a:spcPts val="375"/>
              </a:spcBef>
              <a:spcAft>
                <a:spcPts val="300"/>
              </a:spcAft>
              <a:buFont typeface="Arial" panose="020B0604020202020204" pitchFamily="34" charset="0"/>
              <a:buChar char="•"/>
              <a:defRPr sz="1500" b="0" i="0" kern="1200" spc="50" baseline="0">
                <a:solidFill>
                  <a:schemeClr val="tx1"/>
                </a:solidFill>
                <a:latin typeface="Cabin" pitchFamily="2" charset="77"/>
                <a:ea typeface="+mn-ea"/>
                <a:cs typeface="+mn-cs"/>
              </a:defRPr>
            </a:lvl3pPr>
            <a:lvl4pPr marL="12001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4pPr>
            <a:lvl5pPr marL="1543050" indent="-171450" algn="l" defTabSz="685800" rtl="0" eaLnBrk="1" latinLnBrk="0" hangingPunct="1">
              <a:lnSpc>
                <a:spcPct val="120000"/>
              </a:lnSpc>
              <a:spcBef>
                <a:spcPts val="375"/>
              </a:spcBef>
              <a:spcAft>
                <a:spcPts val="300"/>
              </a:spcAft>
              <a:buFont typeface="Arial" panose="020B0604020202020204" pitchFamily="34" charset="0"/>
              <a:buChar char="•"/>
              <a:defRPr sz="1350" b="0" i="0" kern="1200" spc="50" baseline="0">
                <a:solidFill>
                  <a:schemeClr val="tx1"/>
                </a:solidFill>
                <a:latin typeface="Cabin"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377">
              <a:spcBef>
                <a:spcPts val="1000"/>
              </a:spcBef>
              <a:spcAft>
                <a:spcPts val="400"/>
              </a:spcAft>
            </a:pPr>
            <a:r>
              <a:rPr lang="en-GB" sz="2800" spc="67" dirty="0">
                <a:solidFill>
                  <a:prstClr val="white"/>
                </a:solidFill>
              </a:rPr>
              <a:t>Data Science</a:t>
            </a:r>
          </a:p>
          <a:p>
            <a:pPr marL="228594" indent="-228594" defTabSz="914377">
              <a:spcBef>
                <a:spcPts val="1000"/>
              </a:spcBef>
              <a:spcAft>
                <a:spcPts val="400"/>
              </a:spcAft>
            </a:pPr>
            <a:r>
              <a:rPr lang="en-GB" sz="2800" spc="67" dirty="0">
                <a:solidFill>
                  <a:prstClr val="white"/>
                </a:solidFill>
              </a:rPr>
              <a:t>Planning</a:t>
            </a:r>
          </a:p>
          <a:p>
            <a:pPr marL="228594" indent="-228594" defTabSz="914377">
              <a:spcBef>
                <a:spcPts val="1000"/>
              </a:spcBef>
              <a:spcAft>
                <a:spcPts val="400"/>
              </a:spcAft>
            </a:pPr>
            <a:r>
              <a:rPr lang="en-GB" sz="2800" spc="67" dirty="0">
                <a:solidFill>
                  <a:prstClr val="white"/>
                </a:solidFill>
              </a:rPr>
              <a:t>Research</a:t>
            </a:r>
          </a:p>
          <a:p>
            <a:pPr marL="228594" indent="-228594" defTabSz="914377">
              <a:spcBef>
                <a:spcPts val="1000"/>
              </a:spcBef>
              <a:spcAft>
                <a:spcPts val="400"/>
              </a:spcAft>
            </a:pPr>
            <a:endParaRPr lang="en-GB" sz="2800" spc="67" dirty="0">
              <a:solidFill>
                <a:prstClr val="white"/>
              </a:solidFill>
            </a:endParaRPr>
          </a:p>
          <a:p>
            <a:pPr marL="228594" indent="-228594" defTabSz="914377">
              <a:spcBef>
                <a:spcPts val="1000"/>
              </a:spcBef>
              <a:spcAft>
                <a:spcPts val="400"/>
              </a:spcAft>
            </a:pPr>
            <a:r>
              <a:rPr lang="en-GB" sz="2800" spc="67" dirty="0">
                <a:solidFill>
                  <a:prstClr val="white"/>
                </a:solidFill>
              </a:rPr>
              <a:t>It is Cohort Agnostic</a:t>
            </a:r>
          </a:p>
          <a:p>
            <a:pPr marL="0" indent="0" defTabSz="914377">
              <a:spcBef>
                <a:spcPts val="1000"/>
              </a:spcBef>
              <a:spcAft>
                <a:spcPts val="400"/>
              </a:spcAft>
              <a:buNone/>
            </a:pPr>
            <a:endParaRPr lang="en-GB" sz="2800" spc="67" dirty="0">
              <a:solidFill>
                <a:prstClr val="white"/>
              </a:solidFill>
            </a:endParaRPr>
          </a:p>
        </p:txBody>
      </p:sp>
    </p:spTree>
    <p:extLst>
      <p:ext uri="{BB962C8B-B14F-4D97-AF65-F5344CB8AC3E}">
        <p14:creationId xmlns:p14="http://schemas.microsoft.com/office/powerpoint/2010/main" val="2881271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341AF90-C4F0-139A-6872-E7A07DF2668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035BF8A-436D-FC7B-CC23-92581876C641}"/>
              </a:ext>
            </a:extLst>
          </p:cNvPr>
          <p:cNvPicPr>
            <a:picLocks noChangeAspect="1"/>
          </p:cNvPicPr>
          <p:nvPr/>
        </p:nvPicPr>
        <p:blipFill>
          <a:blip r:embed="rId3" cstate="email">
            <a:extLst>
              <a:ext uri="{28A0092B-C50C-407E-A947-70E740481C1C}">
                <a14:useLocalDpi xmlns:a14="http://schemas.microsoft.com/office/drawing/2010/main"/>
              </a:ext>
            </a:extLst>
          </a:blip>
          <a:srcRect r="-1"/>
          <a:stretch/>
        </p:blipFill>
        <p:spPr>
          <a:xfrm>
            <a:off x="4256002" y="1417649"/>
            <a:ext cx="5422436" cy="5388188"/>
          </a:xfrm>
          <a:prstGeom prst="rect">
            <a:avLst/>
          </a:prstGeom>
        </p:spPr>
      </p:pic>
      <p:sp>
        <p:nvSpPr>
          <p:cNvPr id="3" name="Title 2">
            <a:extLst>
              <a:ext uri="{FF2B5EF4-FFF2-40B4-BE49-F238E27FC236}">
                <a16:creationId xmlns:a16="http://schemas.microsoft.com/office/drawing/2014/main" id="{BB5E9CB9-9D90-127D-3B7C-C166B9567E7A}"/>
              </a:ext>
            </a:extLst>
          </p:cNvPr>
          <p:cNvSpPr>
            <a:spLocks noGrp="1"/>
          </p:cNvSpPr>
          <p:nvPr>
            <p:ph type="title"/>
          </p:nvPr>
        </p:nvSpPr>
        <p:spPr>
          <a:xfrm>
            <a:off x="491671" y="422458"/>
            <a:ext cx="3180907" cy="633047"/>
          </a:xfrm>
        </p:spPr>
        <p:txBody>
          <a:bodyPr/>
          <a:lstStyle/>
          <a:p>
            <a:pPr algn="ctr"/>
            <a:r>
              <a:rPr lang="en-GB" sz="2000" dirty="0"/>
              <a:t>YEF Programmes Evidence and Gap Map</a:t>
            </a:r>
          </a:p>
        </p:txBody>
      </p:sp>
      <p:sp>
        <p:nvSpPr>
          <p:cNvPr id="11" name="TextBox 10">
            <a:extLst>
              <a:ext uri="{FF2B5EF4-FFF2-40B4-BE49-F238E27FC236}">
                <a16:creationId xmlns:a16="http://schemas.microsoft.com/office/drawing/2014/main" id="{1BDC6A15-091E-0B19-5281-92176E048967}"/>
              </a:ext>
            </a:extLst>
          </p:cNvPr>
          <p:cNvSpPr txBox="1"/>
          <p:nvPr/>
        </p:nvSpPr>
        <p:spPr>
          <a:xfrm>
            <a:off x="327837" y="3429000"/>
            <a:ext cx="2468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OUTCOMES</a:t>
            </a:r>
          </a:p>
        </p:txBody>
      </p:sp>
      <p:sp>
        <p:nvSpPr>
          <p:cNvPr id="21" name="Rectangle 20">
            <a:extLst>
              <a:ext uri="{FF2B5EF4-FFF2-40B4-BE49-F238E27FC236}">
                <a16:creationId xmlns:a16="http://schemas.microsoft.com/office/drawing/2014/main" id="{E260B8BF-DCC0-99F6-50AA-CC61F5934B1C}"/>
              </a:ext>
            </a:extLst>
          </p:cNvPr>
          <p:cNvSpPr/>
          <p:nvPr/>
        </p:nvSpPr>
        <p:spPr>
          <a:xfrm>
            <a:off x="2248579" y="1488147"/>
            <a:ext cx="1970029" cy="959042"/>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CHILD CENTRED</a:t>
            </a:r>
          </a:p>
        </p:txBody>
      </p:sp>
      <p:sp>
        <p:nvSpPr>
          <p:cNvPr id="22" name="Rectangle 21">
            <a:extLst>
              <a:ext uri="{FF2B5EF4-FFF2-40B4-BE49-F238E27FC236}">
                <a16:creationId xmlns:a16="http://schemas.microsoft.com/office/drawing/2014/main" id="{08FCF54D-33E5-0407-3A0C-581A508EE868}"/>
              </a:ext>
            </a:extLst>
          </p:cNvPr>
          <p:cNvSpPr/>
          <p:nvPr/>
        </p:nvSpPr>
        <p:spPr>
          <a:xfrm>
            <a:off x="2235043" y="2523124"/>
            <a:ext cx="1970029" cy="101927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3" name="Rectangle 22">
            <a:extLst>
              <a:ext uri="{FF2B5EF4-FFF2-40B4-BE49-F238E27FC236}">
                <a16:creationId xmlns:a16="http://schemas.microsoft.com/office/drawing/2014/main" id="{EB8094DA-E0B7-FF57-7A45-F5DB3328D555}"/>
              </a:ext>
            </a:extLst>
          </p:cNvPr>
          <p:cNvSpPr/>
          <p:nvPr/>
        </p:nvSpPr>
        <p:spPr>
          <a:xfrm>
            <a:off x="2230533" y="3632669"/>
            <a:ext cx="1979051" cy="99615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PEER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ADULT</a:t>
            </a:r>
          </a:p>
        </p:txBody>
      </p:sp>
      <p:sp>
        <p:nvSpPr>
          <p:cNvPr id="24" name="Rectangle 23">
            <a:extLst>
              <a:ext uri="{FF2B5EF4-FFF2-40B4-BE49-F238E27FC236}">
                <a16:creationId xmlns:a16="http://schemas.microsoft.com/office/drawing/2014/main" id="{16C0ED0D-2118-A9F5-3CC5-166C41D674A3}"/>
              </a:ext>
            </a:extLst>
          </p:cNvPr>
          <p:cNvSpPr/>
          <p:nvPr/>
        </p:nvSpPr>
        <p:spPr>
          <a:xfrm>
            <a:off x="2230533" y="4700095"/>
            <a:ext cx="1979051" cy="988958"/>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SCHOOL PROFESSIONALS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COMMUNITY</a:t>
            </a:r>
          </a:p>
        </p:txBody>
      </p:sp>
      <p:sp>
        <p:nvSpPr>
          <p:cNvPr id="25" name="Rectangle 24">
            <a:extLst>
              <a:ext uri="{FF2B5EF4-FFF2-40B4-BE49-F238E27FC236}">
                <a16:creationId xmlns:a16="http://schemas.microsoft.com/office/drawing/2014/main" id="{570D78D2-E4FC-F538-7C42-E23D6B915287}"/>
              </a:ext>
            </a:extLst>
          </p:cNvPr>
          <p:cNvSpPr/>
          <p:nvPr/>
        </p:nvSpPr>
        <p:spPr>
          <a:xfrm>
            <a:off x="2221511" y="5779327"/>
            <a:ext cx="1997097" cy="92299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OFFENDING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a:t>
            </a:r>
          </a:p>
        </p:txBody>
      </p:sp>
      <p:sp>
        <p:nvSpPr>
          <p:cNvPr id="26" name="Rectangle 25">
            <a:extLst>
              <a:ext uri="{FF2B5EF4-FFF2-40B4-BE49-F238E27FC236}">
                <a16:creationId xmlns:a16="http://schemas.microsoft.com/office/drawing/2014/main" id="{366C746D-6F3B-638E-7D4C-9895A8451C25}"/>
              </a:ext>
            </a:extLst>
          </p:cNvPr>
          <p:cNvSpPr/>
          <p:nvPr/>
        </p:nvSpPr>
        <p:spPr>
          <a:xfrm>
            <a:off x="4249973"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SUPPORT POSITIVE BEHAVIOUR</a:t>
            </a:r>
          </a:p>
        </p:txBody>
      </p:sp>
      <p:sp>
        <p:nvSpPr>
          <p:cNvPr id="27" name="Rectangle 26">
            <a:extLst>
              <a:ext uri="{FF2B5EF4-FFF2-40B4-BE49-F238E27FC236}">
                <a16:creationId xmlns:a16="http://schemas.microsoft.com/office/drawing/2014/main" id="{2013457C-9155-B33F-F970-96DF57947CC4}"/>
              </a:ext>
            </a:extLst>
          </p:cNvPr>
          <p:cNvSpPr/>
          <p:nvPr/>
        </p:nvSpPr>
        <p:spPr>
          <a:xfrm>
            <a:off x="5340242" y="181812"/>
            <a:ext cx="1061356"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uLnTx/>
                <a:uFillTx/>
                <a:latin typeface="Calibri" panose="020F0502020204030204"/>
                <a:ea typeface="+mn-ea"/>
                <a:cs typeface="+mn-cs"/>
              </a:rPr>
              <a:t>PROBLEM BEHAVIOUR</a:t>
            </a:r>
          </a:p>
        </p:txBody>
      </p:sp>
      <p:sp>
        <p:nvSpPr>
          <p:cNvPr id="28" name="Rectangle 27">
            <a:extLst>
              <a:ext uri="{FF2B5EF4-FFF2-40B4-BE49-F238E27FC236}">
                <a16:creationId xmlns:a16="http://schemas.microsoft.com/office/drawing/2014/main" id="{7C99C4A6-7564-BBA4-BBEE-20C6AACBABD3}"/>
              </a:ext>
            </a:extLst>
          </p:cNvPr>
          <p:cNvSpPr/>
          <p:nvPr/>
        </p:nvSpPr>
        <p:spPr>
          <a:xfrm>
            <a:off x="6430511" y="181812"/>
            <a:ext cx="1061357"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FAMILY AND CARER</a:t>
            </a:r>
          </a:p>
        </p:txBody>
      </p:sp>
      <p:sp>
        <p:nvSpPr>
          <p:cNvPr id="29" name="Rectangle 28">
            <a:extLst>
              <a:ext uri="{FF2B5EF4-FFF2-40B4-BE49-F238E27FC236}">
                <a16:creationId xmlns:a16="http://schemas.microsoft.com/office/drawing/2014/main" id="{6C072CDD-6402-59AD-A887-946673C3068E}"/>
              </a:ext>
            </a:extLst>
          </p:cNvPr>
          <p:cNvSpPr/>
          <p:nvPr/>
        </p:nvSpPr>
        <p:spPr>
          <a:xfrm>
            <a:off x="7520780"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SYSTEMS APPROACH</a:t>
            </a:r>
          </a:p>
        </p:txBody>
      </p:sp>
      <p:sp>
        <p:nvSpPr>
          <p:cNvPr id="30" name="Rectangle 29">
            <a:extLst>
              <a:ext uri="{FF2B5EF4-FFF2-40B4-BE49-F238E27FC236}">
                <a16:creationId xmlns:a16="http://schemas.microsoft.com/office/drawing/2014/main" id="{EA5D7612-665F-174B-8522-3E5F912BB0F4}"/>
              </a:ext>
            </a:extLst>
          </p:cNvPr>
          <p:cNvSpPr/>
          <p:nvPr/>
        </p:nvSpPr>
        <p:spPr>
          <a:xfrm>
            <a:off x="8611051" y="181812"/>
            <a:ext cx="1061358" cy="119002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CRIME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JUSTICE</a:t>
            </a:r>
          </a:p>
        </p:txBody>
      </p:sp>
      <p:sp>
        <p:nvSpPr>
          <p:cNvPr id="31" name="TextBox 30">
            <a:extLst>
              <a:ext uri="{FF2B5EF4-FFF2-40B4-BE49-F238E27FC236}">
                <a16:creationId xmlns:a16="http://schemas.microsoft.com/office/drawing/2014/main" id="{8BCAFC5E-A416-6A21-E3EE-7D5D9552D3E3}"/>
              </a:ext>
            </a:extLst>
          </p:cNvPr>
          <p:cNvSpPr txBox="1"/>
          <p:nvPr/>
        </p:nvSpPr>
        <p:spPr>
          <a:xfrm>
            <a:off x="9826831" y="522985"/>
            <a:ext cx="2037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INTERVENTIONS</a:t>
            </a:r>
          </a:p>
        </p:txBody>
      </p:sp>
      <p:pic>
        <p:nvPicPr>
          <p:cNvPr id="6" name="Picture 5">
            <a:extLst>
              <a:ext uri="{FF2B5EF4-FFF2-40B4-BE49-F238E27FC236}">
                <a16:creationId xmlns:a16="http://schemas.microsoft.com/office/drawing/2014/main" id="{19077175-6EFD-4391-75CC-34B6AF548218}"/>
              </a:ext>
            </a:extLst>
          </p:cNvPr>
          <p:cNvPicPr>
            <a:picLocks noChangeAspect="1"/>
          </p:cNvPicPr>
          <p:nvPr/>
        </p:nvPicPr>
        <p:blipFill>
          <a:blip r:embed="rId4"/>
          <a:stretch>
            <a:fillRect/>
          </a:stretch>
        </p:blipFill>
        <p:spPr>
          <a:xfrm>
            <a:off x="10392698" y="1298990"/>
            <a:ext cx="1471466" cy="2521113"/>
          </a:xfrm>
          <a:prstGeom prst="rect">
            <a:avLst/>
          </a:prstGeom>
        </p:spPr>
      </p:pic>
    </p:spTree>
    <p:extLst>
      <p:ext uri="{BB962C8B-B14F-4D97-AF65-F5344CB8AC3E}">
        <p14:creationId xmlns:p14="http://schemas.microsoft.com/office/powerpoint/2010/main" val="3012488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81C84C-6C6D-5D7B-8365-6432573F0C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D041E7-6369-7A9A-963E-02483F138E1B}"/>
              </a:ext>
            </a:extLst>
          </p:cNvPr>
          <p:cNvSpPr>
            <a:spLocks noGrp="1"/>
          </p:cNvSpPr>
          <p:nvPr>
            <p:ph type="title"/>
          </p:nvPr>
        </p:nvSpPr>
        <p:spPr>
          <a:xfrm>
            <a:off x="111406" y="127792"/>
            <a:ext cx="3180907" cy="633047"/>
          </a:xfrm>
        </p:spPr>
        <p:txBody>
          <a:bodyPr/>
          <a:lstStyle/>
          <a:p>
            <a:pPr algn="ctr"/>
            <a:r>
              <a:rPr lang="en-GB" sz="2000" dirty="0"/>
              <a:t>YEF Programmes Evidence and Gap Map</a:t>
            </a:r>
          </a:p>
        </p:txBody>
      </p:sp>
      <p:sp>
        <p:nvSpPr>
          <p:cNvPr id="7" name="Rectangle 6">
            <a:extLst>
              <a:ext uri="{FF2B5EF4-FFF2-40B4-BE49-F238E27FC236}">
                <a16:creationId xmlns:a16="http://schemas.microsoft.com/office/drawing/2014/main" id="{C85B556C-8C14-C3FE-A7BB-1567D1D834A8}"/>
              </a:ext>
            </a:extLst>
          </p:cNvPr>
          <p:cNvSpPr/>
          <p:nvPr/>
        </p:nvSpPr>
        <p:spPr>
          <a:xfrm>
            <a:off x="6353299" y="365167"/>
            <a:ext cx="5593278" cy="3063833"/>
          </a:xfrm>
          <a:prstGeom prst="rect">
            <a:avLst/>
          </a:prstGeom>
          <a:solidFill>
            <a:schemeClr val="accent3">
              <a:lumMod val="20000"/>
              <a:lumOff val="8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We have more evidence on interventions addressing: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positive behaviours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problem behaviours – particularly violence, alcohol and drugs, bullying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BUT – this is largely low quality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parents and carers </a:t>
            </a:r>
          </a:p>
        </p:txBody>
      </p:sp>
      <p:pic>
        <p:nvPicPr>
          <p:cNvPr id="9" name="Picture 8">
            <a:extLst>
              <a:ext uri="{FF2B5EF4-FFF2-40B4-BE49-F238E27FC236}">
                <a16:creationId xmlns:a16="http://schemas.microsoft.com/office/drawing/2014/main" id="{AF4147A9-4689-50CA-2FB1-55E8B3F23711}"/>
              </a:ext>
            </a:extLst>
          </p:cNvPr>
          <p:cNvPicPr>
            <a:picLocks noChangeAspect="1"/>
          </p:cNvPicPr>
          <p:nvPr/>
        </p:nvPicPr>
        <p:blipFill>
          <a:blip r:embed="rId3" cstate="email">
            <a:extLst>
              <a:ext uri="{28A0092B-C50C-407E-A947-70E740481C1C}">
                <a14:useLocalDpi xmlns:a14="http://schemas.microsoft.com/office/drawing/2010/main"/>
              </a:ext>
            </a:extLst>
          </a:blip>
          <a:srcRect t="494"/>
          <a:stretch/>
        </p:blipFill>
        <p:spPr>
          <a:xfrm>
            <a:off x="8005" y="1017549"/>
            <a:ext cx="6345294" cy="5245696"/>
          </a:xfrm>
          <a:prstGeom prst="rect">
            <a:avLst/>
          </a:prstGeom>
        </p:spPr>
      </p:pic>
      <p:sp>
        <p:nvSpPr>
          <p:cNvPr id="12" name="Rectangle 11">
            <a:extLst>
              <a:ext uri="{FF2B5EF4-FFF2-40B4-BE49-F238E27FC236}">
                <a16:creationId xmlns:a16="http://schemas.microsoft.com/office/drawing/2014/main" id="{11D6D1D3-A171-148C-6688-9AAD78086704}"/>
              </a:ext>
            </a:extLst>
          </p:cNvPr>
          <p:cNvSpPr/>
          <p:nvPr/>
        </p:nvSpPr>
        <p:spPr>
          <a:xfrm>
            <a:off x="6353299" y="3659684"/>
            <a:ext cx="5593278" cy="2800597"/>
          </a:xfrm>
          <a:prstGeom prst="rect">
            <a:avLst/>
          </a:prstGeom>
          <a:solidFill>
            <a:schemeClr val="accent3">
              <a:lumMod val="20000"/>
              <a:lumOff val="80000"/>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Key evidence gaps: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child exploitation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contextual safeguarding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criminal networks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interventions for children with characteristics over-represented in the CJS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systems approaches</a:t>
            </a:r>
          </a:p>
        </p:txBody>
      </p:sp>
    </p:spTree>
    <p:extLst>
      <p:ext uri="{BB962C8B-B14F-4D97-AF65-F5344CB8AC3E}">
        <p14:creationId xmlns:p14="http://schemas.microsoft.com/office/powerpoint/2010/main" val="6337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2B6E-ED66-0DC5-DD6E-6388986477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841F5E-EA83-70D8-31CB-8A6E6D771F0F}"/>
              </a:ext>
            </a:extLst>
          </p:cNvPr>
          <p:cNvSpPr>
            <a:spLocks noGrp="1"/>
          </p:cNvSpPr>
          <p:nvPr>
            <p:ph type="title"/>
          </p:nvPr>
        </p:nvSpPr>
        <p:spPr>
          <a:xfrm>
            <a:off x="168820" y="243218"/>
            <a:ext cx="9225489" cy="633047"/>
          </a:xfrm>
        </p:spPr>
        <p:txBody>
          <a:bodyPr/>
          <a:lstStyle/>
          <a:p>
            <a:r>
              <a:rPr lang="en-GB" sz="3200" dirty="0"/>
              <a:t>YEF &amp; DfE Systems Evidence and Gap Map</a:t>
            </a:r>
          </a:p>
        </p:txBody>
      </p:sp>
      <p:pic>
        <p:nvPicPr>
          <p:cNvPr id="10" name="Picture 9">
            <a:extLst>
              <a:ext uri="{FF2B5EF4-FFF2-40B4-BE49-F238E27FC236}">
                <a16:creationId xmlns:a16="http://schemas.microsoft.com/office/drawing/2014/main" id="{CD632B06-64B4-295B-1C59-9936DBEB43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52344" y="6207253"/>
            <a:ext cx="2208395" cy="587764"/>
          </a:xfrm>
          <a:prstGeom prst="rect">
            <a:avLst/>
          </a:prstGeom>
        </p:spPr>
      </p:pic>
      <p:pic>
        <p:nvPicPr>
          <p:cNvPr id="12" name="Picture 11">
            <a:extLst>
              <a:ext uri="{FF2B5EF4-FFF2-40B4-BE49-F238E27FC236}">
                <a16:creationId xmlns:a16="http://schemas.microsoft.com/office/drawing/2014/main" id="{22779379-CCE7-27EA-8AA5-D14D85AB1F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08" y="6322819"/>
            <a:ext cx="1252536" cy="472198"/>
          </a:xfrm>
          <a:prstGeom prst="rect">
            <a:avLst/>
          </a:prstGeom>
        </p:spPr>
      </p:pic>
      <p:sp>
        <p:nvSpPr>
          <p:cNvPr id="2" name="Rectangle 1">
            <a:extLst>
              <a:ext uri="{FF2B5EF4-FFF2-40B4-BE49-F238E27FC236}">
                <a16:creationId xmlns:a16="http://schemas.microsoft.com/office/drawing/2014/main" id="{DA441E32-9758-619B-3B83-3D6F5C70A2B3}"/>
              </a:ext>
            </a:extLst>
          </p:cNvPr>
          <p:cNvSpPr/>
          <p:nvPr/>
        </p:nvSpPr>
        <p:spPr>
          <a:xfrm>
            <a:off x="3478404" y="1398047"/>
            <a:ext cx="1130267"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HEALTH</a:t>
            </a:r>
          </a:p>
        </p:txBody>
      </p:sp>
      <p:sp>
        <p:nvSpPr>
          <p:cNvPr id="22" name="Rectangle 21">
            <a:extLst>
              <a:ext uri="{FF2B5EF4-FFF2-40B4-BE49-F238E27FC236}">
                <a16:creationId xmlns:a16="http://schemas.microsoft.com/office/drawing/2014/main" id="{2F3429BD-F371-C932-F581-4726D44723F3}"/>
              </a:ext>
            </a:extLst>
          </p:cNvPr>
          <p:cNvSpPr/>
          <p:nvPr/>
        </p:nvSpPr>
        <p:spPr>
          <a:xfrm>
            <a:off x="2273880" y="1388570"/>
            <a:ext cx="1116137"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EDUCATION</a:t>
            </a:r>
          </a:p>
        </p:txBody>
      </p:sp>
      <p:sp>
        <p:nvSpPr>
          <p:cNvPr id="23" name="Rectangle 22">
            <a:extLst>
              <a:ext uri="{FF2B5EF4-FFF2-40B4-BE49-F238E27FC236}">
                <a16:creationId xmlns:a16="http://schemas.microsoft.com/office/drawing/2014/main" id="{21B0D095-FF55-FB26-2A7C-7E17C6CAA953}"/>
              </a:ext>
            </a:extLst>
          </p:cNvPr>
          <p:cNvSpPr/>
          <p:nvPr/>
        </p:nvSpPr>
        <p:spPr>
          <a:xfrm>
            <a:off x="4691984" y="1398047"/>
            <a:ext cx="1144397"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SOCIAL CARE</a:t>
            </a:r>
          </a:p>
        </p:txBody>
      </p:sp>
      <p:sp>
        <p:nvSpPr>
          <p:cNvPr id="24" name="Rectangle 23">
            <a:extLst>
              <a:ext uri="{FF2B5EF4-FFF2-40B4-BE49-F238E27FC236}">
                <a16:creationId xmlns:a16="http://schemas.microsoft.com/office/drawing/2014/main" id="{4BCA384F-6D6A-8F2F-96B2-CDC0BDF550D8}"/>
              </a:ext>
            </a:extLst>
          </p:cNvPr>
          <p:cNvSpPr/>
          <p:nvPr/>
        </p:nvSpPr>
        <p:spPr>
          <a:xfrm>
            <a:off x="5915713" y="1398047"/>
            <a:ext cx="1144397"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WELFARE</a:t>
            </a:r>
          </a:p>
        </p:txBody>
      </p:sp>
      <p:sp>
        <p:nvSpPr>
          <p:cNvPr id="25" name="Rectangle 24">
            <a:extLst>
              <a:ext uri="{FF2B5EF4-FFF2-40B4-BE49-F238E27FC236}">
                <a16:creationId xmlns:a16="http://schemas.microsoft.com/office/drawing/2014/main" id="{F8DE14AC-DE19-CEFD-B044-E51B26B0BF85}"/>
              </a:ext>
            </a:extLst>
          </p:cNvPr>
          <p:cNvSpPr/>
          <p:nvPr/>
        </p:nvSpPr>
        <p:spPr>
          <a:xfrm>
            <a:off x="8350731" y="1398047"/>
            <a:ext cx="1152364"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7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COMMUNITY</a:t>
            </a:r>
          </a:p>
        </p:txBody>
      </p:sp>
      <p:sp>
        <p:nvSpPr>
          <p:cNvPr id="26" name="Rectangle 25">
            <a:extLst>
              <a:ext uri="{FF2B5EF4-FFF2-40B4-BE49-F238E27FC236}">
                <a16:creationId xmlns:a16="http://schemas.microsoft.com/office/drawing/2014/main" id="{EBB49AA3-74C0-8117-3B82-82428C126AE0}"/>
              </a:ext>
            </a:extLst>
          </p:cNvPr>
          <p:cNvSpPr/>
          <p:nvPr/>
        </p:nvSpPr>
        <p:spPr>
          <a:xfrm>
            <a:off x="7133222" y="1398047"/>
            <a:ext cx="1144397"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CRIME AND JUSTICE</a:t>
            </a:r>
          </a:p>
        </p:txBody>
      </p:sp>
      <p:sp>
        <p:nvSpPr>
          <p:cNvPr id="27" name="Rectangle 26">
            <a:extLst>
              <a:ext uri="{FF2B5EF4-FFF2-40B4-BE49-F238E27FC236}">
                <a16:creationId xmlns:a16="http://schemas.microsoft.com/office/drawing/2014/main" id="{08D8A2D2-720A-09EB-E496-3D0BC70F7B7C}"/>
              </a:ext>
            </a:extLst>
          </p:cNvPr>
          <p:cNvSpPr/>
          <p:nvPr/>
        </p:nvSpPr>
        <p:spPr>
          <a:xfrm>
            <a:off x="9576207" y="1398047"/>
            <a:ext cx="1152364"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MULTI SECTOR</a:t>
            </a:r>
          </a:p>
        </p:txBody>
      </p:sp>
      <p:pic>
        <p:nvPicPr>
          <p:cNvPr id="29" name="Picture 28">
            <a:extLst>
              <a:ext uri="{FF2B5EF4-FFF2-40B4-BE49-F238E27FC236}">
                <a16:creationId xmlns:a16="http://schemas.microsoft.com/office/drawing/2014/main" id="{2981A8BE-255F-060F-F82D-E8AE81FCF572}"/>
              </a:ext>
            </a:extLst>
          </p:cNvPr>
          <p:cNvPicPr>
            <a:picLocks noChangeAspect="1"/>
          </p:cNvPicPr>
          <p:nvPr/>
        </p:nvPicPr>
        <p:blipFill>
          <a:blip r:embed="rId5" cstate="email">
            <a:extLst>
              <a:ext uri="{28A0092B-C50C-407E-A947-70E740481C1C}">
                <a14:useLocalDpi xmlns:a14="http://schemas.microsoft.com/office/drawing/2010/main"/>
              </a:ext>
            </a:extLst>
          </a:blip>
          <a:srcRect b="-2"/>
          <a:stretch/>
        </p:blipFill>
        <p:spPr>
          <a:xfrm>
            <a:off x="2239159" y="2318657"/>
            <a:ext cx="9952841" cy="3642215"/>
          </a:xfrm>
          <a:prstGeom prst="rect">
            <a:avLst/>
          </a:prstGeom>
        </p:spPr>
      </p:pic>
      <p:sp>
        <p:nvSpPr>
          <p:cNvPr id="32" name="Rectangle 31">
            <a:extLst>
              <a:ext uri="{FF2B5EF4-FFF2-40B4-BE49-F238E27FC236}">
                <a16:creationId xmlns:a16="http://schemas.microsoft.com/office/drawing/2014/main" id="{29B69E14-F182-5495-3243-218FD52429BC}"/>
              </a:ext>
            </a:extLst>
          </p:cNvPr>
          <p:cNvSpPr/>
          <p:nvPr/>
        </p:nvSpPr>
        <p:spPr>
          <a:xfrm>
            <a:off x="10801683" y="1402548"/>
            <a:ext cx="1152364" cy="76691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NON-SPECIFIC</a:t>
            </a:r>
          </a:p>
        </p:txBody>
      </p:sp>
      <p:sp>
        <p:nvSpPr>
          <p:cNvPr id="33" name="Rectangle 32">
            <a:extLst>
              <a:ext uri="{FF2B5EF4-FFF2-40B4-BE49-F238E27FC236}">
                <a16:creationId xmlns:a16="http://schemas.microsoft.com/office/drawing/2014/main" id="{118CDEB5-2020-E362-74BD-A65B2E745514}"/>
              </a:ext>
            </a:extLst>
          </p:cNvPr>
          <p:cNvSpPr/>
          <p:nvPr/>
        </p:nvSpPr>
        <p:spPr>
          <a:xfrm>
            <a:off x="168820" y="2464440"/>
            <a:ext cx="1987522" cy="76691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INTERACTIONS WITH SYSTEMS OF SUPPORT</a:t>
            </a:r>
          </a:p>
        </p:txBody>
      </p:sp>
      <p:sp>
        <p:nvSpPr>
          <p:cNvPr id="34" name="Rectangle 33">
            <a:extLst>
              <a:ext uri="{FF2B5EF4-FFF2-40B4-BE49-F238E27FC236}">
                <a16:creationId xmlns:a16="http://schemas.microsoft.com/office/drawing/2014/main" id="{C50246DA-6A0F-5E3B-DA96-7CCFD2DA0214}"/>
              </a:ext>
            </a:extLst>
          </p:cNvPr>
          <p:cNvSpPr/>
          <p:nvPr/>
        </p:nvSpPr>
        <p:spPr>
          <a:xfrm>
            <a:off x="140041" y="3743661"/>
            <a:ext cx="1987522" cy="76691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PRACTITIONERS VIEWS</a:t>
            </a:r>
          </a:p>
        </p:txBody>
      </p:sp>
      <p:sp>
        <p:nvSpPr>
          <p:cNvPr id="35" name="Rectangle 34">
            <a:extLst>
              <a:ext uri="{FF2B5EF4-FFF2-40B4-BE49-F238E27FC236}">
                <a16:creationId xmlns:a16="http://schemas.microsoft.com/office/drawing/2014/main" id="{8B1004D7-9722-2368-7F45-B66406B27A21}"/>
              </a:ext>
            </a:extLst>
          </p:cNvPr>
          <p:cNvSpPr/>
          <p:nvPr/>
        </p:nvSpPr>
        <p:spPr>
          <a:xfrm>
            <a:off x="140041" y="5015415"/>
            <a:ext cx="1987522" cy="76691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GENERAL COMMENTARY</a:t>
            </a:r>
          </a:p>
        </p:txBody>
      </p:sp>
      <p:sp>
        <p:nvSpPr>
          <p:cNvPr id="36" name="Rectangle 35">
            <a:extLst>
              <a:ext uri="{FF2B5EF4-FFF2-40B4-BE49-F238E27FC236}">
                <a16:creationId xmlns:a16="http://schemas.microsoft.com/office/drawing/2014/main" id="{CB6091F0-E810-2714-03A9-C30C8BC39760}"/>
              </a:ext>
            </a:extLst>
          </p:cNvPr>
          <p:cNvSpPr/>
          <p:nvPr/>
        </p:nvSpPr>
        <p:spPr>
          <a:xfrm>
            <a:off x="9307182" y="0"/>
            <a:ext cx="1411144" cy="542421"/>
          </a:xfrm>
          <a:prstGeom prst="rect">
            <a:avLst/>
          </a:prstGeom>
          <a:solidFill>
            <a:srgbClr val="72C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LIT REVIEWS HIGH/MED QUALITY</a:t>
            </a:r>
          </a:p>
        </p:txBody>
      </p:sp>
      <p:sp>
        <p:nvSpPr>
          <p:cNvPr id="37" name="Rectangle 36">
            <a:extLst>
              <a:ext uri="{FF2B5EF4-FFF2-40B4-BE49-F238E27FC236}">
                <a16:creationId xmlns:a16="http://schemas.microsoft.com/office/drawing/2014/main" id="{9D8192CF-E5A9-6715-8135-C2FBB44B633A}"/>
              </a:ext>
            </a:extLst>
          </p:cNvPr>
          <p:cNvSpPr/>
          <p:nvPr/>
        </p:nvSpPr>
        <p:spPr>
          <a:xfrm>
            <a:off x="9307182" y="559741"/>
            <a:ext cx="1411144" cy="542421"/>
          </a:xfrm>
          <a:prstGeom prst="rect">
            <a:avLst/>
          </a:prstGeom>
          <a:solidFill>
            <a:srgbClr val="F35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EVALS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HIGH/MED QUALITY</a:t>
            </a:r>
          </a:p>
        </p:txBody>
      </p:sp>
      <p:sp>
        <p:nvSpPr>
          <p:cNvPr id="38" name="Rectangle 37">
            <a:extLst>
              <a:ext uri="{FF2B5EF4-FFF2-40B4-BE49-F238E27FC236}">
                <a16:creationId xmlns:a16="http://schemas.microsoft.com/office/drawing/2014/main" id="{DFA7254D-BB85-343F-E5BD-EB35E31D516F}"/>
              </a:ext>
            </a:extLst>
          </p:cNvPr>
          <p:cNvSpPr/>
          <p:nvPr/>
        </p:nvSpPr>
        <p:spPr>
          <a:xfrm>
            <a:off x="10728571" y="0"/>
            <a:ext cx="1411144" cy="542421"/>
          </a:xfrm>
          <a:prstGeom prst="rect">
            <a:avLst/>
          </a:prstGeom>
          <a:solidFill>
            <a:srgbClr val="3760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OTHER HIGH/MEDIUM QUALITY</a:t>
            </a:r>
          </a:p>
        </p:txBody>
      </p:sp>
      <p:sp>
        <p:nvSpPr>
          <p:cNvPr id="39" name="Rectangle 38">
            <a:extLst>
              <a:ext uri="{FF2B5EF4-FFF2-40B4-BE49-F238E27FC236}">
                <a16:creationId xmlns:a16="http://schemas.microsoft.com/office/drawing/2014/main" id="{4F984E72-B0E7-6E2C-22A6-19C9DB2852F3}"/>
              </a:ext>
            </a:extLst>
          </p:cNvPr>
          <p:cNvSpPr/>
          <p:nvPr/>
        </p:nvSpPr>
        <p:spPr>
          <a:xfrm>
            <a:off x="10728571" y="559741"/>
            <a:ext cx="1411144" cy="542421"/>
          </a:xfrm>
          <a:prstGeom prst="rect">
            <a:avLst/>
          </a:prstGeom>
          <a:solidFill>
            <a:srgbClr val="8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ALL STUDIES LOW QUALITY</a:t>
            </a:r>
          </a:p>
        </p:txBody>
      </p:sp>
    </p:spTree>
    <p:extLst>
      <p:ext uri="{BB962C8B-B14F-4D97-AF65-F5344CB8AC3E}">
        <p14:creationId xmlns:p14="http://schemas.microsoft.com/office/powerpoint/2010/main" val="4283779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F9262-8912-6E92-1991-41600AE70FE9}"/>
              </a:ext>
            </a:extLst>
          </p:cNvPr>
          <p:cNvPicPr>
            <a:picLocks noChangeAspect="1"/>
          </p:cNvPicPr>
          <p:nvPr/>
        </p:nvPicPr>
        <p:blipFill>
          <a:blip r:embed="rId2"/>
          <a:stretch>
            <a:fillRect/>
          </a:stretch>
        </p:blipFill>
        <p:spPr>
          <a:xfrm>
            <a:off x="2262692" y="157136"/>
            <a:ext cx="9760488" cy="3810601"/>
          </a:xfrm>
          <a:prstGeom prst="rect">
            <a:avLst/>
          </a:prstGeom>
        </p:spPr>
      </p:pic>
      <p:sp>
        <p:nvSpPr>
          <p:cNvPr id="7" name="TextBox 6">
            <a:extLst>
              <a:ext uri="{FF2B5EF4-FFF2-40B4-BE49-F238E27FC236}">
                <a16:creationId xmlns:a16="http://schemas.microsoft.com/office/drawing/2014/main" id="{2BFDD303-30E9-A478-BB86-BE7CF50712DC}"/>
              </a:ext>
            </a:extLst>
          </p:cNvPr>
          <p:cNvSpPr txBox="1"/>
          <p:nvPr/>
        </p:nvSpPr>
        <p:spPr>
          <a:xfrm>
            <a:off x="554156" y="4144285"/>
            <a:ext cx="5541844" cy="2130583"/>
          </a:xfrm>
          <a:prstGeom prst="rect">
            <a:avLst/>
          </a:prstGeom>
          <a:solidFill>
            <a:schemeClr val="accent3">
              <a:lumMod val="20000"/>
              <a:lumOff val="80000"/>
              <a:alpha val="95000"/>
            </a:schemeClr>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We have more papers 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Crime and justice system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Social care system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Multi-sector systems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Access to, and engagement with systems</a:t>
            </a:r>
          </a:p>
        </p:txBody>
      </p:sp>
      <p:sp>
        <p:nvSpPr>
          <p:cNvPr id="8" name="TextBox 7">
            <a:extLst>
              <a:ext uri="{FF2B5EF4-FFF2-40B4-BE49-F238E27FC236}">
                <a16:creationId xmlns:a16="http://schemas.microsoft.com/office/drawing/2014/main" id="{FF8B1A88-CB5B-9BE2-15AC-4500C47B9809}"/>
              </a:ext>
            </a:extLst>
          </p:cNvPr>
          <p:cNvSpPr txBox="1"/>
          <p:nvPr/>
        </p:nvSpPr>
        <p:spPr>
          <a:xfrm>
            <a:off x="6318901" y="4144285"/>
            <a:ext cx="5541844" cy="2130583"/>
          </a:xfrm>
          <a:prstGeom prst="rect">
            <a:avLst/>
          </a:prstGeom>
          <a:solidFill>
            <a:schemeClr val="accent3">
              <a:lumMod val="20000"/>
              <a:lumOff val="80000"/>
              <a:alpha val="95000"/>
            </a:schemeClr>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Key evidence gaps: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Co-production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Findings by characteristics, gender and race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How children and families navigate through systems  </a:t>
            </a:r>
          </a:p>
        </p:txBody>
      </p:sp>
      <p:sp>
        <p:nvSpPr>
          <p:cNvPr id="9" name="Title 2">
            <a:extLst>
              <a:ext uri="{FF2B5EF4-FFF2-40B4-BE49-F238E27FC236}">
                <a16:creationId xmlns:a16="http://schemas.microsoft.com/office/drawing/2014/main" id="{EF3EF190-1DFE-F7D3-49BA-DC40A4D3F1D6}"/>
              </a:ext>
            </a:extLst>
          </p:cNvPr>
          <p:cNvSpPr>
            <a:spLocks noGrp="1"/>
          </p:cNvSpPr>
          <p:nvPr>
            <p:ph type="title"/>
          </p:nvPr>
        </p:nvSpPr>
        <p:spPr>
          <a:xfrm>
            <a:off x="168820" y="97760"/>
            <a:ext cx="3951918" cy="818019"/>
          </a:xfrm>
        </p:spPr>
        <p:txBody>
          <a:bodyPr/>
          <a:lstStyle/>
          <a:p>
            <a:r>
              <a:rPr lang="en-GB" sz="2400" dirty="0"/>
              <a:t>YEF &amp; DfE Systems Evidence and Gap Map</a:t>
            </a:r>
          </a:p>
        </p:txBody>
      </p:sp>
    </p:spTree>
    <p:extLst>
      <p:ext uri="{BB962C8B-B14F-4D97-AF65-F5344CB8AC3E}">
        <p14:creationId xmlns:p14="http://schemas.microsoft.com/office/powerpoint/2010/main" val="4282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4845D-D5F2-46EE-AD4E-2B78A4414E3D}"/>
              </a:ext>
            </a:extLst>
          </p:cNvPr>
          <p:cNvSpPr>
            <a:spLocks noGrp="1"/>
          </p:cNvSpPr>
          <p:nvPr>
            <p:ph type="title"/>
          </p:nvPr>
        </p:nvSpPr>
        <p:spPr>
          <a:xfrm>
            <a:off x="1" y="269865"/>
            <a:ext cx="12191999" cy="633047"/>
          </a:xfrm>
        </p:spPr>
        <p:txBody>
          <a:bodyPr/>
          <a:lstStyle/>
          <a:p>
            <a:pPr algn="ctr"/>
            <a:r>
              <a:rPr lang="en-US" sz="3200" dirty="0">
                <a:solidFill>
                  <a:srgbClr val="000000"/>
                </a:solidFill>
                <a:latin typeface="Poppins SemiBold" panose="00000700000000000000" pitchFamily="2" charset="0"/>
                <a:cs typeface="Poppins SemiBold" panose="00000700000000000000" pitchFamily="2" charset="0"/>
              </a:rPr>
              <a:t>Behind the Toolkit</a:t>
            </a:r>
            <a:r>
              <a:rPr lang="en-US" b="1" i="0" dirty="0">
                <a:solidFill>
                  <a:srgbClr val="000000"/>
                </a:solidFill>
                <a:effectLst/>
                <a:latin typeface="Poppins" panose="00000500000000000000" pitchFamily="2" charset="0"/>
              </a:rPr>
              <a:t/>
            </a:r>
            <a:br>
              <a:rPr lang="en-US" b="1" i="0" dirty="0">
                <a:solidFill>
                  <a:srgbClr val="000000"/>
                </a:solidFill>
                <a:effectLst/>
                <a:latin typeface="Poppins" panose="00000500000000000000" pitchFamily="2" charset="0"/>
              </a:rPr>
            </a:br>
            <a:r>
              <a:rPr lang="en-US" sz="3200" b="1" i="0" dirty="0">
                <a:solidFill>
                  <a:srgbClr val="000000"/>
                </a:solidFill>
                <a:effectLst/>
                <a:latin typeface="Poppins" panose="00000500000000000000" pitchFamily="2" charset="0"/>
              </a:rPr>
              <a:t/>
            </a:r>
            <a:br>
              <a:rPr lang="en-US" sz="3200" b="1" i="0" dirty="0">
                <a:solidFill>
                  <a:srgbClr val="000000"/>
                </a:solidFill>
                <a:effectLst/>
                <a:latin typeface="Poppins" panose="00000500000000000000" pitchFamily="2" charset="0"/>
              </a:rPr>
            </a:br>
            <a:endParaRPr lang="en-GB" dirty="0"/>
          </a:p>
        </p:txBody>
      </p:sp>
      <p:sp>
        <p:nvSpPr>
          <p:cNvPr id="7" name="Rectangle: Rounded Corners 6">
            <a:extLst>
              <a:ext uri="{FF2B5EF4-FFF2-40B4-BE49-F238E27FC236}">
                <a16:creationId xmlns:a16="http://schemas.microsoft.com/office/drawing/2014/main" id="{D4BF8550-C42A-2AD7-6D35-F31066B7A0F0}"/>
              </a:ext>
            </a:extLst>
          </p:cNvPr>
          <p:cNvSpPr/>
          <p:nvPr/>
        </p:nvSpPr>
        <p:spPr>
          <a:xfrm>
            <a:off x="9109967" y="1151754"/>
            <a:ext cx="2526632"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Toolkit strands </a:t>
            </a:r>
          </a:p>
        </p:txBody>
      </p:sp>
      <p:sp>
        <p:nvSpPr>
          <p:cNvPr id="8" name="Rectangle: Rounded Corners 7">
            <a:extLst>
              <a:ext uri="{FF2B5EF4-FFF2-40B4-BE49-F238E27FC236}">
                <a16:creationId xmlns:a16="http://schemas.microsoft.com/office/drawing/2014/main" id="{5C727FEC-EA78-CBE0-2B7D-D4299C0835D8}"/>
              </a:ext>
            </a:extLst>
          </p:cNvPr>
          <p:cNvSpPr/>
          <p:nvPr/>
        </p:nvSpPr>
        <p:spPr>
          <a:xfrm>
            <a:off x="3202719" y="1151754"/>
            <a:ext cx="2526632" cy="11430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Systematic reviews of primary studies </a:t>
            </a:r>
          </a:p>
        </p:txBody>
      </p:sp>
      <p:sp>
        <p:nvSpPr>
          <p:cNvPr id="9" name="Rectangle: Rounded Corners 8">
            <a:extLst>
              <a:ext uri="{FF2B5EF4-FFF2-40B4-BE49-F238E27FC236}">
                <a16:creationId xmlns:a16="http://schemas.microsoft.com/office/drawing/2014/main" id="{147D634E-D8E8-AE33-993B-020F1D114D5B}"/>
              </a:ext>
            </a:extLst>
          </p:cNvPr>
          <p:cNvSpPr/>
          <p:nvPr/>
        </p:nvSpPr>
        <p:spPr>
          <a:xfrm>
            <a:off x="249095" y="1159050"/>
            <a:ext cx="2526632"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Evidence and Gap Map (EGM)</a:t>
            </a:r>
          </a:p>
        </p:txBody>
      </p:sp>
      <p:sp>
        <p:nvSpPr>
          <p:cNvPr id="12" name="Rectangle: Rounded Corners 11">
            <a:extLst>
              <a:ext uri="{FF2B5EF4-FFF2-40B4-BE49-F238E27FC236}">
                <a16:creationId xmlns:a16="http://schemas.microsoft.com/office/drawing/2014/main" id="{5D348351-4379-A03C-6B1D-5F1256D30426}"/>
              </a:ext>
            </a:extLst>
          </p:cNvPr>
          <p:cNvSpPr/>
          <p:nvPr/>
        </p:nvSpPr>
        <p:spPr>
          <a:xfrm>
            <a:off x="6156343" y="1151754"/>
            <a:ext cx="2526632" cy="11430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Toolkit technical reports</a:t>
            </a:r>
          </a:p>
        </p:txBody>
      </p:sp>
      <p:sp>
        <p:nvSpPr>
          <p:cNvPr id="14" name="Arrow: Right 13">
            <a:extLst>
              <a:ext uri="{FF2B5EF4-FFF2-40B4-BE49-F238E27FC236}">
                <a16:creationId xmlns:a16="http://schemas.microsoft.com/office/drawing/2014/main" id="{DC3322EB-ACA2-9A08-3C5D-C1407A440764}"/>
              </a:ext>
            </a:extLst>
          </p:cNvPr>
          <p:cNvSpPr/>
          <p:nvPr/>
        </p:nvSpPr>
        <p:spPr>
          <a:xfrm>
            <a:off x="2790050" y="1639033"/>
            <a:ext cx="398346" cy="1684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8E7BF"/>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7ECC7932-E292-2C1B-DF05-2E99ABAB7A3B}"/>
              </a:ext>
            </a:extLst>
          </p:cNvPr>
          <p:cNvSpPr/>
          <p:nvPr/>
        </p:nvSpPr>
        <p:spPr>
          <a:xfrm>
            <a:off x="5743674" y="1639033"/>
            <a:ext cx="398346" cy="1684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8E7BF"/>
              </a:solidFill>
              <a:effectLst/>
              <a:uLnTx/>
              <a:uFillTx/>
              <a:latin typeface="Calibri" panose="020F0502020204030204"/>
              <a:ea typeface="+mn-ea"/>
              <a:cs typeface="+mn-cs"/>
            </a:endParaRPr>
          </a:p>
        </p:txBody>
      </p:sp>
      <p:sp>
        <p:nvSpPr>
          <p:cNvPr id="4" name="Arrow: Right 3">
            <a:extLst>
              <a:ext uri="{FF2B5EF4-FFF2-40B4-BE49-F238E27FC236}">
                <a16:creationId xmlns:a16="http://schemas.microsoft.com/office/drawing/2014/main" id="{F9F4ABE3-E8D0-2D37-2C63-19317B25BBD6}"/>
              </a:ext>
            </a:extLst>
          </p:cNvPr>
          <p:cNvSpPr/>
          <p:nvPr/>
        </p:nvSpPr>
        <p:spPr>
          <a:xfrm>
            <a:off x="8708468" y="1639033"/>
            <a:ext cx="398346" cy="1684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8E7BF"/>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C8E3AF2-9968-273C-77F3-E5422AB948F5}"/>
              </a:ext>
            </a:extLst>
          </p:cNvPr>
          <p:cNvSpPr/>
          <p:nvPr/>
        </p:nvSpPr>
        <p:spPr>
          <a:xfrm>
            <a:off x="105041" y="2729809"/>
            <a:ext cx="2814739" cy="152155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1,759 impact studies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427 process evals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280 systematic reviews </a:t>
            </a:r>
          </a:p>
        </p:txBody>
      </p:sp>
      <p:sp>
        <p:nvSpPr>
          <p:cNvPr id="18" name="Rectangle: Rounded Corners 17">
            <a:extLst>
              <a:ext uri="{FF2B5EF4-FFF2-40B4-BE49-F238E27FC236}">
                <a16:creationId xmlns:a16="http://schemas.microsoft.com/office/drawing/2014/main" id="{CE4A7B7E-2745-489C-3B8B-2B605E22BCA1}"/>
              </a:ext>
            </a:extLst>
          </p:cNvPr>
          <p:cNvSpPr/>
          <p:nvPr/>
        </p:nvSpPr>
        <p:spPr>
          <a:xfrm>
            <a:off x="3202719" y="2729809"/>
            <a:ext cx="2526632" cy="152155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Commissioned 15 new reviews</a:t>
            </a:r>
          </a:p>
        </p:txBody>
      </p:sp>
      <p:sp>
        <p:nvSpPr>
          <p:cNvPr id="24" name="Rectangle: Rounded Corners 23">
            <a:extLst>
              <a:ext uri="{FF2B5EF4-FFF2-40B4-BE49-F238E27FC236}">
                <a16:creationId xmlns:a16="http://schemas.microsoft.com/office/drawing/2014/main" id="{FD1ED1A2-AE75-A52C-8685-CD708312AA90}"/>
              </a:ext>
            </a:extLst>
          </p:cNvPr>
          <p:cNvSpPr/>
          <p:nvPr/>
        </p:nvSpPr>
        <p:spPr>
          <a:xfrm>
            <a:off x="6156343" y="2729810"/>
            <a:ext cx="2526632" cy="147990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Academic and practitioner peer review </a:t>
            </a:r>
          </a:p>
        </p:txBody>
      </p:sp>
      <p:sp>
        <p:nvSpPr>
          <p:cNvPr id="25" name="Rectangle: Rounded Corners 24">
            <a:extLst>
              <a:ext uri="{FF2B5EF4-FFF2-40B4-BE49-F238E27FC236}">
                <a16:creationId xmlns:a16="http://schemas.microsoft.com/office/drawing/2014/main" id="{074AE49E-D876-C45F-8EF4-75576D4E024F}"/>
              </a:ext>
            </a:extLst>
          </p:cNvPr>
          <p:cNvSpPr/>
          <p:nvPr/>
        </p:nvSpPr>
        <p:spPr>
          <a:xfrm>
            <a:off x="9109967" y="2735656"/>
            <a:ext cx="2526632" cy="147990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Academic and practitioner peer review </a:t>
            </a:r>
          </a:p>
        </p:txBody>
      </p:sp>
      <p:pic>
        <p:nvPicPr>
          <p:cNvPr id="10" name="Picture 9">
            <a:extLst>
              <a:ext uri="{FF2B5EF4-FFF2-40B4-BE49-F238E27FC236}">
                <a16:creationId xmlns:a16="http://schemas.microsoft.com/office/drawing/2014/main" id="{4FA60CEB-AFA2-1865-71CE-9FCA3772E7A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751707" y="6042454"/>
            <a:ext cx="1782535" cy="678980"/>
          </a:xfrm>
          <a:prstGeom prst="rect">
            <a:avLst/>
          </a:prstGeom>
        </p:spPr>
      </p:pic>
    </p:spTree>
    <p:extLst>
      <p:ext uri="{BB962C8B-B14F-4D97-AF65-F5344CB8AC3E}">
        <p14:creationId xmlns:p14="http://schemas.microsoft.com/office/powerpoint/2010/main" val="90919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4" grpId="0" animBg="1"/>
      <p:bldP spid="15" grpId="0" animBg="1"/>
      <p:bldP spid="4" grpId="0" animBg="1"/>
      <p:bldP spid="5" grpId="0" animBg="1"/>
      <p:bldP spid="18" grpId="0" animBg="1"/>
      <p:bldP spid="24"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70C8F-E2F5-8761-D51D-19ABD9C9ACFA}"/>
              </a:ext>
            </a:extLst>
          </p:cNvPr>
          <p:cNvSpPr>
            <a:spLocks noGrp="1"/>
          </p:cNvSpPr>
          <p:nvPr>
            <p:ph idx="1"/>
          </p:nvPr>
        </p:nvSpPr>
        <p:spPr>
          <a:xfrm>
            <a:off x="543719" y="2987748"/>
            <a:ext cx="11353800" cy="3232297"/>
          </a:xfrm>
        </p:spPr>
        <p:txBody>
          <a:bodyPr/>
          <a:lstStyle/>
          <a:p>
            <a:pPr marL="457200" indent="-457200">
              <a:lnSpc>
                <a:spcPct val="150000"/>
              </a:lnSpc>
              <a:buFont typeface="+mj-lt"/>
              <a:buAutoNum type="arabicPeriod"/>
            </a:pPr>
            <a:r>
              <a:rPr lang="en-GB" sz="2000" dirty="0">
                <a:solidFill>
                  <a:schemeClr val="tx1"/>
                </a:solidFill>
                <a:latin typeface="Poppins" panose="00000500000000000000" pitchFamily="2" charset="0"/>
                <a:cs typeface="Poppins" panose="00000500000000000000" pitchFamily="2" charset="0"/>
              </a:rPr>
              <a:t>Examine the distribution of effects across </a:t>
            </a:r>
          </a:p>
          <a:p>
            <a:pPr marL="800100" lvl="1" indent="-342900">
              <a:lnSpc>
                <a:spcPct val="150000"/>
              </a:lnSpc>
              <a:buFont typeface="+mj-lt"/>
              <a:buAutoNum type="arabicPeriod"/>
            </a:pPr>
            <a:r>
              <a:rPr lang="en-GB" sz="1800" b="0" dirty="0">
                <a:solidFill>
                  <a:schemeClr val="tx1"/>
                </a:solidFill>
                <a:latin typeface="Poppins" panose="00000500000000000000" pitchFamily="2" charset="0"/>
                <a:cs typeface="Poppins" panose="00000500000000000000" pitchFamily="2" charset="0"/>
              </a:rPr>
              <a:t>outcomes – violence, crime, antisocial behaviour, behavioural difficulties… </a:t>
            </a:r>
          </a:p>
          <a:p>
            <a:pPr marL="800100" lvl="1" indent="-342900">
              <a:lnSpc>
                <a:spcPct val="150000"/>
              </a:lnSpc>
              <a:buFont typeface="+mj-lt"/>
              <a:buAutoNum type="arabicPeriod"/>
            </a:pPr>
            <a:r>
              <a:rPr lang="en-GB" sz="1800" dirty="0">
                <a:solidFill>
                  <a:schemeClr val="tx1"/>
                </a:solidFill>
                <a:latin typeface="Poppins" panose="00000500000000000000" pitchFamily="2" charset="0"/>
                <a:cs typeface="Poppins" panose="00000500000000000000" pitchFamily="2" charset="0"/>
              </a:rPr>
              <a:t>Intervention types – positive activities, social and emotional learning… </a:t>
            </a:r>
          </a:p>
          <a:p>
            <a:pPr marL="800100" lvl="1" indent="-342900">
              <a:lnSpc>
                <a:spcPct val="150000"/>
              </a:lnSpc>
              <a:buFont typeface="+mj-lt"/>
              <a:buAutoNum type="arabicPeriod"/>
            </a:pPr>
            <a:r>
              <a:rPr lang="en-GB" sz="1800" b="0" dirty="0">
                <a:solidFill>
                  <a:schemeClr val="tx1"/>
                </a:solidFill>
                <a:latin typeface="Poppins" panose="00000500000000000000" pitchFamily="2" charset="0"/>
                <a:cs typeface="Poppins" panose="00000500000000000000" pitchFamily="2" charset="0"/>
              </a:rPr>
              <a:t>Settings – schools, </a:t>
            </a:r>
            <a:r>
              <a:rPr lang="en-GB" sz="1800" dirty="0">
                <a:solidFill>
                  <a:schemeClr val="tx1"/>
                </a:solidFill>
                <a:latin typeface="Poppins" panose="00000500000000000000" pitchFamily="2" charset="0"/>
                <a:cs typeface="Poppins" panose="00000500000000000000" pitchFamily="2" charset="0"/>
              </a:rPr>
              <a:t>community… </a:t>
            </a:r>
            <a:endParaRPr lang="en-GB" sz="1800" b="0" dirty="0">
              <a:solidFill>
                <a:schemeClr val="tx1"/>
              </a:solidFill>
              <a:latin typeface="Poppins" panose="00000500000000000000" pitchFamily="2" charset="0"/>
              <a:cs typeface="Poppins" panose="00000500000000000000" pitchFamily="2" charset="0"/>
            </a:endParaRPr>
          </a:p>
          <a:p>
            <a:pPr marL="457200" indent="-457200">
              <a:lnSpc>
                <a:spcPct val="150000"/>
              </a:lnSpc>
              <a:buFont typeface="+mj-lt"/>
              <a:buAutoNum type="arabicPeriod"/>
            </a:pPr>
            <a:r>
              <a:rPr lang="en-GB" sz="2000" dirty="0">
                <a:solidFill>
                  <a:schemeClr val="tx1"/>
                </a:solidFill>
                <a:latin typeface="Poppins" panose="00000500000000000000" pitchFamily="2" charset="0"/>
                <a:cs typeface="Poppins" panose="00000500000000000000" pitchFamily="2" charset="0"/>
              </a:rPr>
              <a:t>Provide expected effect sizes for sample size calculations for impact evaluations</a:t>
            </a:r>
          </a:p>
          <a:p>
            <a:pPr marL="457200" indent="-457200">
              <a:lnSpc>
                <a:spcPct val="150000"/>
              </a:lnSpc>
              <a:buFont typeface="+mj-lt"/>
              <a:buAutoNum type="arabicPeriod"/>
            </a:pPr>
            <a:r>
              <a:rPr lang="en-GB" sz="2000" dirty="0">
                <a:solidFill>
                  <a:schemeClr val="tx1"/>
                </a:solidFill>
                <a:latin typeface="Poppins" panose="00000500000000000000" pitchFamily="2" charset="0"/>
                <a:cs typeface="Poppins" panose="00000500000000000000" pitchFamily="2" charset="0"/>
              </a:rPr>
              <a:t>Use as a ‘second coder’ in meta-analysis </a:t>
            </a:r>
          </a:p>
        </p:txBody>
      </p:sp>
      <p:sp>
        <p:nvSpPr>
          <p:cNvPr id="19" name="Rectangle: Rounded Corners 18">
            <a:extLst>
              <a:ext uri="{FF2B5EF4-FFF2-40B4-BE49-F238E27FC236}">
                <a16:creationId xmlns:a16="http://schemas.microsoft.com/office/drawing/2014/main" id="{A2C899F1-9C11-D50C-2EF0-9E028062C32D}"/>
              </a:ext>
            </a:extLst>
          </p:cNvPr>
          <p:cNvSpPr/>
          <p:nvPr/>
        </p:nvSpPr>
        <p:spPr>
          <a:xfrm>
            <a:off x="3104993" y="973935"/>
            <a:ext cx="5982014" cy="1714381"/>
          </a:xfrm>
          <a:prstGeom prst="roundRect">
            <a:avLst/>
          </a:prstGeom>
          <a:solidFill>
            <a:schemeClr val="accent4">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1,217 studies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c.12,000 on child-centred outcomes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c.2,500 on offending and crime</a:t>
            </a:r>
          </a:p>
        </p:txBody>
      </p:sp>
      <p:sp>
        <p:nvSpPr>
          <p:cNvPr id="8" name="Title 2">
            <a:extLst>
              <a:ext uri="{FF2B5EF4-FFF2-40B4-BE49-F238E27FC236}">
                <a16:creationId xmlns:a16="http://schemas.microsoft.com/office/drawing/2014/main" id="{63DB6C34-2B57-4070-D4A4-9808D1A1598C}"/>
              </a:ext>
            </a:extLst>
          </p:cNvPr>
          <p:cNvSpPr>
            <a:spLocks noGrp="1"/>
          </p:cNvSpPr>
          <p:nvPr>
            <p:ph type="title"/>
          </p:nvPr>
        </p:nvSpPr>
        <p:spPr>
          <a:xfrm>
            <a:off x="0" y="191172"/>
            <a:ext cx="12192000" cy="633047"/>
          </a:xfrm>
        </p:spPr>
        <p:txBody>
          <a:bodyPr/>
          <a:lstStyle/>
          <a:p>
            <a:pPr algn="ctr"/>
            <a:r>
              <a:rPr lang="en-GB" sz="3200" dirty="0"/>
              <a:t>Effect Size Database</a:t>
            </a:r>
          </a:p>
        </p:txBody>
      </p:sp>
    </p:spTree>
    <p:extLst>
      <p:ext uri="{BB962C8B-B14F-4D97-AF65-F5344CB8AC3E}">
        <p14:creationId xmlns:p14="http://schemas.microsoft.com/office/powerpoint/2010/main" val="2907331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EED1A-2877-1127-2361-6B57F5C830AC}"/>
              </a:ext>
            </a:extLst>
          </p:cNvPr>
          <p:cNvSpPr>
            <a:spLocks noGrp="1"/>
          </p:cNvSpPr>
          <p:nvPr>
            <p:ph type="title"/>
          </p:nvPr>
        </p:nvSpPr>
        <p:spPr>
          <a:xfrm>
            <a:off x="355854" y="323774"/>
            <a:ext cx="11080084" cy="633047"/>
          </a:xfrm>
        </p:spPr>
        <p:txBody>
          <a:bodyPr/>
          <a:lstStyle/>
          <a:p>
            <a:r>
              <a:rPr lang="en-GB" sz="3200" dirty="0"/>
              <a:t>“Living” Programmes Evidence and Gap Map</a:t>
            </a:r>
          </a:p>
        </p:txBody>
      </p:sp>
      <p:pic>
        <p:nvPicPr>
          <p:cNvPr id="4" name="Picture 3" descr="A diagram of a process&#10;&#10;Description automatically generated">
            <a:extLst>
              <a:ext uri="{FF2B5EF4-FFF2-40B4-BE49-F238E27FC236}">
                <a16:creationId xmlns:a16="http://schemas.microsoft.com/office/drawing/2014/main" id="{EB8929C7-1BE4-FF7F-80DB-74060FBEDA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121073" y="1175694"/>
            <a:ext cx="1295224" cy="1959292"/>
          </a:xfrm>
          <a:prstGeom prst="rect">
            <a:avLst/>
          </a:prstGeom>
          <a:ln>
            <a:noFill/>
          </a:ln>
          <a:extLst>
            <a:ext uri="{53640926-AAD7-44D8-BBD7-CCE9431645EC}">
              <a14:shadowObscured xmlns:a14="http://schemas.microsoft.com/office/drawing/2010/main"/>
            </a:ext>
          </a:extLst>
        </p:spPr>
      </p:pic>
      <p:pic>
        <p:nvPicPr>
          <p:cNvPr id="5" name="Picture 4" descr="A diagram of a process&#10;&#10;Description automatically generated">
            <a:extLst>
              <a:ext uri="{FF2B5EF4-FFF2-40B4-BE49-F238E27FC236}">
                <a16:creationId xmlns:a16="http://schemas.microsoft.com/office/drawing/2014/main" id="{5164641F-AB4C-175F-5176-87DEDE1A5A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55853" y="2090981"/>
            <a:ext cx="3630691" cy="273870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8EABF38-7EDB-E364-1A3F-084A355400A8}"/>
              </a:ext>
            </a:extLst>
          </p:cNvPr>
          <p:cNvSpPr txBox="1"/>
          <p:nvPr/>
        </p:nvSpPr>
        <p:spPr>
          <a:xfrm>
            <a:off x="174929" y="4829689"/>
            <a:ext cx="35395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Maintains a surveillance of the literature </a:t>
            </a:r>
          </a:p>
        </p:txBody>
      </p:sp>
      <p:sp>
        <p:nvSpPr>
          <p:cNvPr id="7" name="TextBox 6">
            <a:extLst>
              <a:ext uri="{FF2B5EF4-FFF2-40B4-BE49-F238E27FC236}">
                <a16:creationId xmlns:a16="http://schemas.microsoft.com/office/drawing/2014/main" id="{24856E5D-5017-DC0E-75D5-810632009804}"/>
              </a:ext>
            </a:extLst>
          </p:cNvPr>
          <p:cNvSpPr txBox="1"/>
          <p:nvPr/>
        </p:nvSpPr>
        <p:spPr>
          <a:xfrm>
            <a:off x="4011192" y="1926023"/>
            <a:ext cx="2868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Machine learning models add papers to Toolkit topic groups</a:t>
            </a:r>
          </a:p>
        </p:txBody>
      </p:sp>
      <p:sp>
        <p:nvSpPr>
          <p:cNvPr id="8" name="TextBox 7">
            <a:extLst>
              <a:ext uri="{FF2B5EF4-FFF2-40B4-BE49-F238E27FC236}">
                <a16:creationId xmlns:a16="http://schemas.microsoft.com/office/drawing/2014/main" id="{E6189B77-C7A7-C0C3-F2DD-FADEEFE0778E}"/>
              </a:ext>
            </a:extLst>
          </p:cNvPr>
          <p:cNvSpPr txBox="1"/>
          <p:nvPr/>
        </p:nvSpPr>
        <p:spPr>
          <a:xfrm>
            <a:off x="4074739" y="4958581"/>
            <a:ext cx="2868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Highlights text for data extraction and quality appraisal</a:t>
            </a:r>
          </a:p>
        </p:txBody>
      </p:sp>
      <p:sp>
        <p:nvSpPr>
          <p:cNvPr id="9" name="TextBox 8">
            <a:extLst>
              <a:ext uri="{FF2B5EF4-FFF2-40B4-BE49-F238E27FC236}">
                <a16:creationId xmlns:a16="http://schemas.microsoft.com/office/drawing/2014/main" id="{5263F19E-186B-EF81-02DC-9222FBFB2FDB}"/>
              </a:ext>
            </a:extLst>
          </p:cNvPr>
          <p:cNvSpPr txBox="1"/>
          <p:nvPr/>
        </p:nvSpPr>
        <p:spPr>
          <a:xfrm>
            <a:off x="9435546" y="1508426"/>
            <a:ext cx="23622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Latest status of studies across approaches / population / setting etc</a:t>
            </a:r>
          </a:p>
        </p:txBody>
      </p:sp>
      <p:pic>
        <p:nvPicPr>
          <p:cNvPr id="11" name="Graphic 10" descr="Person eating with solid fill">
            <a:extLst>
              <a:ext uri="{FF2B5EF4-FFF2-40B4-BE49-F238E27FC236}">
                <a16:creationId xmlns:a16="http://schemas.microsoft.com/office/drawing/2014/main" id="{8F8B178D-D0A0-EA36-9C66-1C3117ABB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05457" y="4489347"/>
            <a:ext cx="1120560" cy="1120560"/>
          </a:xfrm>
          <a:prstGeom prst="rect">
            <a:avLst/>
          </a:prstGeom>
        </p:spPr>
      </p:pic>
      <p:pic>
        <p:nvPicPr>
          <p:cNvPr id="13" name="Picture 12">
            <a:extLst>
              <a:ext uri="{FF2B5EF4-FFF2-40B4-BE49-F238E27FC236}">
                <a16:creationId xmlns:a16="http://schemas.microsoft.com/office/drawing/2014/main" id="{5C0B10FA-AA21-0555-92C5-98B570E40DC7}"/>
              </a:ext>
            </a:extLst>
          </p:cNvPr>
          <p:cNvPicPr>
            <a:picLocks noChangeAspect="1"/>
          </p:cNvPicPr>
          <p:nvPr/>
        </p:nvPicPr>
        <p:blipFill>
          <a:blip r:embed="rId6"/>
          <a:stretch>
            <a:fillRect/>
          </a:stretch>
        </p:blipFill>
        <p:spPr>
          <a:xfrm>
            <a:off x="6943016" y="2399338"/>
            <a:ext cx="1144349" cy="679458"/>
          </a:xfrm>
          <a:prstGeom prst="rect">
            <a:avLst/>
          </a:prstGeom>
        </p:spPr>
      </p:pic>
      <p:pic>
        <p:nvPicPr>
          <p:cNvPr id="15" name="Picture 14">
            <a:extLst>
              <a:ext uri="{FF2B5EF4-FFF2-40B4-BE49-F238E27FC236}">
                <a16:creationId xmlns:a16="http://schemas.microsoft.com/office/drawing/2014/main" id="{EC091A8B-AA72-529A-7D08-689E7429876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084898" y="4670611"/>
            <a:ext cx="1036175" cy="551551"/>
          </a:xfrm>
          <a:prstGeom prst="rect">
            <a:avLst/>
          </a:prstGeom>
        </p:spPr>
      </p:pic>
      <p:sp>
        <p:nvSpPr>
          <p:cNvPr id="16" name="TextBox 15">
            <a:extLst>
              <a:ext uri="{FF2B5EF4-FFF2-40B4-BE49-F238E27FC236}">
                <a16:creationId xmlns:a16="http://schemas.microsoft.com/office/drawing/2014/main" id="{83565406-1E31-ACEA-1AE6-359782915642}"/>
              </a:ext>
            </a:extLst>
          </p:cNvPr>
          <p:cNvSpPr txBox="1"/>
          <p:nvPr/>
        </p:nvSpPr>
        <p:spPr>
          <a:xfrm>
            <a:off x="9410401" y="3872246"/>
            <a:ext cx="2474231" cy="21305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Humans</a:t>
            </a:r>
            <a:r>
              <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Quality appraisal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Data extraction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Meta-analysis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Reporting </a:t>
            </a:r>
          </a:p>
        </p:txBody>
      </p:sp>
      <p:pic>
        <p:nvPicPr>
          <p:cNvPr id="17" name="Picture 16" descr="A diagram of a process&#10;&#10;Description automatically generated">
            <a:extLst>
              <a:ext uri="{FF2B5EF4-FFF2-40B4-BE49-F238E27FC236}">
                <a16:creationId xmlns:a16="http://schemas.microsoft.com/office/drawing/2014/main" id="{0F024BD1-F602-5B81-2480-8F74EEAD72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4109531" y="2924321"/>
            <a:ext cx="2369543" cy="19592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27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42D9-0BEA-73AA-0345-9A14ECEB249C}"/>
            </a:ext>
          </a:extLst>
        </p:cNvPr>
        <p:cNvGrpSpPr/>
        <p:nvPr/>
      </p:nvGrpSpPr>
      <p:grpSpPr>
        <a:xfrm>
          <a:off x="0" y="0"/>
          <a:ext cx="0" cy="0"/>
          <a:chOff x="0" y="0"/>
          <a:chExt cx="0" cy="0"/>
        </a:xfrm>
      </p:grpSpPr>
      <p:pic>
        <p:nvPicPr>
          <p:cNvPr id="4" name="Picture 3" descr="A diagram of the NCB process">
            <a:extLst>
              <a:ext uri="{FF2B5EF4-FFF2-40B4-BE49-F238E27FC236}">
                <a16:creationId xmlns:a16="http://schemas.microsoft.com/office/drawing/2014/main" id="{8FD339AC-BD52-3474-CB68-7A115C9C3FD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22923" y="104286"/>
            <a:ext cx="6368403" cy="6649428"/>
          </a:xfrm>
          <a:prstGeom prst="rect">
            <a:avLst/>
          </a:prstGeom>
        </p:spPr>
      </p:pic>
      <p:sp>
        <p:nvSpPr>
          <p:cNvPr id="5" name="Rectangle: Rounded Corners 4">
            <a:extLst>
              <a:ext uri="{FF2B5EF4-FFF2-40B4-BE49-F238E27FC236}">
                <a16:creationId xmlns:a16="http://schemas.microsoft.com/office/drawing/2014/main" id="{CB405309-99B7-C37A-F854-67182CD87517}"/>
              </a:ext>
            </a:extLst>
          </p:cNvPr>
          <p:cNvSpPr/>
          <p:nvPr/>
        </p:nvSpPr>
        <p:spPr>
          <a:xfrm>
            <a:off x="6517539" y="2610710"/>
            <a:ext cx="3379170" cy="141402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35353"/>
                </a:solidFill>
                <a:effectLst/>
                <a:uLnTx/>
                <a:uFillTx/>
                <a:latin typeface="Poppins" panose="00000500000000000000" pitchFamily="2" charset="0"/>
                <a:ea typeface="+mn-ea"/>
                <a:cs typeface="Poppins" panose="00000500000000000000" pitchFamily="2" charset="0"/>
              </a:rPr>
              <a:t>New approach to updating the Toolkit, live from April 2025</a:t>
            </a:r>
          </a:p>
        </p:txBody>
      </p:sp>
      <p:sp>
        <p:nvSpPr>
          <p:cNvPr id="6" name="Rectangle: Rounded Corners 5">
            <a:extLst>
              <a:ext uri="{FF2B5EF4-FFF2-40B4-BE49-F238E27FC236}">
                <a16:creationId xmlns:a16="http://schemas.microsoft.com/office/drawing/2014/main" id="{CBBE2A4B-BD02-8317-7F35-5706A8CB17C4}"/>
              </a:ext>
            </a:extLst>
          </p:cNvPr>
          <p:cNvSpPr/>
          <p:nvPr/>
        </p:nvSpPr>
        <p:spPr>
          <a:xfrm>
            <a:off x="370583" y="2415448"/>
            <a:ext cx="4253948" cy="1804545"/>
          </a:xfrm>
          <a:prstGeom prst="roundRect">
            <a:avLst/>
          </a:prstGeom>
          <a:solidFill>
            <a:schemeClr val="accent4">
              <a:lumMod val="40000"/>
              <a:lumOff val="6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COMBINED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Evidence and Gap Map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rPr>
              <a:t>Effect Size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3361184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B7C69-BC0F-F2A1-59DE-0DA0447C9F6F}"/>
              </a:ext>
            </a:extLst>
          </p:cNvPr>
          <p:cNvPicPr>
            <a:picLocks noChangeAspect="1"/>
          </p:cNvPicPr>
          <p:nvPr/>
        </p:nvPicPr>
        <p:blipFill>
          <a:blip r:embed="rId2"/>
          <a:stretch>
            <a:fillRect/>
          </a:stretch>
        </p:blipFill>
        <p:spPr>
          <a:xfrm>
            <a:off x="478671" y="249502"/>
            <a:ext cx="5399073" cy="2507474"/>
          </a:xfrm>
          <a:prstGeom prst="rect">
            <a:avLst/>
          </a:prstGeom>
        </p:spPr>
      </p:pic>
      <p:pic>
        <p:nvPicPr>
          <p:cNvPr id="4" name="Picture 3">
            <a:extLst>
              <a:ext uri="{FF2B5EF4-FFF2-40B4-BE49-F238E27FC236}">
                <a16:creationId xmlns:a16="http://schemas.microsoft.com/office/drawing/2014/main" id="{55755E5F-13D1-7A70-4ADE-A16159F44473}"/>
              </a:ext>
            </a:extLst>
          </p:cNvPr>
          <p:cNvPicPr>
            <a:picLocks noChangeAspect="1"/>
          </p:cNvPicPr>
          <p:nvPr/>
        </p:nvPicPr>
        <p:blipFill>
          <a:blip r:embed="rId3"/>
          <a:stretch>
            <a:fillRect/>
          </a:stretch>
        </p:blipFill>
        <p:spPr>
          <a:xfrm>
            <a:off x="450910" y="2823928"/>
            <a:ext cx="5399073" cy="3920880"/>
          </a:xfrm>
          <a:prstGeom prst="rect">
            <a:avLst/>
          </a:prstGeom>
        </p:spPr>
      </p:pic>
      <p:pic>
        <p:nvPicPr>
          <p:cNvPr id="6" name="Picture 5">
            <a:extLst>
              <a:ext uri="{FF2B5EF4-FFF2-40B4-BE49-F238E27FC236}">
                <a16:creationId xmlns:a16="http://schemas.microsoft.com/office/drawing/2014/main" id="{18FD022F-7860-06C0-F137-5A9459900D3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96334" y="235173"/>
            <a:ext cx="5216996" cy="2507474"/>
          </a:xfrm>
          <a:prstGeom prst="rect">
            <a:avLst/>
          </a:prstGeom>
        </p:spPr>
      </p:pic>
      <p:pic>
        <p:nvPicPr>
          <p:cNvPr id="8" name="Picture 7">
            <a:extLst>
              <a:ext uri="{FF2B5EF4-FFF2-40B4-BE49-F238E27FC236}">
                <a16:creationId xmlns:a16="http://schemas.microsoft.com/office/drawing/2014/main" id="{778C2BE3-DC7E-C67E-8F0A-87B25817749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40268" y="2919344"/>
            <a:ext cx="5100822" cy="761622"/>
          </a:xfrm>
          <a:prstGeom prst="rect">
            <a:avLst/>
          </a:prstGeom>
        </p:spPr>
      </p:pic>
      <p:pic>
        <p:nvPicPr>
          <p:cNvPr id="14" name="Picture 13">
            <a:extLst>
              <a:ext uri="{FF2B5EF4-FFF2-40B4-BE49-F238E27FC236}">
                <a16:creationId xmlns:a16="http://schemas.microsoft.com/office/drawing/2014/main" id="{33973608-2E18-A295-047C-DCFFAD884E8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590780" y="3769314"/>
            <a:ext cx="5199797" cy="1116574"/>
          </a:xfrm>
          <a:prstGeom prst="rect">
            <a:avLst/>
          </a:prstGeom>
        </p:spPr>
      </p:pic>
      <p:pic>
        <p:nvPicPr>
          <p:cNvPr id="16" name="Picture 15">
            <a:extLst>
              <a:ext uri="{FF2B5EF4-FFF2-40B4-BE49-F238E27FC236}">
                <a16:creationId xmlns:a16="http://schemas.microsoft.com/office/drawing/2014/main" id="{61E03052-7768-FCAC-5F2C-D9340D2A9E2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640268" y="4974236"/>
            <a:ext cx="5076967" cy="1770571"/>
          </a:xfrm>
          <a:prstGeom prst="rect">
            <a:avLst/>
          </a:prstGeom>
        </p:spPr>
      </p:pic>
      <p:pic>
        <p:nvPicPr>
          <p:cNvPr id="17" name="Picture 16">
            <a:extLst>
              <a:ext uri="{FF2B5EF4-FFF2-40B4-BE49-F238E27FC236}">
                <a16:creationId xmlns:a16="http://schemas.microsoft.com/office/drawing/2014/main" id="{B045B8D9-E7E3-828F-C43D-ED56853C2FFD}"/>
              </a:ext>
            </a:extLst>
          </p:cNvPr>
          <p:cNvPicPr>
            <a:picLocks noChangeAspect="1"/>
          </p:cNvPicPr>
          <p:nvPr/>
        </p:nvPicPr>
        <p:blipFill>
          <a:blip r:embed="rId8" cstate="email">
            <a:extLst>
              <a:ext uri="{28A0092B-C50C-407E-A947-70E740481C1C}">
                <a14:useLocalDpi xmlns:a14="http://schemas.microsoft.com/office/drawing/2010/main"/>
              </a:ext>
            </a:extLst>
          </a:blip>
          <a:srcRect t="11274" b="8680"/>
          <a:stretch/>
        </p:blipFill>
        <p:spPr>
          <a:xfrm>
            <a:off x="5718760" y="6455980"/>
            <a:ext cx="1055428" cy="402020"/>
          </a:xfrm>
          <a:prstGeom prst="rect">
            <a:avLst/>
          </a:prstGeom>
        </p:spPr>
      </p:pic>
    </p:spTree>
    <p:extLst>
      <p:ext uri="{BB962C8B-B14F-4D97-AF65-F5344CB8AC3E}">
        <p14:creationId xmlns:p14="http://schemas.microsoft.com/office/powerpoint/2010/main" val="114800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0AB207-C44B-E484-5C00-F163D6040E7E}"/>
              </a:ext>
            </a:extLst>
          </p:cNvPr>
          <p:cNvGraphicFramePr>
            <a:graphicFrameLocks noGrp="1"/>
          </p:cNvGraphicFramePr>
          <p:nvPr/>
        </p:nvGraphicFramePr>
        <p:xfrm>
          <a:off x="9155799" y="903352"/>
          <a:ext cx="2615069" cy="5051295"/>
        </p:xfrm>
        <a:graphic>
          <a:graphicData uri="http://schemas.openxmlformats.org/drawingml/2006/table">
            <a:tbl>
              <a:tblPr>
                <a:tableStyleId>{5C22544A-7EE6-4342-B048-85BDC9FD1C3A}</a:tableStyleId>
              </a:tblPr>
              <a:tblGrid>
                <a:gridCol w="2615069">
                  <a:extLst>
                    <a:ext uri="{9D8B030D-6E8A-4147-A177-3AD203B41FA5}">
                      <a16:colId xmlns:a16="http://schemas.microsoft.com/office/drawing/2014/main" val="3860502656"/>
                    </a:ext>
                  </a:extLst>
                </a:gridCol>
              </a:tblGrid>
              <a:tr h="574945">
                <a:tc>
                  <a:txBody>
                    <a:bodyPr/>
                    <a:lstStyle/>
                    <a:p>
                      <a:pPr algn="ctr" fontAlgn="b"/>
                      <a:r>
                        <a:rPr lang="en-GB" sz="1800" b="1" u="none" strike="noStrike" dirty="0">
                          <a:solidFill>
                            <a:srgbClr val="FFFFFF"/>
                          </a:solidFill>
                          <a:effectLst/>
                          <a:latin typeface="Poppins SemiBold" panose="00000700000000000000" pitchFamily="2" charset="0"/>
                          <a:cs typeface="Poppins SemiBold" panose="00000700000000000000" pitchFamily="2" charset="0"/>
                        </a:rPr>
                        <a:t>Apr 28 - Mar 29 </a:t>
                      </a:r>
                      <a:endParaRPr lang="en-GB" sz="1800" b="1" i="0" u="none" strike="noStrike" dirty="0">
                        <a:solidFill>
                          <a:srgbClr val="FFFFFF"/>
                        </a:solidFill>
                        <a:effectLst/>
                        <a:latin typeface="Poppins SemiBold" panose="00000700000000000000" pitchFamily="2" charset="0"/>
                        <a:cs typeface="Poppins SemiBold" panose="00000700000000000000" pitchFamily="2" charset="0"/>
                      </a:endParaRPr>
                    </a:p>
                  </a:txBody>
                  <a:tcPr marL="6350" marR="6350" marT="6350" marB="0" anchor="ctr">
                    <a:solidFill>
                      <a:schemeClr val="accent3"/>
                    </a:solidFill>
                  </a:tcPr>
                </a:tc>
                <a:extLst>
                  <a:ext uri="{0D108BD9-81ED-4DB2-BD59-A6C34878D82A}">
                    <a16:rowId xmlns:a16="http://schemas.microsoft.com/office/drawing/2014/main" val="4171338493"/>
                  </a:ext>
                </a:extLst>
              </a:tr>
              <a:tr h="1149892">
                <a:tc>
                  <a:txBody>
                    <a:bodyPr/>
                    <a:lstStyle/>
                    <a:p>
                      <a:pPr algn="ctr" fontAlgn="b"/>
                      <a:r>
                        <a:rPr lang="en-GB" sz="1600" b="1" u="none" strike="noStrike" dirty="0">
                          <a:effectLst/>
                          <a:latin typeface="Poppins" panose="00000500000000000000" pitchFamily="2" charset="0"/>
                          <a:cs typeface="Poppins" panose="00000500000000000000" pitchFamily="2" charset="0"/>
                        </a:rPr>
                        <a:t>Restorative justice</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796041033"/>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Pre-court diversion</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31308956"/>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Focussed deterrence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4067549976"/>
                  </a:ext>
                </a:extLst>
              </a:tr>
              <a:tr h="1149892">
                <a:tc>
                  <a:txBody>
                    <a:bodyPr/>
                    <a:lstStyle/>
                    <a:p>
                      <a:pPr algn="ctr" fontAlgn="b"/>
                      <a:r>
                        <a:rPr lang="en-GB" sz="1600" b="1" u="none" strike="noStrike" dirty="0">
                          <a:effectLst/>
                          <a:latin typeface="Poppins" panose="00000500000000000000" pitchFamily="2" charset="0"/>
                          <a:cs typeface="Poppins" panose="00000500000000000000" pitchFamily="2" charset="0"/>
                        </a:rPr>
                        <a:t>Communities that Care</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32500615"/>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764483519"/>
                  </a:ext>
                </a:extLst>
              </a:tr>
            </a:tbl>
          </a:graphicData>
        </a:graphic>
      </p:graphicFrame>
      <p:sp>
        <p:nvSpPr>
          <p:cNvPr id="6" name="Title 2">
            <a:extLst>
              <a:ext uri="{FF2B5EF4-FFF2-40B4-BE49-F238E27FC236}">
                <a16:creationId xmlns:a16="http://schemas.microsoft.com/office/drawing/2014/main" id="{CB3CCCBF-BED4-24AC-5BE9-2400EAB06EDB}"/>
              </a:ext>
            </a:extLst>
          </p:cNvPr>
          <p:cNvSpPr txBox="1">
            <a:spLocks/>
          </p:cNvSpPr>
          <p:nvPr/>
        </p:nvSpPr>
        <p:spPr>
          <a:xfrm>
            <a:off x="0" y="264131"/>
            <a:ext cx="12192000" cy="633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Poppins SemiBold" panose="00000700000000000000" pitchFamily="2" charset="0"/>
                <a:ea typeface="+mj-ea"/>
                <a:cs typeface="Poppins SemiBold" panose="00000700000000000000" pitchFamily="2" charset="0"/>
              </a:rPr>
              <a:t>Planned updates to the Toolkit</a:t>
            </a:r>
          </a:p>
        </p:txBody>
      </p:sp>
      <p:graphicFrame>
        <p:nvGraphicFramePr>
          <p:cNvPr id="7" name="Table 6">
            <a:extLst>
              <a:ext uri="{FF2B5EF4-FFF2-40B4-BE49-F238E27FC236}">
                <a16:creationId xmlns:a16="http://schemas.microsoft.com/office/drawing/2014/main" id="{25392AA3-9A51-E671-2E9B-29DDD436BB75}"/>
              </a:ext>
            </a:extLst>
          </p:cNvPr>
          <p:cNvGraphicFramePr>
            <a:graphicFrameLocks noGrp="1"/>
          </p:cNvGraphicFramePr>
          <p:nvPr/>
        </p:nvGraphicFramePr>
        <p:xfrm>
          <a:off x="421134" y="903352"/>
          <a:ext cx="2615069" cy="5051295"/>
        </p:xfrm>
        <a:graphic>
          <a:graphicData uri="http://schemas.openxmlformats.org/drawingml/2006/table">
            <a:tbl>
              <a:tblPr>
                <a:tableStyleId>{5C22544A-7EE6-4342-B048-85BDC9FD1C3A}</a:tableStyleId>
              </a:tblPr>
              <a:tblGrid>
                <a:gridCol w="2615069">
                  <a:extLst>
                    <a:ext uri="{9D8B030D-6E8A-4147-A177-3AD203B41FA5}">
                      <a16:colId xmlns:a16="http://schemas.microsoft.com/office/drawing/2014/main" val="2243572397"/>
                    </a:ext>
                  </a:extLst>
                </a:gridCol>
              </a:tblGrid>
              <a:tr h="574945">
                <a:tc>
                  <a:txBody>
                    <a:bodyPr/>
                    <a:lstStyle/>
                    <a:p>
                      <a:pPr algn="ctr" fontAlgn="b"/>
                      <a:r>
                        <a:rPr lang="en-GB" sz="1800" b="1" u="none" strike="noStrike" dirty="0">
                          <a:solidFill>
                            <a:srgbClr val="FFFFFF"/>
                          </a:solidFill>
                          <a:effectLst/>
                          <a:latin typeface="Poppins SemiBold" panose="00000700000000000000" pitchFamily="2" charset="0"/>
                          <a:cs typeface="Poppins SemiBold" panose="00000700000000000000" pitchFamily="2" charset="0"/>
                        </a:rPr>
                        <a:t>Feb 25 - Mar 26 </a:t>
                      </a:r>
                      <a:endParaRPr lang="en-GB" sz="1800" b="1" i="0" u="none" strike="noStrike" dirty="0">
                        <a:solidFill>
                          <a:srgbClr val="FFFFFF"/>
                        </a:solidFill>
                        <a:effectLst/>
                        <a:latin typeface="Poppins SemiBold" panose="00000700000000000000" pitchFamily="2" charset="0"/>
                        <a:cs typeface="Poppins SemiBold" panose="00000700000000000000" pitchFamily="2" charset="0"/>
                      </a:endParaRPr>
                    </a:p>
                  </a:txBody>
                  <a:tcPr marL="6350" marR="6350" marT="6350" marB="0" anchor="ctr">
                    <a:solidFill>
                      <a:schemeClr val="accent3"/>
                    </a:solidFill>
                  </a:tcPr>
                </a:tc>
                <a:extLst>
                  <a:ext uri="{0D108BD9-81ED-4DB2-BD59-A6C34878D82A}">
                    <a16:rowId xmlns:a16="http://schemas.microsoft.com/office/drawing/2014/main" val="2400091440"/>
                  </a:ext>
                </a:extLst>
              </a:tr>
              <a:tr h="1149892">
                <a:tc>
                  <a:txBody>
                    <a:bodyPr/>
                    <a:lstStyle/>
                    <a:p>
                      <a:pPr algn="ctr" fontAlgn="b"/>
                      <a:r>
                        <a:rPr lang="en-GB" sz="1600" b="1" u="none" strike="noStrike" dirty="0">
                          <a:effectLst/>
                          <a:latin typeface="Poppins" panose="00000500000000000000" pitchFamily="2" charset="0"/>
                          <a:cs typeface="Poppins" panose="00000500000000000000" pitchFamily="2" charset="0"/>
                        </a:rPr>
                        <a:t>Summer employment programmes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902121177"/>
                  </a:ext>
                </a:extLst>
              </a:tr>
              <a:tr h="725522">
                <a:tc>
                  <a:txBody>
                    <a:bodyPr/>
                    <a:lstStyle/>
                    <a:p>
                      <a:pPr algn="ctr" fontAlgn="b"/>
                      <a:r>
                        <a:rPr lang="en-GB" sz="1600" b="1" i="0" u="none" strike="noStrike" dirty="0">
                          <a:solidFill>
                            <a:srgbClr val="000000"/>
                          </a:solidFill>
                          <a:effectLst/>
                          <a:latin typeface="Poppins" panose="00000500000000000000" pitchFamily="2" charset="0"/>
                          <a:cs typeface="Poppins" panose="00000500000000000000" pitchFamily="2" charset="0"/>
                        </a:rPr>
                        <a:t>Nutrition programmes</a:t>
                      </a:r>
                    </a:p>
                  </a:txBody>
                  <a:tcPr marL="6350" marR="6350" marT="6350" marB="0" anchor="ctr">
                    <a:solidFill>
                      <a:schemeClr val="accent2">
                        <a:lumMod val="20000"/>
                        <a:lumOff val="80000"/>
                      </a:schemeClr>
                    </a:solidFill>
                  </a:tcPr>
                </a:tc>
                <a:extLst>
                  <a:ext uri="{0D108BD9-81ED-4DB2-BD59-A6C34878D82A}">
                    <a16:rowId xmlns:a16="http://schemas.microsoft.com/office/drawing/2014/main" val="3258906128"/>
                  </a:ext>
                </a:extLst>
              </a:tr>
              <a:tr h="7255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dirty="0">
                          <a:effectLst/>
                          <a:latin typeface="Poppins" panose="00000500000000000000" pitchFamily="2" charset="0"/>
                          <a:cs typeface="Poppins" panose="00000500000000000000" pitchFamily="2" charset="0"/>
                        </a:rPr>
                        <a:t>Restorative justice</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986268245"/>
                  </a:ext>
                </a:extLst>
              </a:tr>
              <a:tr h="114989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b="1" u="none" strike="noStrike" dirty="0">
                          <a:effectLst/>
                          <a:latin typeface="Poppins" panose="00000500000000000000" pitchFamily="2" charset="0"/>
                          <a:cs typeface="Poppins" panose="00000500000000000000" pitchFamily="2" charset="0"/>
                        </a:rPr>
                        <a:t>Communities that Care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378131441"/>
                  </a:ext>
                </a:extLst>
              </a:tr>
              <a:tr h="725522">
                <a:tc>
                  <a:txBody>
                    <a:bodyPr/>
                    <a:lstStyle/>
                    <a:p>
                      <a:pPr algn="ctr" fontAlgn="ctr"/>
                      <a:r>
                        <a:rPr lang="en-GB" sz="1600" b="1" u="none" strike="noStrike" dirty="0">
                          <a:effectLst/>
                          <a:latin typeface="Poppins" panose="00000500000000000000" pitchFamily="2" charset="0"/>
                          <a:cs typeface="Poppins" panose="00000500000000000000" pitchFamily="2" charset="0"/>
                        </a:rPr>
                        <a:t> Cognitive Behavioural Therapy</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801207619"/>
                  </a:ext>
                </a:extLst>
              </a:tr>
            </a:tbl>
          </a:graphicData>
        </a:graphic>
      </p:graphicFrame>
      <p:graphicFrame>
        <p:nvGraphicFramePr>
          <p:cNvPr id="8" name="Table 7">
            <a:extLst>
              <a:ext uri="{FF2B5EF4-FFF2-40B4-BE49-F238E27FC236}">
                <a16:creationId xmlns:a16="http://schemas.microsoft.com/office/drawing/2014/main" id="{BC5C5738-2FA0-1F9B-AFCB-A8570F18D6B3}"/>
              </a:ext>
            </a:extLst>
          </p:cNvPr>
          <p:cNvGraphicFramePr>
            <a:graphicFrameLocks noGrp="1"/>
          </p:cNvGraphicFramePr>
          <p:nvPr/>
        </p:nvGraphicFramePr>
        <p:xfrm>
          <a:off x="3332689" y="897178"/>
          <a:ext cx="2615069" cy="5051295"/>
        </p:xfrm>
        <a:graphic>
          <a:graphicData uri="http://schemas.openxmlformats.org/drawingml/2006/table">
            <a:tbl>
              <a:tblPr>
                <a:tableStyleId>{5C22544A-7EE6-4342-B048-85BDC9FD1C3A}</a:tableStyleId>
              </a:tblPr>
              <a:tblGrid>
                <a:gridCol w="2615069">
                  <a:extLst>
                    <a:ext uri="{9D8B030D-6E8A-4147-A177-3AD203B41FA5}">
                      <a16:colId xmlns:a16="http://schemas.microsoft.com/office/drawing/2014/main" val="528078931"/>
                    </a:ext>
                  </a:extLst>
                </a:gridCol>
              </a:tblGrid>
              <a:tr h="574945">
                <a:tc>
                  <a:txBody>
                    <a:bodyPr/>
                    <a:lstStyle/>
                    <a:p>
                      <a:pPr algn="ctr" fontAlgn="b"/>
                      <a:r>
                        <a:rPr lang="en-GB" sz="1800" b="1" u="none" strike="noStrike" dirty="0">
                          <a:solidFill>
                            <a:srgbClr val="FFFFFF"/>
                          </a:solidFill>
                          <a:effectLst/>
                          <a:latin typeface="Poppins SemiBold" panose="00000700000000000000" pitchFamily="2" charset="0"/>
                          <a:cs typeface="Poppins SemiBold" panose="00000700000000000000" pitchFamily="2" charset="0"/>
                        </a:rPr>
                        <a:t>Apr 26 - Mar 27 </a:t>
                      </a:r>
                      <a:endParaRPr lang="en-GB" sz="1800" b="1" i="0" u="none" strike="noStrike" dirty="0">
                        <a:solidFill>
                          <a:srgbClr val="FFFFFF"/>
                        </a:solidFill>
                        <a:effectLst/>
                        <a:latin typeface="Poppins SemiBold" panose="00000700000000000000" pitchFamily="2" charset="0"/>
                        <a:cs typeface="Poppins SemiBold" panose="00000700000000000000" pitchFamily="2" charset="0"/>
                      </a:endParaRPr>
                    </a:p>
                  </a:txBody>
                  <a:tcPr marL="6350" marR="6350" marT="6350" marB="0" anchor="ctr">
                    <a:solidFill>
                      <a:schemeClr val="accent3"/>
                    </a:solidFill>
                  </a:tcPr>
                </a:tc>
                <a:extLst>
                  <a:ext uri="{0D108BD9-81ED-4DB2-BD59-A6C34878D82A}">
                    <a16:rowId xmlns:a16="http://schemas.microsoft.com/office/drawing/2014/main" val="4187058037"/>
                  </a:ext>
                </a:extLst>
              </a:tr>
              <a:tr h="114989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dirty="0">
                          <a:effectLst/>
                          <a:latin typeface="Poppins" panose="00000500000000000000" pitchFamily="2" charset="0"/>
                          <a:cs typeface="Poppins" panose="00000500000000000000" pitchFamily="2" charset="0"/>
                        </a:rPr>
                        <a:t>Trauma-informed training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364159285"/>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Parenting programmes</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3212037405"/>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Anti-bullying programmes</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800243615"/>
                  </a:ext>
                </a:extLst>
              </a:tr>
              <a:tr h="1149892">
                <a:tc>
                  <a:txBody>
                    <a:bodyPr/>
                    <a:lstStyle/>
                    <a:p>
                      <a:pPr algn="ctr" fontAlgn="b"/>
                      <a:r>
                        <a:rPr lang="en-GB" sz="1600" b="1" u="none" strike="noStrike" dirty="0">
                          <a:effectLst/>
                          <a:latin typeface="Poppins" panose="00000500000000000000" pitchFamily="2" charset="0"/>
                          <a:cs typeface="Poppins" panose="00000500000000000000" pitchFamily="2" charset="0"/>
                        </a:rPr>
                        <a:t>School exclusions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702573940"/>
                  </a:ext>
                </a:extLst>
              </a:tr>
              <a:tr h="7255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u="none" strike="noStrike" dirty="0">
                          <a:effectLst/>
                          <a:latin typeface="Poppins" panose="00000500000000000000" pitchFamily="2" charset="0"/>
                          <a:cs typeface="Poppins" panose="00000500000000000000" pitchFamily="2" charset="0"/>
                        </a:rPr>
                        <a:t> Social skills training</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290719146"/>
                  </a:ext>
                </a:extLst>
              </a:tr>
            </a:tbl>
          </a:graphicData>
        </a:graphic>
      </p:graphicFrame>
      <p:graphicFrame>
        <p:nvGraphicFramePr>
          <p:cNvPr id="9" name="Table 8">
            <a:extLst>
              <a:ext uri="{FF2B5EF4-FFF2-40B4-BE49-F238E27FC236}">
                <a16:creationId xmlns:a16="http://schemas.microsoft.com/office/drawing/2014/main" id="{62A6DEB2-FDBF-1AA3-3DC6-BD6F699C4D66}"/>
              </a:ext>
            </a:extLst>
          </p:cNvPr>
          <p:cNvGraphicFramePr>
            <a:graphicFrameLocks noGrp="1"/>
          </p:cNvGraphicFramePr>
          <p:nvPr/>
        </p:nvGraphicFramePr>
        <p:xfrm>
          <a:off x="6244244" y="891003"/>
          <a:ext cx="2615069" cy="5051295"/>
        </p:xfrm>
        <a:graphic>
          <a:graphicData uri="http://schemas.openxmlformats.org/drawingml/2006/table">
            <a:tbl>
              <a:tblPr>
                <a:tableStyleId>{5C22544A-7EE6-4342-B048-85BDC9FD1C3A}</a:tableStyleId>
              </a:tblPr>
              <a:tblGrid>
                <a:gridCol w="2615069">
                  <a:extLst>
                    <a:ext uri="{9D8B030D-6E8A-4147-A177-3AD203B41FA5}">
                      <a16:colId xmlns:a16="http://schemas.microsoft.com/office/drawing/2014/main" val="3846014905"/>
                    </a:ext>
                  </a:extLst>
                </a:gridCol>
              </a:tblGrid>
              <a:tr h="574945">
                <a:tc>
                  <a:txBody>
                    <a:bodyPr/>
                    <a:lstStyle/>
                    <a:p>
                      <a:pPr algn="ctr" fontAlgn="b"/>
                      <a:r>
                        <a:rPr lang="en-GB" sz="1800" b="1" u="none" strike="noStrike" dirty="0">
                          <a:solidFill>
                            <a:srgbClr val="FFFFFF"/>
                          </a:solidFill>
                          <a:effectLst/>
                          <a:latin typeface="Poppins SemiBold" panose="00000700000000000000" pitchFamily="2" charset="0"/>
                          <a:cs typeface="Poppins SemiBold" panose="00000700000000000000" pitchFamily="2" charset="0"/>
                        </a:rPr>
                        <a:t>Apr 27 - Mar 28 </a:t>
                      </a:r>
                      <a:endParaRPr lang="en-GB" sz="1800" b="1" i="0" u="none" strike="noStrike" dirty="0">
                        <a:solidFill>
                          <a:srgbClr val="FFFFFF"/>
                        </a:solidFill>
                        <a:effectLst/>
                        <a:latin typeface="Poppins SemiBold" panose="00000700000000000000" pitchFamily="2" charset="0"/>
                        <a:cs typeface="Poppins SemiBold" panose="00000700000000000000" pitchFamily="2" charset="0"/>
                      </a:endParaRPr>
                    </a:p>
                  </a:txBody>
                  <a:tcPr marL="6350" marR="6350" marT="6350" marB="0" anchor="ctr">
                    <a:solidFill>
                      <a:schemeClr val="accent3"/>
                    </a:solidFill>
                  </a:tcPr>
                </a:tc>
                <a:extLst>
                  <a:ext uri="{0D108BD9-81ED-4DB2-BD59-A6C34878D82A}">
                    <a16:rowId xmlns:a16="http://schemas.microsoft.com/office/drawing/2014/main" val="142398083"/>
                  </a:ext>
                </a:extLst>
              </a:tr>
              <a:tr h="1149892">
                <a:tc>
                  <a:txBody>
                    <a:bodyPr/>
                    <a:lstStyle/>
                    <a:p>
                      <a:pPr algn="ctr" fontAlgn="b"/>
                      <a:r>
                        <a:rPr lang="en-GB" sz="1600" b="1" u="none" strike="noStrike" dirty="0">
                          <a:effectLst/>
                          <a:latin typeface="Poppins" panose="00000500000000000000" pitchFamily="2" charset="0"/>
                          <a:cs typeface="Poppins" panose="00000500000000000000" pitchFamily="2" charset="0"/>
                        </a:rPr>
                        <a:t>Mentoring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2276952383"/>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Police in schools</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4255516026"/>
                  </a:ext>
                </a:extLst>
              </a:tr>
              <a:tr h="725522">
                <a:tc>
                  <a:txBody>
                    <a:bodyPr/>
                    <a:lstStyle/>
                    <a:p>
                      <a:pPr algn="ctr" fontAlgn="b"/>
                      <a:r>
                        <a:rPr lang="en-GB" sz="1600" b="1" i="0" u="none" strike="noStrike" dirty="0">
                          <a:solidFill>
                            <a:srgbClr val="000000"/>
                          </a:solidFill>
                          <a:effectLst/>
                          <a:latin typeface="Poppins" panose="00000500000000000000" pitchFamily="2" charset="0"/>
                          <a:cs typeface="Poppins" panose="00000500000000000000" pitchFamily="2" charset="0"/>
                        </a:rPr>
                        <a:t>Summer employment programmes</a:t>
                      </a:r>
                    </a:p>
                  </a:txBody>
                  <a:tcPr marL="6350" marR="6350" marT="6350" marB="0" anchor="ctr">
                    <a:solidFill>
                      <a:schemeClr val="accent2">
                        <a:lumMod val="20000"/>
                        <a:lumOff val="80000"/>
                      </a:schemeClr>
                    </a:solidFill>
                  </a:tcPr>
                </a:tc>
                <a:extLst>
                  <a:ext uri="{0D108BD9-81ED-4DB2-BD59-A6C34878D82A}">
                    <a16:rowId xmlns:a16="http://schemas.microsoft.com/office/drawing/2014/main" val="3166846843"/>
                  </a:ext>
                </a:extLst>
              </a:tr>
              <a:tr h="1149892">
                <a:tc>
                  <a:txBody>
                    <a:bodyPr/>
                    <a:lstStyle/>
                    <a:p>
                      <a:pPr algn="ctr" fontAlgn="b"/>
                      <a:r>
                        <a:rPr lang="en-GB" sz="1600" b="1" i="0" u="none" strike="noStrike" dirty="0">
                          <a:solidFill>
                            <a:srgbClr val="000000"/>
                          </a:solidFill>
                          <a:effectLst/>
                          <a:latin typeface="Poppins" panose="00000500000000000000" pitchFamily="2" charset="0"/>
                          <a:cs typeface="Poppins" panose="00000500000000000000" pitchFamily="2" charset="0"/>
                        </a:rPr>
                        <a:t>Multi-systemic therapy </a:t>
                      </a:r>
                    </a:p>
                  </a:txBody>
                  <a:tcPr marL="6350" marR="6350" marT="6350" marB="0" anchor="ctr">
                    <a:solidFill>
                      <a:schemeClr val="accent2">
                        <a:lumMod val="20000"/>
                        <a:lumOff val="80000"/>
                      </a:schemeClr>
                    </a:solidFill>
                  </a:tcPr>
                </a:tc>
                <a:extLst>
                  <a:ext uri="{0D108BD9-81ED-4DB2-BD59-A6C34878D82A}">
                    <a16:rowId xmlns:a16="http://schemas.microsoft.com/office/drawing/2014/main" val="3812589095"/>
                  </a:ext>
                </a:extLst>
              </a:tr>
              <a:tr h="725522">
                <a:tc>
                  <a:txBody>
                    <a:bodyPr/>
                    <a:lstStyle/>
                    <a:p>
                      <a:pPr algn="ctr" fontAlgn="b"/>
                      <a:r>
                        <a:rPr lang="en-GB" sz="1600" b="1" u="none" strike="noStrike" dirty="0">
                          <a:effectLst/>
                          <a:latin typeface="Poppins" panose="00000500000000000000" pitchFamily="2" charset="0"/>
                          <a:cs typeface="Poppins" panose="00000500000000000000" pitchFamily="2" charset="0"/>
                        </a:rPr>
                        <a:t> Functional Family Therapy </a:t>
                      </a:r>
                      <a:endParaRPr lang="en-GB" sz="1600" b="1" i="0" u="none" strike="noStrike" dirty="0">
                        <a:solidFill>
                          <a:srgbClr val="000000"/>
                        </a:solidFill>
                        <a:effectLst/>
                        <a:latin typeface="Poppins" panose="00000500000000000000" pitchFamily="2" charset="0"/>
                        <a:cs typeface="Poppins" panose="00000500000000000000" pitchFamily="2" charset="0"/>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924203421"/>
                  </a:ext>
                </a:extLst>
              </a:tr>
            </a:tbl>
          </a:graphicData>
        </a:graphic>
      </p:graphicFrame>
    </p:spTree>
    <p:extLst>
      <p:ext uri="{BB962C8B-B14F-4D97-AF65-F5344CB8AC3E}">
        <p14:creationId xmlns:p14="http://schemas.microsoft.com/office/powerpoint/2010/main" val="9337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251" y="3117074"/>
            <a:ext cx="6190520" cy="914833"/>
          </a:xfrm>
        </p:spPr>
        <p:txBody>
          <a:bodyPr>
            <a:noAutofit/>
          </a:bodyPr>
          <a:lstStyle/>
          <a:p>
            <a:pPr algn="ctr"/>
            <a:r>
              <a:rPr lang="en-GB" sz="9600" dirty="0"/>
              <a:t>4 RIGHTS</a:t>
            </a:r>
          </a:p>
        </p:txBody>
      </p:sp>
    </p:spTree>
    <p:extLst>
      <p:ext uri="{BB962C8B-B14F-4D97-AF65-F5344CB8AC3E}">
        <p14:creationId xmlns:p14="http://schemas.microsoft.com/office/powerpoint/2010/main" val="1214521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AA46-7F86-F0AD-7BE8-8A5936AE3004}"/>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EE7406B-460F-9A56-F452-A4DFE5817DE3}"/>
              </a:ext>
            </a:extLst>
          </p:cNvPr>
          <p:cNvGraphicFramePr>
            <a:graphicFrameLocks noGrp="1"/>
          </p:cNvGraphicFramePr>
          <p:nvPr/>
        </p:nvGraphicFramePr>
        <p:xfrm>
          <a:off x="300060" y="3384167"/>
          <a:ext cx="11591880" cy="2524760"/>
        </p:xfrm>
        <a:graphic>
          <a:graphicData uri="http://schemas.openxmlformats.org/drawingml/2006/table">
            <a:tbl>
              <a:tblPr firstRow="1" bandRow="1">
                <a:tableStyleId>{5940675A-B579-460E-94D1-54222C63F5DA}</a:tableStyleId>
              </a:tblPr>
              <a:tblGrid>
                <a:gridCol w="4067251">
                  <a:extLst>
                    <a:ext uri="{9D8B030D-6E8A-4147-A177-3AD203B41FA5}">
                      <a16:colId xmlns:a16="http://schemas.microsoft.com/office/drawing/2014/main" val="714973208"/>
                    </a:ext>
                  </a:extLst>
                </a:gridCol>
                <a:gridCol w="4009663">
                  <a:extLst>
                    <a:ext uri="{9D8B030D-6E8A-4147-A177-3AD203B41FA5}">
                      <a16:colId xmlns:a16="http://schemas.microsoft.com/office/drawing/2014/main" val="1318563768"/>
                    </a:ext>
                  </a:extLst>
                </a:gridCol>
                <a:gridCol w="3514966">
                  <a:extLst>
                    <a:ext uri="{9D8B030D-6E8A-4147-A177-3AD203B41FA5}">
                      <a16:colId xmlns:a16="http://schemas.microsoft.com/office/drawing/2014/main" val="69416974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Community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Poppins" panose="00000500000000000000" pitchFamily="2" charset="0"/>
                        <a:cs typeface="Poppins" panose="00000500000000000000" pitchFamily="2" charset="0"/>
                      </a:endParaRPr>
                    </a:p>
                  </a:txBody>
                  <a:tcPr anchor="ct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 Youth clubs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Interventions to prevent criminal exploitation</a:t>
                      </a:r>
                    </a:p>
                  </a:txBody>
                  <a:tcPr anchor="ct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50784508"/>
                  </a:ext>
                </a:extLst>
              </a:tr>
              <a:tr h="397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Community level investment </a:t>
                      </a:r>
                    </a:p>
                  </a:txBody>
                  <a:tcPr anchor="ct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Detached youth work</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The ‘Cardiff Model’ of multi-agency data sharing</a:t>
                      </a:r>
                    </a:p>
                  </a:txBody>
                  <a:tcPr anchor="ct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4470288"/>
                  </a:ext>
                </a:extLst>
              </a:tr>
              <a:tr h="462513">
                <a:tc>
                  <a:txBody>
                    <a:bodyPr/>
                    <a:lstStyle/>
                    <a:p>
                      <a:pPr marL="0" marR="0" lvl="0" indent="0" algn="ctr" defTabSz="914400" rtl="0" eaLnBrk="1" fontAlgn="auto" latinLnBrk="0" hangingPunct="1">
                        <a:lnSpc>
                          <a:spcPct val="115000"/>
                        </a:lnSpc>
                        <a:spcBef>
                          <a:spcPts val="0"/>
                        </a:spcBef>
                        <a:spcAft>
                          <a:spcPts val="800"/>
                        </a:spcAft>
                        <a:buClrTx/>
                        <a:buSzTx/>
                        <a:buFont typeface="+mj-lt"/>
                        <a:buNone/>
                        <a:tabLst>
                          <a:tab pos="914400" algn="l"/>
                        </a:tabLst>
                        <a:defRPr/>
                      </a:pPr>
                      <a:r>
                        <a:rPr lang="en-GB" sz="1600" b="1" dirty="0">
                          <a:latin typeface="Poppins" panose="00000500000000000000" pitchFamily="2" charset="0"/>
                          <a:cs typeface="Poppins" panose="00000500000000000000" pitchFamily="2" charset="0"/>
                        </a:rPr>
                        <a:t>Poverty reduction</a:t>
                      </a:r>
                    </a:p>
                    <a:p>
                      <a:pPr marL="285750" marR="0" lvl="0" indent="-285750" algn="ctr" defTabSz="914400" rtl="0" eaLnBrk="1" fontAlgn="auto" latinLnBrk="0" hangingPunct="1">
                        <a:lnSpc>
                          <a:spcPct val="115000"/>
                        </a:lnSpc>
                        <a:spcBef>
                          <a:spcPts val="0"/>
                        </a:spcBef>
                        <a:spcAft>
                          <a:spcPts val="800"/>
                        </a:spcAft>
                        <a:buClrTx/>
                        <a:buSzTx/>
                        <a:buFontTx/>
                        <a:buChar char="-"/>
                        <a:tabLst>
                          <a:tab pos="914400" algn="l"/>
                        </a:tabLst>
                        <a:defRPr/>
                      </a:pPr>
                      <a:r>
                        <a:rPr lang="en-GB" sz="1600" dirty="0">
                          <a:latin typeface="Poppins" panose="00000500000000000000" pitchFamily="2" charset="0"/>
                          <a:cs typeface="Poppins" panose="00000500000000000000" pitchFamily="2" charset="0"/>
                        </a:rPr>
                        <a:t>Income support</a:t>
                      </a:r>
                    </a:p>
                    <a:p>
                      <a:pPr marL="285750" marR="0" lvl="0" indent="-285750" algn="ctr" defTabSz="914400" rtl="0" eaLnBrk="1" fontAlgn="auto" latinLnBrk="0" hangingPunct="1">
                        <a:lnSpc>
                          <a:spcPct val="115000"/>
                        </a:lnSpc>
                        <a:spcBef>
                          <a:spcPts val="0"/>
                        </a:spcBef>
                        <a:spcAft>
                          <a:spcPts val="800"/>
                        </a:spcAft>
                        <a:buClrTx/>
                        <a:buSzTx/>
                        <a:buFontTx/>
                        <a:buChar char="-"/>
                        <a:tabLst>
                          <a:tab pos="914400" algn="l"/>
                        </a:tabLst>
                        <a:defRPr/>
                      </a:pPr>
                      <a:r>
                        <a:rPr lang="en-GB" sz="1600" dirty="0">
                          <a:latin typeface="Poppins" panose="00000500000000000000" pitchFamily="2" charset="0"/>
                          <a:cs typeface="Poppins" panose="00000500000000000000" pitchFamily="2" charset="0"/>
                        </a:rPr>
                        <a:t>Housing </a:t>
                      </a:r>
                    </a:p>
                  </a:txBody>
                  <a:tcPr anchor="ct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Speech and language therapy</a:t>
                      </a:r>
                    </a:p>
                    <a:p>
                      <a:pPr algn="ctr"/>
                      <a:endParaRPr lang="en-GB" sz="1600" dirty="0">
                        <a:latin typeface="Poppins" panose="00000500000000000000" pitchFamily="2" charset="0"/>
                        <a:cs typeface="Poppins" panose="00000500000000000000" pitchFamily="2" charset="0"/>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Custody navigators</a:t>
                      </a:r>
                    </a:p>
                    <a:p>
                      <a:pPr algn="ctr"/>
                      <a:endParaRPr lang="en-GB" sz="1600" dirty="0">
                        <a:latin typeface="Poppins" panose="00000500000000000000" pitchFamily="2" charset="0"/>
                        <a:cs typeface="Poppins" panose="00000500000000000000" pitchFamily="2" charset="0"/>
                      </a:endParaRPr>
                    </a:p>
                  </a:txBody>
                  <a:tcPr anchor="ct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30882693"/>
                  </a:ext>
                </a:extLst>
              </a:tr>
            </a:tbl>
          </a:graphicData>
        </a:graphic>
      </p:graphicFrame>
      <p:sp>
        <p:nvSpPr>
          <p:cNvPr id="4" name="Title 2">
            <a:extLst>
              <a:ext uri="{FF2B5EF4-FFF2-40B4-BE49-F238E27FC236}">
                <a16:creationId xmlns:a16="http://schemas.microsoft.com/office/drawing/2014/main" id="{21ACB6E8-1013-570F-1D08-D08364820A80}"/>
              </a:ext>
            </a:extLst>
          </p:cNvPr>
          <p:cNvSpPr txBox="1">
            <a:spLocks/>
          </p:cNvSpPr>
          <p:nvPr/>
        </p:nvSpPr>
        <p:spPr>
          <a:xfrm>
            <a:off x="0" y="191172"/>
            <a:ext cx="12192000" cy="633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Poppins SemiBold" panose="00000700000000000000" pitchFamily="2" charset="0"/>
                <a:ea typeface="+mj-ea"/>
                <a:cs typeface="Poppins SemiBold" panose="00000700000000000000" pitchFamily="2" charset="0"/>
              </a:rPr>
              <a:t>Currently scoping for the Toolkit</a:t>
            </a:r>
          </a:p>
        </p:txBody>
      </p:sp>
      <p:graphicFrame>
        <p:nvGraphicFramePr>
          <p:cNvPr id="5" name="Table 4">
            <a:extLst>
              <a:ext uri="{FF2B5EF4-FFF2-40B4-BE49-F238E27FC236}">
                <a16:creationId xmlns:a16="http://schemas.microsoft.com/office/drawing/2014/main" id="{880C4350-621E-BBBA-C609-B9EBABD2E089}"/>
              </a:ext>
            </a:extLst>
          </p:cNvPr>
          <p:cNvGraphicFramePr>
            <a:graphicFrameLocks noGrp="1"/>
          </p:cNvGraphicFramePr>
          <p:nvPr/>
        </p:nvGraphicFramePr>
        <p:xfrm>
          <a:off x="300060" y="824219"/>
          <a:ext cx="11591880" cy="2226056"/>
        </p:xfrm>
        <a:graphic>
          <a:graphicData uri="http://schemas.openxmlformats.org/drawingml/2006/table">
            <a:tbl>
              <a:tblPr firstRow="1" bandRow="1">
                <a:tableStyleId>{5940675A-B579-460E-94D1-54222C63F5DA}</a:tableStyleId>
              </a:tblPr>
              <a:tblGrid>
                <a:gridCol w="4067251">
                  <a:extLst>
                    <a:ext uri="{9D8B030D-6E8A-4147-A177-3AD203B41FA5}">
                      <a16:colId xmlns:a16="http://schemas.microsoft.com/office/drawing/2014/main" val="1484087822"/>
                    </a:ext>
                  </a:extLst>
                </a:gridCol>
                <a:gridCol w="4009663">
                  <a:extLst>
                    <a:ext uri="{9D8B030D-6E8A-4147-A177-3AD203B41FA5}">
                      <a16:colId xmlns:a16="http://schemas.microsoft.com/office/drawing/2014/main" val="1366573101"/>
                    </a:ext>
                  </a:extLst>
                </a:gridCol>
                <a:gridCol w="3514966">
                  <a:extLst>
                    <a:ext uri="{9D8B030D-6E8A-4147-A177-3AD203B41FA5}">
                      <a16:colId xmlns:a16="http://schemas.microsoft.com/office/drawing/2014/main" val="743483273"/>
                    </a:ext>
                  </a:extLst>
                </a:gridCol>
              </a:tblGrid>
              <a:tr h="370840">
                <a:tc>
                  <a:txBody>
                    <a:bodyPr/>
                    <a:lstStyle/>
                    <a:p>
                      <a:pPr marL="0" lvl="0" indent="0" algn="ctr">
                        <a:lnSpc>
                          <a:spcPct val="115000"/>
                        </a:lnSpc>
                        <a:spcAft>
                          <a:spcPts val="800"/>
                        </a:spcAft>
                        <a:buFont typeface="+mj-lt"/>
                        <a:buNone/>
                        <a:tabLst>
                          <a:tab pos="457200" algn="l"/>
                        </a:tabLst>
                      </a:pPr>
                      <a:r>
                        <a:rPr lang="en-GB" sz="1600" b="1" dirty="0">
                          <a:latin typeface="Poppins" panose="00000500000000000000" pitchFamily="2" charset="0"/>
                          <a:cs typeface="Poppins" panose="00000500000000000000" pitchFamily="2" charset="0"/>
                        </a:rPr>
                        <a:t>Social skills training </a:t>
                      </a:r>
                    </a:p>
                    <a:p>
                      <a:pPr marL="285750" lvl="0" indent="-285750" algn="ctr">
                        <a:lnSpc>
                          <a:spcPct val="115000"/>
                        </a:lnSpc>
                        <a:spcAft>
                          <a:spcPts val="800"/>
                        </a:spcAft>
                        <a:buFontTx/>
                        <a:buChar char="-"/>
                        <a:tabLst>
                          <a:tab pos="457200" algn="l"/>
                        </a:tabLst>
                      </a:pPr>
                      <a:r>
                        <a:rPr lang="en-GB" sz="1600" dirty="0">
                          <a:latin typeface="Poppins" panose="00000500000000000000" pitchFamily="2" charset="0"/>
                          <a:cs typeface="Poppins" panose="00000500000000000000" pitchFamily="2" charset="0"/>
                        </a:rPr>
                        <a:t>Universal provision </a:t>
                      </a:r>
                    </a:p>
                    <a:p>
                      <a:pPr marL="285750" lvl="0" indent="-285750" algn="ctr">
                        <a:lnSpc>
                          <a:spcPct val="115000"/>
                        </a:lnSpc>
                        <a:spcAft>
                          <a:spcPts val="800"/>
                        </a:spcAft>
                        <a:buFontTx/>
                        <a:buChar char="-"/>
                        <a:tabLst>
                          <a:tab pos="457200" algn="l"/>
                        </a:tabLst>
                      </a:pPr>
                      <a:r>
                        <a:rPr lang="en-GB" sz="1600" dirty="0">
                          <a:latin typeface="Poppins" panose="00000500000000000000" pitchFamily="2" charset="0"/>
                          <a:cs typeface="Poppins" panose="00000500000000000000" pitchFamily="2" charset="0"/>
                        </a:rPr>
                        <a:t>Targeted provision</a:t>
                      </a:r>
                    </a:p>
                  </a:txBody>
                  <a:tcPr anchor="ctr">
                    <a:lnL w="12700" cmpd="sng">
                      <a:noFill/>
                    </a:lnL>
                    <a:lnR w="12700" cap="flat" cmpd="sng" algn="ctr">
                      <a:solidFill>
                        <a:schemeClr val="accent3"/>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800"/>
                        </a:spcAft>
                        <a:buClrTx/>
                        <a:buSzTx/>
                        <a:buFont typeface="+mj-lt"/>
                        <a:buNone/>
                        <a:tabLst>
                          <a:tab pos="914400" algn="l"/>
                        </a:tabLst>
                        <a:defRPr/>
                      </a:pPr>
                      <a:r>
                        <a:rPr lang="en-GB" sz="1600" b="1" dirty="0">
                          <a:latin typeface="Poppins" panose="00000500000000000000" pitchFamily="2" charset="0"/>
                          <a:cs typeface="Poppins" panose="00000500000000000000" pitchFamily="2" charset="0"/>
                        </a:rPr>
                        <a:t>Interventions to prevent school exclusions</a:t>
                      </a:r>
                    </a:p>
                    <a:p>
                      <a:pPr marL="285750" marR="0" lvl="0" indent="-285750" algn="ctr" defTabSz="914400" rtl="0" eaLnBrk="1" fontAlgn="auto" latinLnBrk="0" hangingPunct="1">
                        <a:lnSpc>
                          <a:spcPct val="115000"/>
                        </a:lnSpc>
                        <a:spcBef>
                          <a:spcPts val="0"/>
                        </a:spcBef>
                        <a:spcAft>
                          <a:spcPts val="800"/>
                        </a:spcAft>
                        <a:buClrTx/>
                        <a:buSzTx/>
                        <a:buFontTx/>
                        <a:buChar char="-"/>
                        <a:tabLst>
                          <a:tab pos="914400" algn="l"/>
                        </a:tabLst>
                        <a:defRPr/>
                      </a:pPr>
                      <a:r>
                        <a:rPr lang="en-GB" sz="1600" dirty="0">
                          <a:latin typeface="Poppins" panose="00000500000000000000" pitchFamily="2" charset="0"/>
                          <a:cs typeface="Poppins" panose="00000500000000000000" pitchFamily="2" charset="0"/>
                        </a:rPr>
                        <a:t>Behaviour management</a:t>
                      </a:r>
                    </a:p>
                    <a:p>
                      <a:pPr marL="285750" marR="0" lvl="0" indent="-285750" algn="ctr" defTabSz="914400" rtl="0" eaLnBrk="1" fontAlgn="auto" latinLnBrk="0" hangingPunct="1">
                        <a:lnSpc>
                          <a:spcPct val="115000"/>
                        </a:lnSpc>
                        <a:spcBef>
                          <a:spcPts val="0"/>
                        </a:spcBef>
                        <a:spcAft>
                          <a:spcPts val="800"/>
                        </a:spcAft>
                        <a:buClrTx/>
                        <a:buSzTx/>
                        <a:buFontTx/>
                        <a:buChar char="-"/>
                        <a:tabLst>
                          <a:tab pos="914400" algn="l"/>
                        </a:tabLst>
                        <a:defRPr/>
                      </a:pPr>
                      <a:r>
                        <a:rPr lang="en-GB" sz="1600" dirty="0">
                          <a:latin typeface="Poppins" panose="00000500000000000000" pitchFamily="2" charset="0"/>
                          <a:cs typeface="Poppins" panose="00000500000000000000" pitchFamily="2" charset="0"/>
                        </a:rPr>
                        <a:t>Supporting attendance</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Pre-court diversion</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Outcome 22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Community Resolution</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Conditional Cautions</a:t>
                      </a:r>
                    </a:p>
                  </a:txBody>
                  <a:tcPr anchor="ctr">
                    <a:lnL w="12700" cap="flat" cmpd="sng" algn="ctr">
                      <a:solidFill>
                        <a:schemeClr val="accent3"/>
                      </a:solidFill>
                      <a:prstDash val="solid"/>
                      <a:round/>
                      <a:headEnd type="none" w="med" len="med"/>
                      <a:tailEnd type="none" w="med" len="med"/>
                    </a:lnL>
                    <a:lnR w="12700" cmpd="sng">
                      <a:noFill/>
                    </a:lnR>
                    <a:lnT w="12700" cmpd="sng">
                      <a:noFill/>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6301493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Sports programmes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Team sports</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Combat sports</a:t>
                      </a:r>
                    </a:p>
                  </a:txBody>
                  <a:tcPr anchor="ctr">
                    <a:lnL w="12700" cmpd="sng">
                      <a:noFill/>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CBT</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Clinical provision </a:t>
                      </a: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lang="en-GB" sz="1600" dirty="0">
                          <a:latin typeface="Poppins" panose="00000500000000000000" pitchFamily="2" charset="0"/>
                          <a:cs typeface="Poppins" panose="00000500000000000000" pitchFamily="2" charset="0"/>
                        </a:rPr>
                        <a:t>CBT techniques </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Poppins" panose="00000500000000000000" pitchFamily="2" charset="0"/>
                          <a:cs typeface="Poppins" panose="00000500000000000000" pitchFamily="2" charset="0"/>
                        </a:rPr>
                        <a:t>Trauma-specific therapies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latin typeface="Poppins" panose="00000500000000000000" pitchFamily="2" charset="0"/>
                          <a:cs typeface="Poppins" panose="00000500000000000000" pitchFamily="2" charset="0"/>
                        </a:rPr>
                        <a:t>- Breakdown by types</a:t>
                      </a:r>
                      <a:endParaRPr lang="en-GB" sz="1600" dirty="0">
                        <a:latin typeface="Poppins" panose="00000500000000000000" pitchFamily="2" charset="0"/>
                        <a:cs typeface="Poppins" panose="00000500000000000000" pitchFamily="2" charset="0"/>
                      </a:endParaRPr>
                    </a:p>
                  </a:txBody>
                  <a:tcPr anchor="ctr">
                    <a:lnL w="12700" cap="flat" cmpd="sng" algn="ctr">
                      <a:solidFill>
                        <a:schemeClr val="accent3"/>
                      </a:solidFill>
                      <a:prstDash val="solid"/>
                      <a:round/>
                      <a:headEnd type="none" w="med" len="med"/>
                      <a:tailEnd type="none" w="med" len="med"/>
                    </a:lnL>
                    <a:lnR w="12700" cmpd="sng">
                      <a:noFill/>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199701642"/>
                  </a:ext>
                </a:extLst>
              </a:tr>
            </a:tbl>
          </a:graphicData>
        </a:graphic>
      </p:graphicFrame>
    </p:spTree>
    <p:extLst>
      <p:ext uri="{BB962C8B-B14F-4D97-AF65-F5344CB8AC3E}">
        <p14:creationId xmlns:p14="http://schemas.microsoft.com/office/powerpoint/2010/main" val="21085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896C-2342-AFF0-57B1-C2BF66E15868}"/>
              </a:ext>
            </a:extLst>
          </p:cNvPr>
          <p:cNvSpPr>
            <a:spLocks noGrp="1"/>
          </p:cNvSpPr>
          <p:nvPr>
            <p:ph type="title"/>
          </p:nvPr>
        </p:nvSpPr>
        <p:spPr>
          <a:xfrm>
            <a:off x="831850" y="1554846"/>
            <a:ext cx="10031768" cy="2852737"/>
          </a:xfrm>
        </p:spPr>
        <p:txBody>
          <a:bodyPr/>
          <a:lstStyle/>
          <a:p>
            <a:r>
              <a:rPr lang="en-GB" dirty="0"/>
              <a:t>Keep in touch</a:t>
            </a:r>
          </a:p>
        </p:txBody>
      </p:sp>
      <p:sp>
        <p:nvSpPr>
          <p:cNvPr id="3" name="Text Placeholder 2">
            <a:extLst>
              <a:ext uri="{FF2B5EF4-FFF2-40B4-BE49-F238E27FC236}">
                <a16:creationId xmlns:a16="http://schemas.microsoft.com/office/drawing/2014/main" id="{CD7C4F6E-6FF9-C00F-FCC6-EE11D48DF8DC}"/>
              </a:ext>
            </a:extLst>
          </p:cNvPr>
          <p:cNvSpPr>
            <a:spLocks noGrp="1"/>
          </p:cNvSpPr>
          <p:nvPr>
            <p:ph type="body" idx="1"/>
          </p:nvPr>
        </p:nvSpPr>
        <p:spPr>
          <a:xfrm>
            <a:off x="831850" y="5198846"/>
            <a:ext cx="10515600" cy="1500187"/>
          </a:xfrm>
        </p:spPr>
        <p:txBody>
          <a:bodyPr/>
          <a:lstStyle/>
          <a:p>
            <a:r>
              <a:rPr lang="en-GB" sz="3200" b="1" dirty="0">
                <a:solidFill>
                  <a:srgbClr val="FFFFFF"/>
                </a:solidFill>
                <a:latin typeface="Poppins ExtraBold" panose="00000900000000000000" pitchFamily="2" charset="0"/>
                <a:cs typeface="Poppins ExtraBold" panose="00000900000000000000" pitchFamily="2" charset="0"/>
              </a:rPr>
              <a:t>Laura.Knight@youthendowmentfund.org.uk</a:t>
            </a:r>
          </a:p>
        </p:txBody>
      </p:sp>
    </p:spTree>
    <p:extLst>
      <p:ext uri="{BB962C8B-B14F-4D97-AF65-F5344CB8AC3E}">
        <p14:creationId xmlns:p14="http://schemas.microsoft.com/office/powerpoint/2010/main" val="2377201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dirty="0"/>
              <a:t>How do I know whether it is working and how? From tracking to experimentation</a:t>
            </a:r>
            <a:endParaRPr lang="en-US" altLang="en-US" sz="2800" dirty="0"/>
          </a:p>
        </p:txBody>
      </p:sp>
      <p:sp>
        <p:nvSpPr>
          <p:cNvPr id="3075" name="Rectangle 3"/>
          <p:cNvSpPr>
            <a:spLocks noGrp="1" noChangeArrowheads="1"/>
          </p:cNvSpPr>
          <p:nvPr>
            <p:ph type="subTitle" idx="1"/>
          </p:nvPr>
        </p:nvSpPr>
        <p:spPr>
          <a:xfrm>
            <a:off x="1908176" y="4652936"/>
            <a:ext cx="8374063" cy="576264"/>
          </a:xfrm>
        </p:spPr>
        <p:txBody>
          <a:bodyPr/>
          <a:lstStyle/>
          <a:p>
            <a:pPr eaLnBrk="1" hangingPunct="1"/>
            <a:r>
              <a:rPr lang="en-US" altLang="en-US" sz="2000" dirty="0"/>
              <a:t>Dr. Peter NEYROUD</a:t>
            </a:r>
            <a:r>
              <a:rPr lang="en-US" altLang="en-US" dirty="0"/>
              <a:t>, Associate Professor in Evidence-based Policing</a:t>
            </a:r>
          </a:p>
        </p:txBody>
      </p:sp>
      <p:sp>
        <p:nvSpPr>
          <p:cNvPr id="3076" name="Rectangle 4"/>
          <p:cNvSpPr>
            <a:spLocks noChangeArrowheads="1"/>
          </p:cNvSpPr>
          <p:nvPr/>
        </p:nvSpPr>
        <p:spPr bwMode="auto">
          <a:xfrm>
            <a:off x="1908176" y="5548314"/>
            <a:ext cx="8374063"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FFFF"/>
                </a:solidFill>
                <a:effectLst/>
                <a:uLnTx/>
                <a:uFillTx/>
                <a:latin typeface="Arial" charset="0"/>
                <a:ea typeface="+mn-ea"/>
                <a:cs typeface="+mn-cs"/>
              </a:rPr>
              <a:t>Institute of Criminology</a:t>
            </a:r>
          </a:p>
        </p:txBody>
      </p:sp>
    </p:spTree>
    <p:extLst>
      <p:ext uri="{BB962C8B-B14F-4D97-AF65-F5344CB8AC3E}">
        <p14:creationId xmlns:p14="http://schemas.microsoft.com/office/powerpoint/2010/main" val="2046326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540A3DE-FA4D-2385-4833-6FB532934A2B}"/>
              </a:ext>
            </a:extLst>
          </p:cNvPr>
          <p:cNvSpPr>
            <a:spLocks noGrp="1"/>
          </p:cNvSpPr>
          <p:nvPr>
            <p:ph type="title"/>
          </p:nvPr>
        </p:nvSpPr>
        <p:spPr>
          <a:xfrm>
            <a:off x="616533" y="389466"/>
            <a:ext cx="4282983" cy="1200361"/>
          </a:xfrm>
        </p:spPr>
        <p:txBody>
          <a:bodyPr anchor="b">
            <a:normAutofit/>
          </a:bodyPr>
          <a:lstStyle/>
          <a:p>
            <a:r>
              <a:rPr lang="en-GB" sz="3600" dirty="0">
                <a:solidFill>
                  <a:schemeClr val="tx1"/>
                </a:solidFill>
              </a:rPr>
              <a:t>Overview </a:t>
            </a:r>
          </a:p>
        </p:txBody>
      </p:sp>
      <p:sp>
        <p:nvSpPr>
          <p:cNvPr id="1033" name="Rectangle 1032">
            <a:extLst>
              <a:ext uri="{FF2B5EF4-FFF2-40B4-BE49-F238E27FC236}">
                <a16:creationId xmlns:a16="http://schemas.microsoft.com/office/drawing/2014/main"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12C4AE95-0D60-BB30-E99A-D8500229A4FC}"/>
              </a:ext>
            </a:extLst>
          </p:cNvPr>
          <p:cNvSpPr>
            <a:spLocks noGrp="1"/>
          </p:cNvSpPr>
          <p:nvPr>
            <p:ph idx="1"/>
          </p:nvPr>
        </p:nvSpPr>
        <p:spPr>
          <a:xfrm>
            <a:off x="645066" y="2031101"/>
            <a:ext cx="4282984" cy="3511943"/>
          </a:xfrm>
        </p:spPr>
        <p:txBody>
          <a:bodyPr anchor="ctr">
            <a:normAutofit/>
          </a:bodyPr>
          <a:lstStyle/>
          <a:p>
            <a:r>
              <a:rPr lang="en-GB" sz="1800" dirty="0"/>
              <a:t>Preparation</a:t>
            </a:r>
          </a:p>
          <a:p>
            <a:r>
              <a:rPr lang="en-GB" sz="1800" dirty="0"/>
              <a:t>Mapping the process</a:t>
            </a:r>
          </a:p>
          <a:p>
            <a:r>
              <a:rPr lang="en-GB" sz="1800" dirty="0"/>
              <a:t>Getting expert advice and support  </a:t>
            </a:r>
          </a:p>
          <a:p>
            <a:r>
              <a:rPr lang="en-GB" sz="1800" dirty="0"/>
              <a:t>Piloting</a:t>
            </a:r>
          </a:p>
          <a:p>
            <a:r>
              <a:rPr lang="en-GB" sz="1800" dirty="0"/>
              <a:t>Live running </a:t>
            </a:r>
          </a:p>
          <a:p>
            <a:r>
              <a:rPr lang="en-GB" sz="1800" dirty="0"/>
              <a:t>Tracking and reporting </a:t>
            </a:r>
          </a:p>
          <a:p>
            <a:endParaRPr lang="en-GB" sz="1800" dirty="0"/>
          </a:p>
        </p:txBody>
      </p:sp>
      <p:sp>
        <p:nvSpPr>
          <p:cNvPr id="1035" name="Rectangle 1034">
            <a:extLst>
              <a:ext uri="{FF2B5EF4-FFF2-40B4-BE49-F238E27FC236}">
                <a16:creationId xmlns:a16="http://schemas.microsoft.com/office/drawing/2014/main"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37" name="Rectangle 1036">
            <a:extLst>
              <a:ext uri="{FF2B5EF4-FFF2-40B4-BE49-F238E27FC236}">
                <a16:creationId xmlns:a16="http://schemas.microsoft.com/office/drawing/2014/main"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39" name="Rectangle 1038">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Criminology and Policing – meeting in the middle – The BSC Blog">
            <a:extLst>
              <a:ext uri="{FF2B5EF4-FFF2-40B4-BE49-F238E27FC236}">
                <a16:creationId xmlns:a16="http://schemas.microsoft.com/office/drawing/2014/main" id="{4C95595C-9BE9-B365-2D82-373D7B4852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7738" y="1835210"/>
            <a:ext cx="5628018" cy="295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54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8" y="1445740"/>
            <a:ext cx="3454543" cy="784711"/>
          </a:xfrm>
          <a:noFill/>
          <a:ln w="19050">
            <a:solidFill>
              <a:schemeClr val="tx1"/>
            </a:solidFill>
          </a:ln>
        </p:spPr>
        <p:txBody>
          <a:bodyPr wrap="square" anchor="ctr">
            <a:normAutofit/>
          </a:bodyPr>
          <a:lstStyle/>
          <a:p>
            <a:pPr algn="ctr"/>
            <a:r>
              <a:rPr lang="en-US" sz="2400" dirty="0">
                <a:solidFill>
                  <a:schemeClr val="tx1"/>
                </a:solidFill>
              </a:rPr>
              <a:t>Evidence Based </a:t>
            </a:r>
            <a:br>
              <a:rPr lang="en-US" sz="2400" dirty="0">
                <a:solidFill>
                  <a:schemeClr val="tx1"/>
                </a:solidFill>
              </a:rPr>
            </a:br>
            <a:r>
              <a:rPr lang="en-US" sz="2400" dirty="0">
                <a:solidFill>
                  <a:schemeClr val="tx1"/>
                </a:solidFill>
              </a:rPr>
              <a:t>Policing</a:t>
            </a:r>
          </a:p>
        </p:txBody>
      </p:sp>
      <p:sp>
        <p:nvSpPr>
          <p:cNvPr id="3" name="Content Placeholder 2"/>
          <p:cNvSpPr>
            <a:spLocks noGrp="1"/>
          </p:cNvSpPr>
          <p:nvPr>
            <p:ph idx="1"/>
          </p:nvPr>
        </p:nvSpPr>
        <p:spPr>
          <a:xfrm>
            <a:off x="827314" y="2598058"/>
            <a:ext cx="4310743" cy="3455610"/>
          </a:xfrm>
        </p:spPr>
        <p:txBody>
          <a:bodyPr>
            <a:normAutofit fontScale="92500"/>
          </a:bodyPr>
          <a:lstStyle/>
          <a:p>
            <a:endParaRPr lang="en-US" sz="1800" dirty="0"/>
          </a:p>
          <a:p>
            <a:pPr marL="0" indent="0">
              <a:buNone/>
            </a:pPr>
            <a:r>
              <a:rPr lang="en-US" sz="2800" dirty="0"/>
              <a:t>“the use of the best available research on the outcomes of police work to implement guidelines and evaluate agencies, units, and officers” </a:t>
            </a:r>
          </a:p>
          <a:p>
            <a:pPr marL="0" indent="0">
              <a:buNone/>
            </a:pPr>
            <a:r>
              <a:rPr lang="en-US" sz="1600" dirty="0"/>
              <a:t>	</a:t>
            </a:r>
          </a:p>
          <a:p>
            <a:pPr marL="0" indent="0">
              <a:buNone/>
            </a:pPr>
            <a:r>
              <a:rPr lang="en-US" sz="1600" dirty="0"/>
              <a:t>(Sherman, 1998: 3)</a:t>
            </a:r>
          </a:p>
        </p:txBody>
      </p:sp>
      <p:pic>
        <p:nvPicPr>
          <p:cNvPr id="5" name="Picture 4" descr="A close up of a logo&#10;&#10;Description automatically generated">
            <a:extLst>
              <a:ext uri="{FF2B5EF4-FFF2-40B4-BE49-F238E27FC236}">
                <a16:creationId xmlns:a16="http://schemas.microsoft.com/office/drawing/2014/main" id="{AF6B08C7-433D-CE4E-9328-271E7DFA9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323" y="1971445"/>
            <a:ext cx="4688077" cy="2754245"/>
          </a:xfrm>
          <a:prstGeom prst="rect">
            <a:avLst/>
          </a:prstGeom>
        </p:spPr>
      </p:pic>
    </p:spTree>
    <p:extLst>
      <p:ext uri="{BB962C8B-B14F-4D97-AF65-F5344CB8AC3E}">
        <p14:creationId xmlns:p14="http://schemas.microsoft.com/office/powerpoint/2010/main" val="811903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B348-076B-51EA-5D44-8F0BA11298C8}"/>
              </a:ext>
            </a:extLst>
          </p:cNvPr>
          <p:cNvSpPr>
            <a:spLocks noGrp="1"/>
          </p:cNvSpPr>
          <p:nvPr>
            <p:ph type="title"/>
          </p:nvPr>
        </p:nvSpPr>
        <p:spPr>
          <a:xfrm>
            <a:off x="762000" y="871146"/>
            <a:ext cx="4924426" cy="1442258"/>
          </a:xfrm>
        </p:spPr>
        <p:txBody>
          <a:bodyPr vert="horz" lIns="91440" tIns="45720" rIns="91440" bIns="45720" rtlCol="0" anchor="t">
            <a:normAutofit fontScale="90000"/>
          </a:bodyPr>
          <a:lstStyle/>
          <a:p>
            <a:pPr>
              <a:lnSpc>
                <a:spcPct val="90000"/>
              </a:lnSpc>
            </a:pPr>
            <a:r>
              <a:rPr lang="en-US" sz="3700" kern="1200" dirty="0">
                <a:solidFill>
                  <a:schemeClr val="tx1"/>
                </a:solidFill>
              </a:rPr>
              <a:t>Doing your pre-intervention research thoroughly</a:t>
            </a:r>
          </a:p>
        </p:txBody>
      </p:sp>
      <p:cxnSp>
        <p:nvCxnSpPr>
          <p:cNvPr id="12" name="Straight Connector 11">
            <a:extLst>
              <a:ext uri="{FF2B5EF4-FFF2-40B4-BE49-F238E27FC236}">
                <a16:creationId xmlns:a16="http://schemas.microsoft.com/office/drawing/2014/main" id="{192712F8-36FA-35DF-0CE8-4098D93322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lue and yellow sign with white text&#10;&#10;AI-generated content may be incorrect.">
            <a:extLst>
              <a:ext uri="{FF2B5EF4-FFF2-40B4-BE49-F238E27FC236}">
                <a16:creationId xmlns:a16="http://schemas.microsoft.com/office/drawing/2014/main" id="{C8F9913D-17E6-1548-6F0C-31DB2821296A}"/>
              </a:ext>
            </a:extLst>
          </p:cNvPr>
          <p:cNvPicPr>
            <a:picLocks noGrp="1" noChangeAspect="1"/>
          </p:cNvPicPr>
          <p:nvPr>
            <p:ph idx="1"/>
          </p:nvPr>
        </p:nvPicPr>
        <p:blipFill>
          <a:blip r:embed="rId2"/>
          <a:stretch>
            <a:fillRect/>
          </a:stretch>
        </p:blipFill>
        <p:spPr>
          <a:xfrm>
            <a:off x="865140" y="2468885"/>
            <a:ext cx="4606974" cy="2500896"/>
          </a:xfrm>
          <a:prstGeom prst="rect">
            <a:avLst/>
          </a:prstGeom>
        </p:spPr>
      </p:pic>
      <p:pic>
        <p:nvPicPr>
          <p:cNvPr id="7" name="Picture 6" descr="A white and blue text on a white background&#10;&#10;AI-generated content may be incorrect.">
            <a:extLst>
              <a:ext uri="{FF2B5EF4-FFF2-40B4-BE49-F238E27FC236}">
                <a16:creationId xmlns:a16="http://schemas.microsoft.com/office/drawing/2014/main" id="{7C4CBABB-4F60-D030-F967-375369365DB2}"/>
              </a:ext>
            </a:extLst>
          </p:cNvPr>
          <p:cNvPicPr>
            <a:picLocks noChangeAspect="1"/>
          </p:cNvPicPr>
          <p:nvPr/>
        </p:nvPicPr>
        <p:blipFill>
          <a:blip r:embed="rId3"/>
          <a:stretch>
            <a:fillRect/>
          </a:stretch>
        </p:blipFill>
        <p:spPr>
          <a:xfrm>
            <a:off x="5472115" y="871145"/>
            <a:ext cx="6589256" cy="4200910"/>
          </a:xfrm>
          <a:prstGeom prst="rect">
            <a:avLst/>
          </a:prstGeom>
        </p:spPr>
      </p:pic>
      <p:cxnSp>
        <p:nvCxnSpPr>
          <p:cNvPr id="14" name="Straight Connector 13">
            <a:extLst>
              <a:ext uri="{FF2B5EF4-FFF2-40B4-BE49-F238E27FC236}">
                <a16:creationId xmlns:a16="http://schemas.microsoft.com/office/drawing/2014/main" id="{AF9469B9-6468-5B6A-E832-8D45903884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494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39D2B50-7B8C-2761-1530-DCA3A17DEBF6}"/>
              </a:ext>
            </a:extLst>
          </p:cNvPr>
          <p:cNvSpPr>
            <a:spLocks noGrp="1"/>
          </p:cNvSpPr>
          <p:nvPr>
            <p:ph type="title"/>
          </p:nvPr>
        </p:nvSpPr>
        <p:spPr>
          <a:xfrm>
            <a:off x="699714" y="353160"/>
            <a:ext cx="7091300" cy="898581"/>
          </a:xfrm>
        </p:spPr>
        <p:txBody>
          <a:bodyPr vert="horz" lIns="91440" tIns="45720" rIns="91440" bIns="45720" rtlCol="0" anchor="ctr">
            <a:normAutofit/>
          </a:bodyPr>
          <a:lstStyle/>
          <a:p>
            <a:pPr>
              <a:lnSpc>
                <a:spcPct val="90000"/>
              </a:lnSpc>
            </a:pPr>
            <a:r>
              <a:rPr lang="en-US" sz="4000" kern="1200" dirty="0">
                <a:solidFill>
                  <a:srgbClr val="FFFFFF"/>
                </a:solidFill>
              </a:rPr>
              <a:t>Using trusted sources </a:t>
            </a:r>
          </a:p>
        </p:txBody>
      </p:sp>
      <p:pic>
        <p:nvPicPr>
          <p:cNvPr id="5" name="Content Placeholder 4" descr="A close-up of a person&#10;&#10;AI-generated content may be incorrect.">
            <a:extLst>
              <a:ext uri="{FF2B5EF4-FFF2-40B4-BE49-F238E27FC236}">
                <a16:creationId xmlns:a16="http://schemas.microsoft.com/office/drawing/2014/main" id="{4BC88193-7FE9-774A-DC94-A1CD0C21F485}"/>
              </a:ext>
            </a:extLst>
          </p:cNvPr>
          <p:cNvPicPr>
            <a:picLocks noGrp="1" noChangeAspect="1"/>
          </p:cNvPicPr>
          <p:nvPr>
            <p:ph idx="1"/>
          </p:nvPr>
        </p:nvPicPr>
        <p:blipFill>
          <a:blip r:embed="rId2"/>
          <a:stretch>
            <a:fillRect/>
          </a:stretch>
        </p:blipFill>
        <p:spPr>
          <a:xfrm>
            <a:off x="715748" y="3160441"/>
            <a:ext cx="5131088" cy="2039607"/>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1B384C94-6C59-F373-9B40-00A0D41F6B3D}"/>
              </a:ext>
            </a:extLst>
          </p:cNvPr>
          <p:cNvPicPr>
            <a:picLocks noChangeAspect="1"/>
          </p:cNvPicPr>
          <p:nvPr/>
        </p:nvPicPr>
        <p:blipFill>
          <a:blip r:embed="rId3"/>
          <a:stretch>
            <a:fillRect/>
          </a:stretch>
        </p:blipFill>
        <p:spPr>
          <a:xfrm>
            <a:off x="6345165" y="2760785"/>
            <a:ext cx="5131087" cy="2911891"/>
          </a:xfrm>
          <a:prstGeom prst="rect">
            <a:avLst/>
          </a:prstGeom>
        </p:spPr>
      </p:pic>
    </p:spTree>
    <p:extLst>
      <p:ext uri="{BB962C8B-B14F-4D97-AF65-F5344CB8AC3E}">
        <p14:creationId xmlns:p14="http://schemas.microsoft.com/office/powerpoint/2010/main" val="2981330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59C5-AB5F-71F8-C5B8-D84B46C1DE68}"/>
              </a:ext>
            </a:extLst>
          </p:cNvPr>
          <p:cNvSpPr>
            <a:spLocks noGrp="1"/>
          </p:cNvSpPr>
          <p:nvPr>
            <p:ph type="title"/>
          </p:nvPr>
        </p:nvSpPr>
        <p:spPr/>
        <p:txBody>
          <a:bodyPr/>
          <a:lstStyle/>
          <a:p>
            <a:r>
              <a:rPr lang="en-GB" dirty="0"/>
              <a:t>Systematic Reviews </a:t>
            </a:r>
          </a:p>
        </p:txBody>
      </p:sp>
      <p:pic>
        <p:nvPicPr>
          <p:cNvPr id="5" name="Content Placeholder 4" descr="A screenshot of a computer&#10;&#10;AI-generated content may be incorrect.">
            <a:extLst>
              <a:ext uri="{FF2B5EF4-FFF2-40B4-BE49-F238E27FC236}">
                <a16:creationId xmlns:a16="http://schemas.microsoft.com/office/drawing/2014/main" id="{2EF6DFDD-304F-92D3-97F0-481D2FC7703F}"/>
              </a:ext>
            </a:extLst>
          </p:cNvPr>
          <p:cNvPicPr>
            <a:picLocks noGrp="1" noChangeAspect="1"/>
          </p:cNvPicPr>
          <p:nvPr>
            <p:ph idx="1"/>
          </p:nvPr>
        </p:nvPicPr>
        <p:blipFill>
          <a:blip r:embed="rId2"/>
          <a:stretch>
            <a:fillRect/>
          </a:stretch>
        </p:blipFill>
        <p:spPr>
          <a:xfrm>
            <a:off x="512763" y="2309429"/>
            <a:ext cx="11164887" cy="2864616"/>
          </a:xfrm>
        </p:spPr>
      </p:pic>
    </p:spTree>
    <p:extLst>
      <p:ext uri="{BB962C8B-B14F-4D97-AF65-F5344CB8AC3E}">
        <p14:creationId xmlns:p14="http://schemas.microsoft.com/office/powerpoint/2010/main" val="1745074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p:cNvSpPr>
          <p:nvPr/>
        </p:nvSpPr>
        <p:spPr bwMode="auto">
          <a:xfrm>
            <a:off x="1524001" y="1370708"/>
            <a:ext cx="9143999" cy="4833193"/>
          </a:xfrm>
          <a:prstGeom prst="rect">
            <a:avLst/>
          </a:prstGeom>
          <a:solidFill>
            <a:srgbClr val="F0E6C3"/>
          </a:solidFill>
          <a:ln>
            <a:noFill/>
          </a:ln>
          <a:effectLst/>
          <a:extLst>
            <a:ext uri="{91240B29-F687-4f45-9708-019B960494DF}">
              <a14:hiddenLine xmlns:a14="http://schemas.microsoft.com/office/drawing/2010/main" xmlns="" w="1905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8" tIns="50798" rIns="50798" bIns="5079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72"/>
              </a:solidFill>
              <a:effectLst/>
              <a:uLnTx/>
              <a:uFillTx/>
              <a:latin typeface="Arial"/>
              <a:ea typeface="+mn-ea"/>
              <a:cs typeface="Helvetica Light" charset="0"/>
            </a:endParaRPr>
          </a:p>
        </p:txBody>
      </p:sp>
      <p:sp>
        <p:nvSpPr>
          <p:cNvPr id="12290" name="Rectangle 2"/>
          <p:cNvSpPr>
            <a:spLocks/>
          </p:cNvSpPr>
          <p:nvPr/>
        </p:nvSpPr>
        <p:spPr bwMode="auto">
          <a:xfrm>
            <a:off x="2162628" y="1353635"/>
            <a:ext cx="8505371" cy="45719"/>
          </a:xfrm>
          <a:prstGeom prst="rect">
            <a:avLst/>
          </a:prstGeom>
          <a:solidFill>
            <a:srgbClr val="194431"/>
          </a:solidFill>
          <a:ln>
            <a:noFill/>
          </a:ln>
          <a:effectLst/>
          <a:extLst>
            <a:ext uri="{91240B29-F687-4f45-9708-019B960494DF}">
              <a14:hiddenLine xmlns:a14="http://schemas.microsoft.com/office/drawing/2010/main" xmlns="" w="19050"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98" tIns="50798" rIns="50798" bIns="5079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72"/>
              </a:solidFill>
              <a:effectLst/>
              <a:uLnTx/>
              <a:uFillTx/>
              <a:latin typeface="Arial"/>
              <a:ea typeface="+mn-ea"/>
              <a:cs typeface="Helvetica Light" charset="0"/>
            </a:endParaRPr>
          </a:p>
        </p:txBody>
      </p:sp>
      <p:sp>
        <p:nvSpPr>
          <p:cNvPr id="12291" name="Rectangle 3"/>
          <p:cNvSpPr>
            <a:spLocks noGrp="1" noChangeArrowheads="1"/>
          </p:cNvSpPr>
          <p:nvPr>
            <p:ph type="title"/>
          </p:nvPr>
        </p:nvSpPr>
        <p:spPr>
          <a:xfrm>
            <a:off x="1991545" y="188641"/>
            <a:ext cx="7838183" cy="1182066"/>
          </a:xfrm>
        </p:spPr>
        <p:txBody>
          <a:bodyPr vert="horz" wrap="square" lIns="88896" tIns="50798" rIns="88896" bIns="50798" numCol="1" anchor="t" anchorCtr="0" compatLnSpc="1">
            <a:prstTxWarp prst="textNoShape">
              <a:avLst/>
            </a:prstTxWarp>
          </a:bodyPr>
          <a:lstStyle/>
          <a:p>
            <a:pPr defTabSz="914145">
              <a:defRPr/>
            </a:pPr>
            <a:r>
              <a:rPr lang="en-US" sz="2700" dirty="0">
                <a:solidFill>
                  <a:srgbClr val="FFFFFF"/>
                </a:solidFill>
                <a:latin typeface="Helvetica" charset="0"/>
                <a:cs typeface="Helvetica" charset="0"/>
                <a:sym typeface="Helvetica" charset="0"/>
              </a:rPr>
              <a:t>Systematic Reviews in Policing: What works? What’s promising? What doesn’t work? </a:t>
            </a:r>
            <a:endParaRPr lang="en-US" dirty="0"/>
          </a:p>
        </p:txBody>
      </p:sp>
      <p:graphicFrame>
        <p:nvGraphicFramePr>
          <p:cNvPr id="12292" name="Group 4"/>
          <p:cNvGraphicFramePr>
            <a:graphicFrameLocks noGrp="1"/>
          </p:cNvGraphicFramePr>
          <p:nvPr/>
        </p:nvGraphicFramePr>
        <p:xfrm>
          <a:off x="1524000" y="1353635"/>
          <a:ext cx="9144000" cy="474672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07777">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Helvetica" charset="0"/>
                          <a:ea typeface="ＭＳ Ｐゴシック" charset="0"/>
                          <a:cs typeface="Helvetica" charset="0"/>
                          <a:sym typeface="Helvetica" charset="0"/>
                        </a:rPr>
                        <a:t>What works?</a:t>
                      </a:r>
                      <a:endPara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w="18062" cap="flat" cmpd="sng" algn="ctr">
                      <a:solidFill>
                        <a:srgbClr val="F8C000"/>
                      </a:solidFill>
                      <a:prstDash val="solid"/>
                      <a:miter lim="0"/>
                      <a:headEnd type="none" w="med" len="med"/>
                      <a:tailEnd type="none" w="med" len="med"/>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Helvetica" charset="0"/>
                          <a:ea typeface="ＭＳ Ｐゴシック" charset="0"/>
                          <a:cs typeface="Helvetica" charset="0"/>
                          <a:sym typeface="Helvetica" charset="0"/>
                        </a:rPr>
                        <a:t>What</a:t>
                      </a:r>
                      <a:r>
                        <a:rPr kumimoji="0" lang="ja-JP" altLang="en-US" sz="2000" b="1" i="0" u="none" strike="noStrike" cap="none" normalizeH="0" baseline="0">
                          <a:ln>
                            <a:noFill/>
                          </a:ln>
                          <a:solidFill>
                            <a:srgbClr val="000000"/>
                          </a:solidFill>
                          <a:effectLst/>
                          <a:latin typeface="Helvetica" charset="0"/>
                          <a:ea typeface="ＭＳ Ｐゴシック" charset="0"/>
                          <a:cs typeface="Helvetica" charset="0"/>
                          <a:sym typeface="Helvetica" charset="0"/>
                        </a:rPr>
                        <a:t>’</a:t>
                      </a:r>
                      <a:r>
                        <a:rPr kumimoji="0" lang="en-US" sz="2000" b="1" i="0" u="none" strike="noStrike" cap="none" normalizeH="0" baseline="0">
                          <a:ln>
                            <a:noFill/>
                          </a:ln>
                          <a:solidFill>
                            <a:srgbClr val="000000"/>
                          </a:solidFill>
                          <a:effectLst/>
                          <a:latin typeface="Helvetica" charset="0"/>
                          <a:ea typeface="ＭＳ Ｐゴシック" charset="0"/>
                          <a:cs typeface="Helvetica" charset="0"/>
                          <a:sym typeface="Helvetica" charset="0"/>
                        </a:rPr>
                        <a:t>s promising?</a:t>
                      </a:r>
                      <a:endPara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w="18062" cap="flat" cmpd="sng" algn="ctr">
                      <a:solidFill>
                        <a:srgbClr val="F8C000"/>
                      </a:solidFill>
                      <a:prstDash val="solid"/>
                      <a:miter lim="0"/>
                      <a:headEnd type="none" w="med" len="med"/>
                      <a:tailEnd type="none" w="med" len="med"/>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Helvetica" charset="0"/>
                          <a:ea typeface="ＭＳ Ｐゴシック" charset="0"/>
                          <a:cs typeface="Helvetica" charset="0"/>
                          <a:sym typeface="Helvetica" charset="0"/>
                        </a:rPr>
                        <a:t>What doesn't work?</a:t>
                      </a:r>
                      <a:endParaRPr kumimoji="0" lang="en-US" sz="1800" b="0" i="0" u="none" strike="noStrike" cap="none" normalizeH="0" baseline="0" dirty="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w="18062" cap="flat" cmpd="sng" algn="ctr">
                      <a:solidFill>
                        <a:srgbClr val="F8C000"/>
                      </a:solidFill>
                      <a:prstDash val="solid"/>
                      <a:miter lim="0"/>
                      <a:headEnd type="none" w="med" len="med"/>
                      <a:tailEnd type="none" w="med" len="med"/>
                    </a:lnT>
                    <a:lnB cap="flat">
                      <a:noFill/>
                    </a:lnB>
                    <a:lnTlToBr>
                      <a:noFill/>
                    </a:lnTlToBr>
                    <a:lnBlToTr>
                      <a:noFill/>
                    </a:lnBlToTr>
                    <a:solidFill>
                      <a:srgbClr val="000000">
                        <a:alpha val="0"/>
                      </a:srgbClr>
                    </a:solidFill>
                  </a:tcPr>
                </a:tc>
                <a:extLst>
                  <a:ext uri="{0D108BD9-81ED-4DB2-BD59-A6C34878D82A}">
                    <a16:rowId xmlns:a16="http://schemas.microsoft.com/office/drawing/2014/main" val="10000"/>
                  </a:ext>
                </a:extLst>
              </a:tr>
              <a:tr h="72315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Hot spots policing</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Information-gathering interrogation method </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Helvetica" charset="0"/>
                          <a:ea typeface="ＭＳ Ｐゴシック" charset="0"/>
                          <a:cs typeface="Helvetica" charset="0"/>
                          <a:sym typeface="Helvetica" charset="0"/>
                        </a:rPr>
                        <a:t>Second responder programs</a:t>
                      </a:r>
                      <a:endPara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extLst>
                  <a:ext uri="{0D108BD9-81ED-4DB2-BD59-A6C34878D82A}">
                    <a16:rowId xmlns:a16="http://schemas.microsoft.com/office/drawing/2014/main" val="10001"/>
                  </a:ext>
                </a:extLst>
              </a:tr>
              <a:tr h="1038539">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Focused deterrence</a:t>
                      </a:r>
                    </a:p>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Diversion from Prosecution</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Programs to increase procedural justice and enhance legitimacy </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Helvetica" charset="0"/>
                          <a:ea typeface="ＭＳ Ｐゴシック" charset="0"/>
                          <a:cs typeface="Helvetica" charset="0"/>
                          <a:sym typeface="Helvetica" charset="0"/>
                        </a:rPr>
                        <a:t>Stress management programs</a:t>
                      </a:r>
                      <a:endPara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extLst>
                  <a:ext uri="{0D108BD9-81ED-4DB2-BD59-A6C34878D82A}">
                    <a16:rowId xmlns:a16="http://schemas.microsoft.com/office/drawing/2014/main" val="10002"/>
                  </a:ext>
                </a:extLst>
              </a:tr>
              <a:tr h="72315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Problem-oriented policing</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Third Party Policing</a:t>
                      </a: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Helvetica" charset="0"/>
                          <a:ea typeface="ＭＳ Ｐゴシック" charset="0"/>
                          <a:cs typeface="Helvetica" charset="0"/>
                          <a:sym typeface="Helvetica" charset="0"/>
                        </a:rPr>
                        <a:t>Community policing to reduce crime</a:t>
                      </a:r>
                      <a:endParaRPr kumimoji="0" lang="en-US" sz="18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extLst>
                  <a:ext uri="{0D108BD9-81ED-4DB2-BD59-A6C34878D82A}">
                    <a16:rowId xmlns:a16="http://schemas.microsoft.com/office/drawing/2014/main" val="10003"/>
                  </a:ext>
                </a:extLst>
              </a:tr>
              <a:tr h="72315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Directed patrol for gun violence</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Community Policing to enhance legitimacy</a:t>
                      </a: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Helvetica" charset="0"/>
                          <a:ea typeface="ＭＳ Ｐゴシック" charset="0"/>
                          <a:cs typeface="Helvetica" charset="0"/>
                          <a:sym typeface="Helvetica" charset="0"/>
                        </a:rPr>
                        <a:t>Formal processing of young offenders</a:t>
                      </a: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extLst>
                  <a:ext uri="{0D108BD9-81ED-4DB2-BD59-A6C34878D82A}">
                    <a16:rowId xmlns:a16="http://schemas.microsoft.com/office/drawing/2014/main" val="10004"/>
                  </a:ext>
                </a:extLst>
              </a:tr>
              <a:tr h="407777">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Helvetica" charset="0"/>
                          <a:ea typeface="ＭＳ Ｐゴシック" charset="0"/>
                          <a:cs typeface="Helvetica" charset="0"/>
                          <a:sym typeface="Helvetica" charset="0"/>
                        </a:rPr>
                        <a:t>Neighbourhood watch</a:t>
                      </a:r>
                      <a:endParaRPr kumimoji="0" lang="en-US" sz="1800" b="0" i="0" u="none" strike="noStrike" cap="none" normalizeH="0" baseline="0" dirty="0">
                        <a:ln>
                          <a:noFill/>
                        </a:ln>
                        <a:solidFill>
                          <a:srgbClr val="000000"/>
                        </a:solidFill>
                        <a:effectLs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Body Worn Cameras</a:t>
                      </a: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Helvetica" charset="0"/>
                          <a:ea typeface="ＭＳ Ｐゴシック" charset="0"/>
                          <a:cs typeface="Helvetica" charset="0"/>
                          <a:sym typeface="Helvetica" charset="0"/>
                        </a:rPr>
                        <a:t>Juvenile curfews</a:t>
                      </a:r>
                    </a:p>
                  </a:txBody>
                  <a:tcPr marL="44648" marR="44648" marT="44648" marB="44648" horzOverflow="overflow">
                    <a:lnL cap="flat">
                      <a:noFill/>
                    </a:lnL>
                    <a:lnR cap="flat">
                      <a:noFill/>
                    </a:lnR>
                    <a:lnT cap="flat">
                      <a:noFill/>
                    </a:lnT>
                    <a:lnB cap="flat">
                      <a:noFill/>
                    </a:lnB>
                    <a:lnTlToBr>
                      <a:noFill/>
                    </a:lnTlToBr>
                    <a:lnBlToTr>
                      <a:noFill/>
                    </a:lnBlToTr>
                    <a:solidFill>
                      <a:srgbClr val="000000">
                        <a:alpha val="0"/>
                      </a:srgbClr>
                    </a:solidFill>
                  </a:tcPr>
                </a:tc>
                <a:extLst>
                  <a:ext uri="{0D108BD9-81ED-4DB2-BD59-A6C34878D82A}">
                    <a16:rowId xmlns:a16="http://schemas.microsoft.com/office/drawing/2014/main" val="10005"/>
                  </a:ext>
                </a:extLst>
              </a:tr>
              <a:tr h="723158">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DNA for police investigations </a:t>
                      </a:r>
                      <a:endParaRPr kumimoji="0" lang="en-US" sz="18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endParaRPr>
                    </a:p>
                  </a:txBody>
                  <a:tcPr marL="44648" marR="44648" marT="44648" marB="44648" horzOverflow="overflow">
                    <a:lnL cap="flat">
                      <a:noFill/>
                    </a:lnL>
                    <a:lnR cap="flat">
                      <a:noFill/>
                    </a:lnR>
                    <a:lnT cap="flat">
                      <a:noFill/>
                    </a:lnT>
                    <a:lnB w="18062" cap="flat" cmpd="sng" algn="ctr">
                      <a:solidFill>
                        <a:srgbClr val="F8C000"/>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1300163"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highlight>
                            <a:srgbClr val="FFFF00"/>
                          </a:highlight>
                          <a:latin typeface="Helvetica" charset="0"/>
                          <a:ea typeface="ＭＳ Ｐゴシック" charset="0"/>
                          <a:cs typeface="Helvetica" charset="0"/>
                          <a:sym typeface="Helvetica" charset="0"/>
                        </a:rPr>
                        <a:t>to gather evidence and enhance legitimacy</a:t>
                      </a:r>
                    </a:p>
                  </a:txBody>
                  <a:tcPr marL="44648" marR="44648" marT="44648" marB="44648" horzOverflow="overflow">
                    <a:lnL cap="flat">
                      <a:noFill/>
                    </a:lnL>
                    <a:lnR cap="flat">
                      <a:noFill/>
                    </a:lnR>
                    <a:lnT cap="flat">
                      <a:noFill/>
                    </a:lnT>
                    <a:lnB w="18062" cap="flat" cmpd="sng" algn="ctr">
                      <a:solidFill>
                        <a:srgbClr val="F8C000"/>
                      </a:solidFill>
                      <a:prstDash val="solid"/>
                      <a:miter lim="0"/>
                      <a:headEnd type="none" w="med" len="med"/>
                      <a:tailEnd type="none" w="med" len="med"/>
                    </a:lnB>
                    <a:lnTlToBr>
                      <a:noFill/>
                    </a:lnTlToBr>
                    <a:lnBlToTr>
                      <a:noFill/>
                    </a:lnBlToTr>
                    <a:solidFill>
                      <a:srgbClr val="000000">
                        <a:alpha val="0"/>
                      </a:srgbClr>
                    </a:solidFill>
                  </a:tcPr>
                </a:tc>
                <a:tc>
                  <a:txBody>
                    <a:bodyPr/>
                    <a:lstStyle/>
                    <a:p>
                      <a:pPr marL="0" marR="0" lvl="0" indent="0" algn="l" defTabSz="1849438" rtl="0" eaLnBrk="1"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Helvetica" charset="0"/>
                          <a:ea typeface="ＭＳ Ｐゴシック" charset="0"/>
                          <a:cs typeface="Helvetica" charset="0"/>
                          <a:sym typeface="Helvetica" charset="0"/>
                        </a:rPr>
                        <a:t>Counter-narratives to combat radicalization </a:t>
                      </a:r>
                    </a:p>
                  </a:txBody>
                  <a:tcPr marL="44648" marR="44648" marT="44648" marB="44648" horzOverflow="overflow">
                    <a:lnL cap="flat">
                      <a:noFill/>
                    </a:lnL>
                    <a:lnR cap="flat">
                      <a:noFill/>
                    </a:lnR>
                    <a:lnT cap="flat">
                      <a:noFill/>
                    </a:lnT>
                    <a:lnB w="18062" cap="flat" cmpd="sng" algn="ctr">
                      <a:solidFill>
                        <a:srgbClr val="F8C000"/>
                      </a:solidFill>
                      <a:prstDash val="solid"/>
                      <a:miter lim="0"/>
                      <a:headEnd type="none" w="med" len="med"/>
                      <a:tailEnd type="none" w="med" len="med"/>
                    </a:lnB>
                    <a:lnTlToBr>
                      <a:noFill/>
                    </a:lnTlToBr>
                    <a:lnBlToTr>
                      <a:noFill/>
                    </a:lnBlToTr>
                    <a:solidFill>
                      <a:srgbClr val="000000">
                        <a:alpha val="0"/>
                      </a:srgbClr>
                    </a:solidFill>
                  </a:tcPr>
                </a:tc>
                <a:extLst>
                  <a:ext uri="{0D108BD9-81ED-4DB2-BD59-A6C34878D82A}">
                    <a16:rowId xmlns:a16="http://schemas.microsoft.com/office/drawing/2014/main" val="10006"/>
                  </a:ext>
                </a:extLst>
              </a:tr>
            </a:tbl>
          </a:graphicData>
        </a:graphic>
      </p:graphicFrame>
      <p:sp>
        <p:nvSpPr>
          <p:cNvPr id="12366" name="Rectangle 78"/>
          <p:cNvSpPr>
            <a:spLocks/>
          </p:cNvSpPr>
          <p:nvPr/>
        </p:nvSpPr>
        <p:spPr bwMode="auto">
          <a:xfrm>
            <a:off x="5960940" y="6509743"/>
            <a:ext cx="260077" cy="2500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fld id="{11BDF657-8222-DF4F-B92B-587E11510A25}" type="slidenum">
              <a:rPr kumimoji="0" lang="en-US" sz="1300" b="0" i="0" u="none" strike="noStrike" kern="1200" cap="none" spc="0" normalizeH="0" baseline="0" noProof="0">
                <a:ln>
                  <a:noFill/>
                </a:ln>
                <a:solidFill>
                  <a:srgbClr val="003E72"/>
                </a:solidFill>
                <a:effectLst/>
                <a:uLnTx/>
                <a:uFillTx/>
                <a:latin typeface="Arial"/>
                <a:ea typeface="+mn-ea"/>
                <a:cs typeface="Helvetica Light"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srgbClr val="003E72"/>
              </a:solidFill>
              <a:effectLst/>
              <a:uLnTx/>
              <a:uFillTx/>
              <a:latin typeface="Arial"/>
              <a:ea typeface="+mn-ea"/>
              <a:cs typeface="Helvetica Light" charset="0"/>
            </a:endParaRPr>
          </a:p>
        </p:txBody>
      </p:sp>
    </p:spTree>
    <p:extLst>
      <p:ext uri="{BB962C8B-B14F-4D97-AF65-F5344CB8AC3E}">
        <p14:creationId xmlns:p14="http://schemas.microsoft.com/office/powerpoint/2010/main" val="110847586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7265-AA40-8EE0-0190-329AD351955F}"/>
              </a:ext>
            </a:extLst>
          </p:cNvPr>
          <p:cNvSpPr>
            <a:spLocks noGrp="1"/>
          </p:cNvSpPr>
          <p:nvPr>
            <p:ph type="title"/>
          </p:nvPr>
        </p:nvSpPr>
        <p:spPr/>
        <p:txBody>
          <a:bodyPr/>
          <a:lstStyle/>
          <a:p>
            <a:r>
              <a:rPr lang="en-GB" dirty="0"/>
              <a:t>Partnerships and supported study</a:t>
            </a:r>
          </a:p>
        </p:txBody>
      </p:sp>
      <p:sp>
        <p:nvSpPr>
          <p:cNvPr id="4" name="Text Placeholder 3">
            <a:extLst>
              <a:ext uri="{FF2B5EF4-FFF2-40B4-BE49-F238E27FC236}">
                <a16:creationId xmlns:a16="http://schemas.microsoft.com/office/drawing/2014/main" id="{576D8AD5-7E89-FC93-9178-883A182C5A94}"/>
              </a:ext>
            </a:extLst>
          </p:cNvPr>
          <p:cNvSpPr>
            <a:spLocks noGrp="1"/>
          </p:cNvSpPr>
          <p:nvPr>
            <p:ph type="body" idx="1"/>
          </p:nvPr>
        </p:nvSpPr>
        <p:spPr/>
        <p:txBody>
          <a:bodyPr/>
          <a:lstStyle/>
          <a:p>
            <a:r>
              <a:rPr lang="en-GB" dirty="0"/>
              <a:t>What research and tracking can we do ourselves? </a:t>
            </a:r>
          </a:p>
        </p:txBody>
      </p:sp>
      <p:sp>
        <p:nvSpPr>
          <p:cNvPr id="5" name="Content Placeholder 4">
            <a:extLst>
              <a:ext uri="{FF2B5EF4-FFF2-40B4-BE49-F238E27FC236}">
                <a16:creationId xmlns:a16="http://schemas.microsoft.com/office/drawing/2014/main" id="{1D3BDB79-931E-78A0-F42E-71CC1AB7351E}"/>
              </a:ext>
            </a:extLst>
          </p:cNvPr>
          <p:cNvSpPr>
            <a:spLocks noGrp="1"/>
          </p:cNvSpPr>
          <p:nvPr>
            <p:ph sz="half" idx="2"/>
          </p:nvPr>
        </p:nvSpPr>
        <p:spPr/>
        <p:txBody>
          <a:bodyPr/>
          <a:lstStyle/>
          <a:p>
            <a:r>
              <a:rPr lang="en-GB" dirty="0"/>
              <a:t>Using crime, call and other force data for pre-implementation base line, tracking and outcomes</a:t>
            </a:r>
          </a:p>
          <a:p>
            <a:r>
              <a:rPr lang="en-GB" dirty="0"/>
              <a:t>Hotspot maps</a:t>
            </a:r>
          </a:p>
          <a:p>
            <a:r>
              <a:rPr lang="en-GB" dirty="0"/>
              <a:t>Offending data  </a:t>
            </a:r>
          </a:p>
          <a:p>
            <a:r>
              <a:rPr lang="en-GB" dirty="0"/>
              <a:t>Descriptive and exploratory studies</a:t>
            </a:r>
          </a:p>
          <a:p>
            <a:endParaRPr lang="en-GB" dirty="0"/>
          </a:p>
        </p:txBody>
      </p:sp>
      <p:sp>
        <p:nvSpPr>
          <p:cNvPr id="6" name="Text Placeholder 5">
            <a:extLst>
              <a:ext uri="{FF2B5EF4-FFF2-40B4-BE49-F238E27FC236}">
                <a16:creationId xmlns:a16="http://schemas.microsoft.com/office/drawing/2014/main" id="{A0414459-D5C4-53FC-EBCD-46F9195B8581}"/>
              </a:ext>
            </a:extLst>
          </p:cNvPr>
          <p:cNvSpPr>
            <a:spLocks noGrp="1"/>
          </p:cNvSpPr>
          <p:nvPr>
            <p:ph type="body" sz="quarter" idx="3"/>
          </p:nvPr>
        </p:nvSpPr>
        <p:spPr/>
        <p:txBody>
          <a:bodyPr/>
          <a:lstStyle/>
          <a:p>
            <a:r>
              <a:rPr lang="en-GB" dirty="0"/>
              <a:t>What might we need specialist support for? </a:t>
            </a:r>
          </a:p>
        </p:txBody>
      </p:sp>
      <p:sp>
        <p:nvSpPr>
          <p:cNvPr id="7" name="Content Placeholder 6">
            <a:extLst>
              <a:ext uri="{FF2B5EF4-FFF2-40B4-BE49-F238E27FC236}">
                <a16:creationId xmlns:a16="http://schemas.microsoft.com/office/drawing/2014/main" id="{B5AFB783-3CF7-3146-0CD7-A375600921F7}"/>
              </a:ext>
            </a:extLst>
          </p:cNvPr>
          <p:cNvSpPr>
            <a:spLocks noGrp="1"/>
          </p:cNvSpPr>
          <p:nvPr>
            <p:ph sz="quarter" idx="4"/>
          </p:nvPr>
        </p:nvSpPr>
        <p:spPr/>
        <p:txBody>
          <a:bodyPr/>
          <a:lstStyle/>
          <a:p>
            <a:r>
              <a:rPr lang="en-GB" dirty="0"/>
              <a:t>Large data models for risk frameworks</a:t>
            </a:r>
          </a:p>
          <a:p>
            <a:r>
              <a:rPr lang="en-GB" dirty="0"/>
              <a:t>Experimentation – quasi-experiments and randomised controlled trials </a:t>
            </a:r>
          </a:p>
          <a:p>
            <a:r>
              <a:rPr lang="en-GB" dirty="0"/>
              <a:t>Cost benefit </a:t>
            </a:r>
          </a:p>
        </p:txBody>
      </p:sp>
    </p:spTree>
    <p:extLst>
      <p:ext uri="{BB962C8B-B14F-4D97-AF65-F5344CB8AC3E}">
        <p14:creationId xmlns:p14="http://schemas.microsoft.com/office/powerpoint/2010/main" val="330840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Right Person</a:t>
            </a:r>
          </a:p>
        </p:txBody>
      </p:sp>
      <p:cxnSp>
        <p:nvCxnSpPr>
          <p:cNvPr id="4" name="Straight Connector 3"/>
          <p:cNvCxnSpPr/>
          <p:nvPr/>
        </p:nvCxnSpPr>
        <p:spPr>
          <a:xfrm>
            <a:off x="6096000" y="2125272"/>
            <a:ext cx="23561" cy="4277000"/>
          </a:xfrm>
          <a:prstGeom prst="line">
            <a:avLst/>
          </a:prstGeom>
          <a:ln w="63500">
            <a:solidFill>
              <a:srgbClr val="0F829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734094" y="4263772"/>
            <a:ext cx="4723809" cy="10187"/>
          </a:xfrm>
          <a:prstGeom prst="line">
            <a:avLst/>
          </a:prstGeom>
          <a:ln w="63500">
            <a:solidFill>
              <a:srgbClr val="0F829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30034" y="1620156"/>
            <a:ext cx="2231868" cy="461665"/>
          </a:xfrm>
          <a:prstGeom prst="rect">
            <a:avLst/>
          </a:prstGeom>
          <a:noFill/>
        </p:spPr>
        <p:txBody>
          <a:bodyPr wrap="square" rtlCol="0">
            <a:spAutoFit/>
          </a:bodyPr>
          <a:lstStyle/>
          <a:p>
            <a:pPr algn="ctr" defTabSz="609585"/>
            <a:r>
              <a:rPr lang="en-GB" sz="2400" dirty="0">
                <a:solidFill>
                  <a:srgbClr val="D7E8EA"/>
                </a:solidFill>
                <a:latin typeface="Calibri" panose="020F0502020204030204"/>
              </a:rPr>
              <a:t>Identified</a:t>
            </a:r>
          </a:p>
        </p:txBody>
      </p:sp>
      <p:sp>
        <p:nvSpPr>
          <p:cNvPr id="8" name="TextBox 7"/>
          <p:cNvSpPr txBox="1"/>
          <p:nvPr/>
        </p:nvSpPr>
        <p:spPr>
          <a:xfrm>
            <a:off x="4980063" y="6352883"/>
            <a:ext cx="2231868" cy="461665"/>
          </a:xfrm>
          <a:prstGeom prst="rect">
            <a:avLst/>
          </a:prstGeom>
          <a:noFill/>
        </p:spPr>
        <p:txBody>
          <a:bodyPr wrap="square" rtlCol="0">
            <a:spAutoFit/>
          </a:bodyPr>
          <a:lstStyle/>
          <a:p>
            <a:pPr algn="ctr" defTabSz="609585"/>
            <a:r>
              <a:rPr lang="en-GB" sz="2400" dirty="0">
                <a:solidFill>
                  <a:srgbClr val="D7E8EA"/>
                </a:solidFill>
                <a:latin typeface="Calibri" panose="020F0502020204030204"/>
              </a:rPr>
              <a:t>Not Identified</a:t>
            </a:r>
          </a:p>
        </p:txBody>
      </p:sp>
      <p:sp>
        <p:nvSpPr>
          <p:cNvPr id="9" name="TextBox 8"/>
          <p:cNvSpPr txBox="1"/>
          <p:nvPr/>
        </p:nvSpPr>
        <p:spPr>
          <a:xfrm>
            <a:off x="2146865" y="4021401"/>
            <a:ext cx="1730592" cy="461665"/>
          </a:xfrm>
          <a:prstGeom prst="rect">
            <a:avLst/>
          </a:prstGeom>
          <a:noFill/>
        </p:spPr>
        <p:txBody>
          <a:bodyPr wrap="square" rtlCol="0">
            <a:spAutoFit/>
          </a:bodyPr>
          <a:lstStyle/>
          <a:p>
            <a:pPr algn="ctr" defTabSz="609585"/>
            <a:r>
              <a:rPr lang="en-GB" sz="2400" dirty="0">
                <a:solidFill>
                  <a:srgbClr val="D7E8EA"/>
                </a:solidFill>
                <a:latin typeface="Calibri" panose="020F0502020204030204"/>
              </a:rPr>
              <a:t>Correctly</a:t>
            </a:r>
          </a:p>
        </p:txBody>
      </p:sp>
      <p:sp>
        <p:nvSpPr>
          <p:cNvPr id="10" name="TextBox 9"/>
          <p:cNvSpPr txBox="1"/>
          <p:nvPr/>
        </p:nvSpPr>
        <p:spPr>
          <a:xfrm>
            <a:off x="8457903" y="4011214"/>
            <a:ext cx="1730592" cy="461665"/>
          </a:xfrm>
          <a:prstGeom prst="rect">
            <a:avLst/>
          </a:prstGeom>
          <a:noFill/>
        </p:spPr>
        <p:txBody>
          <a:bodyPr wrap="square" rtlCol="0">
            <a:spAutoFit/>
          </a:bodyPr>
          <a:lstStyle/>
          <a:p>
            <a:pPr algn="ctr" defTabSz="609585"/>
            <a:r>
              <a:rPr lang="en-GB" sz="2400" dirty="0">
                <a:solidFill>
                  <a:srgbClr val="D7E8EA"/>
                </a:solidFill>
                <a:latin typeface="Calibri" panose="020F0502020204030204"/>
              </a:rPr>
              <a:t>Incorrectly</a:t>
            </a:r>
          </a:p>
        </p:txBody>
      </p:sp>
      <p:pic>
        <p:nvPicPr>
          <p:cNvPr id="11" name="Picture 10"/>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8989" y="2122049"/>
            <a:ext cx="2082147" cy="2082147"/>
          </a:xfrm>
          <a:prstGeom prst="rect">
            <a:avLst/>
          </a:prstGeom>
        </p:spPr>
      </p:pic>
      <p:sp>
        <p:nvSpPr>
          <p:cNvPr id="12" name="TextBox 11"/>
          <p:cNvSpPr txBox="1"/>
          <p:nvPr/>
        </p:nvSpPr>
        <p:spPr>
          <a:xfrm>
            <a:off x="4588743" y="4697867"/>
            <a:ext cx="987599" cy="1200329"/>
          </a:xfrm>
          <a:prstGeom prst="rect">
            <a:avLst/>
          </a:prstGeom>
          <a:noFill/>
        </p:spPr>
        <p:txBody>
          <a:bodyPr wrap="square" rtlCol="0">
            <a:spAutoFit/>
          </a:bodyPr>
          <a:lstStyle/>
          <a:p>
            <a:pPr defTabSz="609585"/>
            <a:r>
              <a:rPr lang="en-GB" sz="7200" dirty="0">
                <a:solidFill>
                  <a:srgbClr val="70AD47">
                    <a:lumMod val="75000"/>
                  </a:srgbClr>
                </a:solidFill>
                <a:latin typeface="Arial Black" panose="020B0A04020102020204" pitchFamily="34" charset="0"/>
              </a:rPr>
              <a:t>£</a:t>
            </a:r>
          </a:p>
        </p:txBody>
      </p:sp>
      <p:pic>
        <p:nvPicPr>
          <p:cNvPr id="13" name="Picture 12"/>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45967" y="1951929"/>
            <a:ext cx="2425612" cy="2425612"/>
          </a:xfrm>
          <a:prstGeom prst="rect">
            <a:avLst/>
          </a:prstGeom>
        </p:spPr>
      </p:pic>
      <p:pic>
        <p:nvPicPr>
          <p:cNvPr id="14" name="Picture 13"/>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20809" b="75366" l="18168" r="80783"/>
                    </a14:imgEffect>
                    <a14:imgEffect>
                      <a14:colorTemperature colorTemp="4176"/>
                    </a14:imgEffect>
                  </a14:imgLayer>
                </a14:imgProps>
              </a:ext>
              <a:ext uri="{28A0092B-C50C-407E-A947-70E740481C1C}">
                <a14:useLocalDpi xmlns:a14="http://schemas.microsoft.com/office/drawing/2010/main" val="0"/>
              </a:ext>
            </a:extLst>
          </a:blip>
          <a:srcRect l="10341" t="13989" r="11390" b="17815"/>
          <a:stretch/>
        </p:blipFill>
        <p:spPr>
          <a:xfrm>
            <a:off x="6601007" y="4600349"/>
            <a:ext cx="1515531" cy="1426143"/>
          </a:xfrm>
          <a:prstGeom prst="rect">
            <a:avLst/>
          </a:prstGeom>
        </p:spPr>
      </p:pic>
    </p:spTree>
    <p:extLst>
      <p:ext uri="{BB962C8B-B14F-4D97-AF65-F5344CB8AC3E}">
        <p14:creationId xmlns:p14="http://schemas.microsoft.com/office/powerpoint/2010/main" val="2391521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7B4E8-917B-629C-7E0C-9D86CA9B83CC}"/>
              </a:ext>
            </a:extLst>
          </p:cNvPr>
          <p:cNvSpPr>
            <a:spLocks noGrp="1"/>
          </p:cNvSpPr>
          <p:nvPr>
            <p:ph type="title"/>
          </p:nvPr>
        </p:nvSpPr>
        <p:spPr/>
        <p:txBody>
          <a:bodyPr/>
          <a:lstStyle/>
          <a:p>
            <a:r>
              <a:rPr lang="en-GB" dirty="0"/>
              <a:t>From idea to implementation: research in action </a:t>
            </a:r>
          </a:p>
        </p:txBody>
      </p:sp>
      <p:sp>
        <p:nvSpPr>
          <p:cNvPr id="4" name="Rectangle 3">
            <a:extLst>
              <a:ext uri="{FF2B5EF4-FFF2-40B4-BE49-F238E27FC236}">
                <a16:creationId xmlns:a16="http://schemas.microsoft.com/office/drawing/2014/main" id="{E7CAC4AB-9057-70A8-36ED-901E328572BF}"/>
              </a:ext>
            </a:extLst>
          </p:cNvPr>
          <p:cNvSpPr/>
          <p:nvPr/>
        </p:nvSpPr>
        <p:spPr>
          <a:xfrm>
            <a:off x="512234" y="2113006"/>
            <a:ext cx="2233024" cy="25207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What are the aims, measures and outcomes?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What is the control: prior data or comparison area?</a:t>
            </a:r>
          </a:p>
        </p:txBody>
      </p:sp>
      <p:sp>
        <p:nvSpPr>
          <p:cNvPr id="5" name="Rectangle 4">
            <a:extLst>
              <a:ext uri="{FF2B5EF4-FFF2-40B4-BE49-F238E27FC236}">
                <a16:creationId xmlns:a16="http://schemas.microsoft.com/office/drawing/2014/main" id="{8F8D1F48-DB35-BE0C-7E9F-524C97B49492}"/>
              </a:ext>
            </a:extLst>
          </p:cNvPr>
          <p:cNvSpPr/>
          <p:nvPr/>
        </p:nvSpPr>
        <p:spPr>
          <a:xfrm>
            <a:off x="3672016" y="2329248"/>
            <a:ext cx="1902940" cy="20141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Testing the systems and processes and the data </a:t>
            </a:r>
          </a:p>
        </p:txBody>
      </p:sp>
      <p:sp>
        <p:nvSpPr>
          <p:cNvPr id="6" name="Rectangle 5">
            <a:extLst>
              <a:ext uri="{FF2B5EF4-FFF2-40B4-BE49-F238E27FC236}">
                <a16:creationId xmlns:a16="http://schemas.microsoft.com/office/drawing/2014/main" id="{4667D68B-C05A-A29C-3F5D-C4A75CB44AD4}"/>
              </a:ext>
            </a:extLst>
          </p:cNvPr>
          <p:cNvSpPr/>
          <p:nvPr/>
        </p:nvSpPr>
        <p:spPr>
          <a:xfrm>
            <a:off x="6652054" y="2323070"/>
            <a:ext cx="1902940" cy="2020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Managing a live intervention: observation, data and tracking </a:t>
            </a:r>
          </a:p>
        </p:txBody>
      </p:sp>
      <p:sp>
        <p:nvSpPr>
          <p:cNvPr id="7" name="Rectangle 6">
            <a:extLst>
              <a:ext uri="{FF2B5EF4-FFF2-40B4-BE49-F238E27FC236}">
                <a16:creationId xmlns:a16="http://schemas.microsoft.com/office/drawing/2014/main" id="{3114E709-3B45-1412-5F40-830F91EA3037}"/>
              </a:ext>
            </a:extLst>
          </p:cNvPr>
          <p:cNvSpPr/>
          <p:nvPr/>
        </p:nvSpPr>
        <p:spPr>
          <a:xfrm>
            <a:off x="9481752" y="2298357"/>
            <a:ext cx="1902940" cy="20141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Cost benefit, clear guidance and managed implementation</a:t>
            </a:r>
          </a:p>
        </p:txBody>
      </p:sp>
      <p:sp>
        <p:nvSpPr>
          <p:cNvPr id="8" name="TextBox 7">
            <a:extLst>
              <a:ext uri="{FF2B5EF4-FFF2-40B4-BE49-F238E27FC236}">
                <a16:creationId xmlns:a16="http://schemas.microsoft.com/office/drawing/2014/main" id="{8EEBAF60-67EE-A4AE-4D0C-C5F18DF44701}"/>
              </a:ext>
            </a:extLst>
          </p:cNvPr>
          <p:cNvSpPr txBox="1"/>
          <p:nvPr/>
        </p:nvSpPr>
        <p:spPr>
          <a:xfrm>
            <a:off x="691979" y="4744995"/>
            <a:ext cx="1902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E72"/>
                </a:solidFill>
                <a:effectLst/>
                <a:uLnTx/>
                <a:uFillTx/>
                <a:latin typeface="Arial"/>
                <a:ea typeface="+mn-ea"/>
                <a:cs typeface="+mn-cs"/>
              </a:rPr>
              <a:t>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7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E72"/>
                </a:solidFill>
                <a:effectLst/>
                <a:uLnTx/>
                <a:uFillTx/>
                <a:latin typeface="Arial"/>
                <a:ea typeface="+mn-ea"/>
                <a:cs typeface="+mn-cs"/>
              </a:rPr>
              <a:t>What is your starting point? </a:t>
            </a:r>
          </a:p>
        </p:txBody>
      </p:sp>
      <p:sp>
        <p:nvSpPr>
          <p:cNvPr id="9" name="TextBox 8">
            <a:extLst>
              <a:ext uri="{FF2B5EF4-FFF2-40B4-BE49-F238E27FC236}">
                <a16:creationId xmlns:a16="http://schemas.microsoft.com/office/drawing/2014/main" id="{F7DBE67E-35E2-AF5E-05AC-31AD2B682CCE}"/>
              </a:ext>
            </a:extLst>
          </p:cNvPr>
          <p:cNvSpPr txBox="1"/>
          <p:nvPr/>
        </p:nvSpPr>
        <p:spPr>
          <a:xfrm>
            <a:off x="3672017" y="4744995"/>
            <a:ext cx="19029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E72"/>
                </a:solidFill>
                <a:effectLst/>
                <a:uLnTx/>
                <a:uFillTx/>
                <a:latin typeface="Arial"/>
                <a:ea typeface="+mn-ea"/>
                <a:cs typeface="+mn-cs"/>
              </a:rPr>
              <a:t>Pilot/pre-testing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7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E72"/>
                </a:solidFill>
                <a:effectLst/>
                <a:uLnTx/>
                <a:uFillTx/>
                <a:latin typeface="Arial"/>
                <a:ea typeface="+mn-ea"/>
                <a:cs typeface="+mn-cs"/>
              </a:rPr>
              <a:t>Preparation and de-bugging</a:t>
            </a:r>
          </a:p>
        </p:txBody>
      </p:sp>
      <p:sp>
        <p:nvSpPr>
          <p:cNvPr id="10" name="TextBox 9">
            <a:extLst>
              <a:ext uri="{FF2B5EF4-FFF2-40B4-BE49-F238E27FC236}">
                <a16:creationId xmlns:a16="http://schemas.microsoft.com/office/drawing/2014/main" id="{E7879AED-8990-85D2-2914-F30B62A7E110}"/>
              </a:ext>
            </a:extLst>
          </p:cNvPr>
          <p:cNvSpPr txBox="1"/>
          <p:nvPr/>
        </p:nvSpPr>
        <p:spPr>
          <a:xfrm>
            <a:off x="6652054" y="4744995"/>
            <a:ext cx="219803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E72"/>
                </a:solidFill>
                <a:effectLst/>
                <a:uLnTx/>
                <a:uFillTx/>
                <a:latin typeface="Arial"/>
                <a:ea typeface="+mn-ea"/>
                <a:cs typeface="+mn-cs"/>
              </a:rPr>
              <a:t>Operational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7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E72"/>
              </a:solidFill>
              <a:effectLst/>
              <a:uLnTx/>
              <a:uFillTx/>
              <a:latin typeface="Arial"/>
              <a:ea typeface="+mn-ea"/>
              <a:cs typeface="+mn-cs"/>
            </a:endParaRPr>
          </a:p>
        </p:txBody>
      </p:sp>
      <p:sp>
        <p:nvSpPr>
          <p:cNvPr id="11" name="TextBox 10">
            <a:extLst>
              <a:ext uri="{FF2B5EF4-FFF2-40B4-BE49-F238E27FC236}">
                <a16:creationId xmlns:a16="http://schemas.microsoft.com/office/drawing/2014/main" id="{1679DF90-D11E-FC44-1D90-37B0EF69510A}"/>
              </a:ext>
            </a:extLst>
          </p:cNvPr>
          <p:cNvSpPr txBox="1"/>
          <p:nvPr/>
        </p:nvSpPr>
        <p:spPr>
          <a:xfrm>
            <a:off x="9601199" y="4831492"/>
            <a:ext cx="2078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E72"/>
                </a:solidFill>
                <a:effectLst/>
                <a:uLnTx/>
                <a:uFillTx/>
                <a:latin typeface="Arial"/>
                <a:ea typeface="+mn-ea"/>
                <a:cs typeface="+mn-cs"/>
              </a:rPr>
              <a:t>Wider implementation? </a:t>
            </a:r>
          </a:p>
        </p:txBody>
      </p:sp>
    </p:spTree>
    <p:extLst>
      <p:ext uri="{BB962C8B-B14F-4D97-AF65-F5344CB8AC3E}">
        <p14:creationId xmlns:p14="http://schemas.microsoft.com/office/powerpoint/2010/main" val="4141440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2">
            <a:extLst>
              <a:ext uri="{FF2B5EF4-FFF2-40B4-BE49-F238E27FC236}">
                <a16:creationId xmlns:a16="http://schemas.microsoft.com/office/drawing/2014/main" id="{C47EB38D-71EE-AE4C-8062-D8CF92ABBE9F}"/>
              </a:ext>
            </a:extLst>
          </p:cNvPr>
          <p:cNvSpPr>
            <a:spLocks noChangeAspect="1" noChangeArrowheads="1"/>
          </p:cNvSpPr>
          <p:nvPr/>
        </p:nvSpPr>
        <p:spPr bwMode="auto">
          <a:xfrm>
            <a:off x="5562601" y="2133601"/>
            <a:ext cx="466725" cy="404813"/>
          </a:xfrm>
          <a:prstGeom prst="triangle">
            <a:avLst>
              <a:gd name="adj" fmla="val 50000"/>
            </a:avLst>
          </a:prstGeom>
          <a:gradFill rotWithShape="1">
            <a:gsLst>
              <a:gs pos="0">
                <a:srgbClr val="760000"/>
              </a:gs>
              <a:gs pos="100000">
                <a:srgbClr val="FF0000"/>
              </a:gs>
            </a:gsLst>
            <a:lin ang="18900000" scaled="1"/>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srgbClr val="003E72"/>
              </a:solidFill>
              <a:effectLst/>
              <a:uLnTx/>
              <a:uFillTx/>
              <a:latin typeface="Arial" panose="020B0604020202020204" pitchFamily="34" charset="0"/>
              <a:ea typeface="+mn-ea"/>
              <a:cs typeface="+mn-cs"/>
            </a:endParaRPr>
          </a:p>
        </p:txBody>
      </p:sp>
      <p:sp>
        <p:nvSpPr>
          <p:cNvPr id="33794" name="AutoShape 3">
            <a:extLst>
              <a:ext uri="{FF2B5EF4-FFF2-40B4-BE49-F238E27FC236}">
                <a16:creationId xmlns:a16="http://schemas.microsoft.com/office/drawing/2014/main" id="{4BC9CF19-E4A3-9642-ADBD-62312487AD42}"/>
              </a:ext>
            </a:extLst>
          </p:cNvPr>
          <p:cNvSpPr>
            <a:spLocks noChangeArrowheads="1"/>
          </p:cNvSpPr>
          <p:nvPr/>
        </p:nvSpPr>
        <p:spPr bwMode="auto">
          <a:xfrm flipH="1" flipV="1">
            <a:off x="4648201" y="2667000"/>
            <a:ext cx="2303463" cy="15875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6102 w 21600"/>
              <a:gd name="T13" fmla="*/ 6102 h 21600"/>
              <a:gd name="T14" fmla="*/ 15498 w 21600"/>
              <a:gd name="T15" fmla="*/ 15498 h 21600"/>
            </a:gdLst>
            <a:ahLst/>
            <a:cxnLst>
              <a:cxn ang="T8">
                <a:pos x="T0" y="T1"/>
              </a:cxn>
              <a:cxn ang="T9">
                <a:pos x="T2" y="T3"/>
              </a:cxn>
              <a:cxn ang="T10">
                <a:pos x="T4" y="T5"/>
              </a:cxn>
              <a:cxn ang="T11">
                <a:pos x="T6" y="T7"/>
              </a:cxn>
            </a:cxnLst>
            <a:rect l="T12" t="T13" r="T14" b="T15"/>
            <a:pathLst>
              <a:path w="21600" h="21600">
                <a:moveTo>
                  <a:pt x="0" y="0"/>
                </a:moveTo>
                <a:lnTo>
                  <a:pt x="8604" y="21600"/>
                </a:lnTo>
                <a:lnTo>
                  <a:pt x="12996" y="21600"/>
                </a:lnTo>
                <a:lnTo>
                  <a:pt x="21600" y="0"/>
                </a:lnTo>
                <a:lnTo>
                  <a:pt x="0" y="0"/>
                </a:lnTo>
                <a:close/>
              </a:path>
            </a:pathLst>
          </a:custGeom>
          <a:gradFill rotWithShape="1">
            <a:gsLst>
              <a:gs pos="0">
                <a:srgbClr val="8F8F00"/>
              </a:gs>
              <a:gs pos="100000">
                <a:srgbClr val="FFFF00"/>
              </a:gs>
            </a:gsLst>
            <a:lin ang="2700000" scaled="1"/>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72"/>
              </a:solidFill>
              <a:effectLst/>
              <a:uLnTx/>
              <a:uFillTx/>
              <a:latin typeface="Arial"/>
              <a:ea typeface="+mn-ea"/>
              <a:cs typeface="+mn-cs"/>
            </a:endParaRPr>
          </a:p>
        </p:txBody>
      </p:sp>
      <p:sp>
        <p:nvSpPr>
          <p:cNvPr id="33795" name="AutoShape 4">
            <a:extLst>
              <a:ext uri="{FF2B5EF4-FFF2-40B4-BE49-F238E27FC236}">
                <a16:creationId xmlns:a16="http://schemas.microsoft.com/office/drawing/2014/main" id="{CBE290AC-6B37-BC40-9705-9C933718C3F7}"/>
              </a:ext>
            </a:extLst>
          </p:cNvPr>
          <p:cNvSpPr>
            <a:spLocks noChangeArrowheads="1"/>
          </p:cNvSpPr>
          <p:nvPr/>
        </p:nvSpPr>
        <p:spPr bwMode="auto">
          <a:xfrm flipV="1">
            <a:off x="3962401" y="4343400"/>
            <a:ext cx="3656013" cy="11699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802 w 21600"/>
              <a:gd name="T13" fmla="*/ 3802 h 21600"/>
              <a:gd name="T14" fmla="*/ 17798 w 21600"/>
              <a:gd name="T15" fmla="*/ 17798 h 21600"/>
            </a:gdLst>
            <a:ahLst/>
            <a:cxnLst>
              <a:cxn ang="T8">
                <a:pos x="T0" y="T1"/>
              </a:cxn>
              <a:cxn ang="T9">
                <a:pos x="T2" y="T3"/>
              </a:cxn>
              <a:cxn ang="T10">
                <a:pos x="T4" y="T5"/>
              </a:cxn>
              <a:cxn ang="T11">
                <a:pos x="T6" y="T7"/>
              </a:cxn>
            </a:cxnLst>
            <a:rect l="T12" t="T13" r="T14" b="T15"/>
            <a:pathLst>
              <a:path w="21600" h="21600">
                <a:moveTo>
                  <a:pt x="0" y="0"/>
                </a:moveTo>
                <a:lnTo>
                  <a:pt x="4004" y="21600"/>
                </a:lnTo>
                <a:lnTo>
                  <a:pt x="17596" y="21600"/>
                </a:lnTo>
                <a:lnTo>
                  <a:pt x="21600" y="0"/>
                </a:lnTo>
                <a:lnTo>
                  <a:pt x="0" y="0"/>
                </a:lnTo>
                <a:close/>
              </a:path>
            </a:pathLst>
          </a:custGeom>
          <a:gradFill rotWithShape="1">
            <a:gsLst>
              <a:gs pos="0">
                <a:srgbClr val="3366FF"/>
              </a:gs>
              <a:gs pos="100000">
                <a:srgbClr val="91ADFF"/>
              </a:gs>
            </a:gsLst>
            <a:lin ang="18900000" scaled="1"/>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E72"/>
              </a:solidFill>
              <a:effectLst/>
              <a:uLnTx/>
              <a:uFillTx/>
              <a:latin typeface="Arial"/>
              <a:ea typeface="+mn-ea"/>
              <a:cs typeface="+mn-cs"/>
            </a:endParaRPr>
          </a:p>
        </p:txBody>
      </p:sp>
      <p:sp>
        <p:nvSpPr>
          <p:cNvPr id="33796" name="Text Box 5">
            <a:extLst>
              <a:ext uri="{FF2B5EF4-FFF2-40B4-BE49-F238E27FC236}">
                <a16:creationId xmlns:a16="http://schemas.microsoft.com/office/drawing/2014/main" id="{32EC0559-8BB0-AC40-A7A3-81FBFD173BF3}"/>
              </a:ext>
            </a:extLst>
          </p:cNvPr>
          <p:cNvSpPr txBox="1">
            <a:spLocks noChangeArrowheads="1"/>
          </p:cNvSpPr>
          <p:nvPr/>
        </p:nvSpPr>
        <p:spPr bwMode="auto">
          <a:xfrm rot="10800000" flipV="1">
            <a:off x="6029325" y="1854201"/>
            <a:ext cx="1603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3E72"/>
                </a:solidFill>
                <a:effectLst/>
                <a:uLnTx/>
                <a:uFillTx/>
                <a:latin typeface="Arial" panose="020B0604020202020204" pitchFamily="34" charset="0"/>
                <a:ea typeface="+mn-ea"/>
                <a:cs typeface="+mn-cs"/>
              </a:rPr>
              <a:t>High Risk (2%)</a:t>
            </a:r>
          </a:p>
        </p:txBody>
      </p:sp>
      <p:sp>
        <p:nvSpPr>
          <p:cNvPr id="33797" name="Text Box 6">
            <a:extLst>
              <a:ext uri="{FF2B5EF4-FFF2-40B4-BE49-F238E27FC236}">
                <a16:creationId xmlns:a16="http://schemas.microsoft.com/office/drawing/2014/main" id="{3BC24B76-C0DF-944B-9ED0-F4890ED610DA}"/>
              </a:ext>
            </a:extLst>
          </p:cNvPr>
          <p:cNvSpPr txBox="1">
            <a:spLocks noChangeArrowheads="1"/>
          </p:cNvSpPr>
          <p:nvPr/>
        </p:nvSpPr>
        <p:spPr bwMode="auto">
          <a:xfrm>
            <a:off x="6744072" y="2949576"/>
            <a:ext cx="20951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3E72"/>
                </a:solidFill>
                <a:effectLst/>
                <a:uLnTx/>
                <a:uFillTx/>
                <a:latin typeface="Arial" panose="020B0604020202020204" pitchFamily="34" charset="0"/>
                <a:ea typeface="+mn-ea"/>
                <a:cs typeface="+mn-cs"/>
              </a:rPr>
              <a:t>Neither High nor Low Risk (38%)</a:t>
            </a:r>
          </a:p>
        </p:txBody>
      </p:sp>
      <p:sp>
        <p:nvSpPr>
          <p:cNvPr id="33798" name="Text Box 7">
            <a:extLst>
              <a:ext uri="{FF2B5EF4-FFF2-40B4-BE49-F238E27FC236}">
                <a16:creationId xmlns:a16="http://schemas.microsoft.com/office/drawing/2014/main" id="{6579E2A5-2912-1D4C-A912-A8B7AD50B25F}"/>
              </a:ext>
            </a:extLst>
          </p:cNvPr>
          <p:cNvSpPr txBox="1">
            <a:spLocks noChangeArrowheads="1"/>
          </p:cNvSpPr>
          <p:nvPr/>
        </p:nvSpPr>
        <p:spPr bwMode="auto">
          <a:xfrm rot="10800000" flipV="1">
            <a:off x="7896200" y="4278313"/>
            <a:ext cx="1203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3E72"/>
                </a:solidFill>
                <a:effectLst/>
                <a:uLnTx/>
                <a:uFillTx/>
                <a:latin typeface="Arial" panose="020B0604020202020204" pitchFamily="34" charset="0"/>
                <a:ea typeface="+mn-ea"/>
                <a:cs typeface="+mn-cs"/>
              </a:rPr>
              <a:t>Low Risk (60%)</a:t>
            </a:r>
          </a:p>
        </p:txBody>
      </p:sp>
      <p:sp>
        <p:nvSpPr>
          <p:cNvPr id="27656" name="Title 7">
            <a:extLst>
              <a:ext uri="{FF2B5EF4-FFF2-40B4-BE49-F238E27FC236}">
                <a16:creationId xmlns:a16="http://schemas.microsoft.com/office/drawing/2014/main" id="{1B0884C5-2B4E-DC4B-A6A6-EF85CD50FDB8}"/>
              </a:ext>
            </a:extLst>
          </p:cNvPr>
          <p:cNvSpPr>
            <a:spLocks noGrp="1"/>
          </p:cNvSpPr>
          <p:nvPr>
            <p:ph type="title"/>
          </p:nvPr>
        </p:nvSpPr>
        <p:spPr/>
        <p:txBody>
          <a:bodyPr>
            <a:normAutofit/>
          </a:bodyPr>
          <a:lstStyle/>
          <a:p>
            <a:pPr fontAlgn="auto">
              <a:spcAft>
                <a:spcPts val="0"/>
              </a:spcAft>
              <a:defRPr/>
            </a:pPr>
            <a:r>
              <a:rPr lang="en-GB" dirty="0"/>
              <a:t>Targeting the most Harmful: Philadelphia &amp; UK: using big data </a:t>
            </a:r>
          </a:p>
        </p:txBody>
      </p:sp>
    </p:spTree>
    <p:extLst>
      <p:ext uri="{BB962C8B-B14F-4D97-AF65-F5344CB8AC3E}">
        <p14:creationId xmlns:p14="http://schemas.microsoft.com/office/powerpoint/2010/main" val="339590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83A6AAA9-2FFF-3241-B5C4-A8688AA7C17E}"/>
              </a:ext>
            </a:extLst>
          </p:cNvPr>
          <p:cNvSpPr>
            <a:spLocks noGrp="1"/>
          </p:cNvSpPr>
          <p:nvPr>
            <p:ph type="title"/>
          </p:nvPr>
        </p:nvSpPr>
        <p:spPr/>
        <p:txBody>
          <a:bodyPr/>
          <a:lstStyle/>
          <a:p>
            <a:r>
              <a:rPr lang="en-GB" altLang="en-US" dirty="0"/>
              <a:t>Descriptive data example: “The most Harmed”: 3% of Victims – 85% of all harm </a:t>
            </a:r>
          </a:p>
        </p:txBody>
      </p:sp>
      <p:pic>
        <p:nvPicPr>
          <p:cNvPr id="30723" name="Picture 2">
            <a:extLst>
              <a:ext uri="{FF2B5EF4-FFF2-40B4-BE49-F238E27FC236}">
                <a16:creationId xmlns:a16="http://schemas.microsoft.com/office/drawing/2014/main" id="{F1D92162-C2FD-C246-A396-9BEF1F029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412776"/>
            <a:ext cx="7056784" cy="471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322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3515-C12F-D365-F6DC-041845095DAF}"/>
              </a:ext>
            </a:extLst>
          </p:cNvPr>
          <p:cNvSpPr>
            <a:spLocks noGrp="1"/>
          </p:cNvSpPr>
          <p:nvPr>
            <p:ph type="title"/>
          </p:nvPr>
        </p:nvSpPr>
        <p:spPr/>
        <p:txBody>
          <a:bodyPr/>
          <a:lstStyle/>
          <a:p>
            <a:r>
              <a:rPr lang="en-GB" dirty="0"/>
              <a:t>Descriptive comparison with a control </a:t>
            </a:r>
          </a:p>
        </p:txBody>
      </p:sp>
      <p:pic>
        <p:nvPicPr>
          <p:cNvPr id="4" name="Picture 3" descr="A close-up of a document&#10;&#10;AI-generated content may be incorrect.">
            <a:extLst>
              <a:ext uri="{FF2B5EF4-FFF2-40B4-BE49-F238E27FC236}">
                <a16:creationId xmlns:a16="http://schemas.microsoft.com/office/drawing/2014/main" id="{77906F66-CB61-61EA-C910-F65E1B2E401A}"/>
              </a:ext>
            </a:extLst>
          </p:cNvPr>
          <p:cNvPicPr>
            <a:picLocks noChangeAspect="1"/>
          </p:cNvPicPr>
          <p:nvPr/>
        </p:nvPicPr>
        <p:blipFill>
          <a:blip r:embed="rId2"/>
          <a:stretch>
            <a:fillRect/>
          </a:stretch>
        </p:blipFill>
        <p:spPr>
          <a:xfrm>
            <a:off x="5863770" y="1397417"/>
            <a:ext cx="5815995" cy="4784308"/>
          </a:xfrm>
          <a:prstGeom prst="rect">
            <a:avLst/>
          </a:prstGeom>
        </p:spPr>
      </p:pic>
      <p:pic>
        <p:nvPicPr>
          <p:cNvPr id="6" name="Picture 5" descr="A white background with black text&#10;&#10;AI-generated content may be incorrect.">
            <a:extLst>
              <a:ext uri="{FF2B5EF4-FFF2-40B4-BE49-F238E27FC236}">
                <a16:creationId xmlns:a16="http://schemas.microsoft.com/office/drawing/2014/main" id="{BDE11905-D4A6-46CF-B508-A801962499A5}"/>
              </a:ext>
            </a:extLst>
          </p:cNvPr>
          <p:cNvPicPr>
            <a:picLocks noChangeAspect="1"/>
          </p:cNvPicPr>
          <p:nvPr/>
        </p:nvPicPr>
        <p:blipFill>
          <a:blip r:embed="rId3"/>
          <a:stretch>
            <a:fillRect/>
          </a:stretch>
        </p:blipFill>
        <p:spPr>
          <a:xfrm>
            <a:off x="0" y="1711325"/>
            <a:ext cx="5207000" cy="1193800"/>
          </a:xfrm>
          <a:prstGeom prst="rect">
            <a:avLst/>
          </a:prstGeom>
        </p:spPr>
      </p:pic>
    </p:spTree>
    <p:extLst>
      <p:ext uri="{BB962C8B-B14F-4D97-AF65-F5344CB8AC3E}">
        <p14:creationId xmlns:p14="http://schemas.microsoft.com/office/powerpoint/2010/main" val="622803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5446E64F-2C3F-1A18-50B8-C4684FA31769}"/>
              </a:ext>
            </a:extLst>
          </p:cNvPr>
          <p:cNvSpPr>
            <a:spLocks noGrp="1"/>
          </p:cNvSpPr>
          <p:nvPr>
            <p:ph type="title"/>
          </p:nvPr>
        </p:nvSpPr>
        <p:spPr>
          <a:xfrm>
            <a:off x="699714" y="353160"/>
            <a:ext cx="10258572" cy="898581"/>
          </a:xfrm>
        </p:spPr>
        <p:txBody>
          <a:bodyPr vert="horz" lIns="91440" tIns="45720" rIns="91440" bIns="45720" rtlCol="0" anchor="ctr">
            <a:normAutofit fontScale="90000"/>
          </a:bodyPr>
          <a:lstStyle/>
          <a:p>
            <a:pPr>
              <a:lnSpc>
                <a:spcPct val="90000"/>
              </a:lnSpc>
            </a:pPr>
            <a:r>
              <a:rPr lang="en-US" sz="4000" kern="1200" dirty="0">
                <a:solidFill>
                  <a:srgbClr val="FFFFFF"/>
                </a:solidFill>
              </a:rPr>
              <a:t>Add harm and change comparison over time </a:t>
            </a:r>
          </a:p>
        </p:txBody>
      </p:sp>
      <p:pic>
        <p:nvPicPr>
          <p:cNvPr id="4" name="Picture 3" descr="A graph with blue bars&#10;&#10;AI-generated content may be incorrect.">
            <a:extLst>
              <a:ext uri="{FF2B5EF4-FFF2-40B4-BE49-F238E27FC236}">
                <a16:creationId xmlns:a16="http://schemas.microsoft.com/office/drawing/2014/main" id="{B40A4259-B7FD-9BA9-8C46-1A9D1CDD5222}"/>
              </a:ext>
            </a:extLst>
          </p:cNvPr>
          <p:cNvPicPr>
            <a:picLocks noChangeAspect="1"/>
          </p:cNvPicPr>
          <p:nvPr/>
        </p:nvPicPr>
        <p:blipFill>
          <a:blip r:embed="rId2"/>
          <a:stretch>
            <a:fillRect/>
          </a:stretch>
        </p:blipFill>
        <p:spPr>
          <a:xfrm>
            <a:off x="10595" y="2307771"/>
            <a:ext cx="5836241" cy="3341247"/>
          </a:xfrm>
          <a:prstGeom prst="rect">
            <a:avLst/>
          </a:prstGeom>
        </p:spPr>
      </p:pic>
      <p:pic>
        <p:nvPicPr>
          <p:cNvPr id="6" name="Picture 5" descr="A graph of comparison between different groups of people&#10;&#10;AI-generated content may be incorrect.">
            <a:extLst>
              <a:ext uri="{FF2B5EF4-FFF2-40B4-BE49-F238E27FC236}">
                <a16:creationId xmlns:a16="http://schemas.microsoft.com/office/drawing/2014/main" id="{450C365D-DA81-2CD7-BF10-7458FB1758CF}"/>
              </a:ext>
            </a:extLst>
          </p:cNvPr>
          <p:cNvPicPr>
            <a:picLocks noChangeAspect="1"/>
          </p:cNvPicPr>
          <p:nvPr/>
        </p:nvPicPr>
        <p:blipFill>
          <a:blip r:embed="rId3"/>
          <a:stretch>
            <a:fillRect/>
          </a:stretch>
        </p:blipFill>
        <p:spPr>
          <a:xfrm>
            <a:off x="5727953" y="2009007"/>
            <a:ext cx="5942877" cy="3640011"/>
          </a:xfrm>
          <a:prstGeom prst="rect">
            <a:avLst/>
          </a:prstGeom>
        </p:spPr>
      </p:pic>
    </p:spTree>
    <p:extLst>
      <p:ext uri="{BB962C8B-B14F-4D97-AF65-F5344CB8AC3E}">
        <p14:creationId xmlns:p14="http://schemas.microsoft.com/office/powerpoint/2010/main" val="2773980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5A2138-8D8F-3F49-AF4C-22A2F0C55FBA}"/>
              </a:ext>
            </a:extLst>
          </p:cNvPr>
          <p:cNvSpPr>
            <a:spLocks noGrp="1"/>
          </p:cNvSpPr>
          <p:nvPr>
            <p:ph type="title"/>
          </p:nvPr>
        </p:nvSpPr>
        <p:spPr>
          <a:xfrm>
            <a:off x="1919536" y="116633"/>
            <a:ext cx="8364289" cy="705693"/>
          </a:xfrm>
          <a:extLst>
            <a:ext uri="{FAA26D3D-D897-4be2-8F04-BA451C77F1D7}"/>
            <a:ext uri="{C572A759-6A51-4108-AA02-DFA0A04FC94B}"/>
          </a:extLst>
        </p:spPr>
        <p:style>
          <a:lnRef idx="1">
            <a:schemeClr val="dk1"/>
          </a:lnRef>
          <a:fillRef idx="3">
            <a:schemeClr val="dk1"/>
          </a:fillRef>
          <a:effectRef idx="2">
            <a:schemeClr val="dk1"/>
          </a:effectRef>
          <a:fontRef idx="minor">
            <a:schemeClr val="lt1"/>
          </a:fontRef>
        </p:style>
        <p:txBody>
          <a:bodyPr rot="0" spcFirstLastPara="0" spcCol="0" rtlCol="0" fromWordArt="0" forceAA="0">
            <a:noAutofit/>
          </a:bodyPr>
          <a:lstStyle/>
          <a:p>
            <a:pPr>
              <a:defRPr/>
            </a:pPr>
            <a:r>
              <a:rPr lang="en-US" sz="3200" dirty="0" err="1"/>
              <a:t>Copstat</a:t>
            </a:r>
            <a:r>
              <a:rPr lang="en-US" sz="3200" dirty="0"/>
              <a:t>: Tracking deployment shift by shift: Trinidad and </a:t>
            </a:r>
            <a:r>
              <a:rPr lang="en-US" sz="3200" dirty="0" err="1"/>
              <a:t>Telengana</a:t>
            </a:r>
            <a:r>
              <a:rPr lang="en-US" sz="3200" dirty="0"/>
              <a:t>, India </a:t>
            </a:r>
            <a:endParaRPr lang="en-AU" sz="3200" dirty="0"/>
          </a:p>
        </p:txBody>
      </p:sp>
      <p:pic>
        <p:nvPicPr>
          <p:cNvPr id="56323" name="Content Placeholder 4">
            <a:extLst>
              <a:ext uri="{FF2B5EF4-FFF2-40B4-BE49-F238E27FC236}">
                <a16:creationId xmlns:a16="http://schemas.microsoft.com/office/drawing/2014/main" id="{9761CD30-EF41-7945-987D-8A901FB3F78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184400" y="1484314"/>
            <a:ext cx="8026400" cy="5373687"/>
          </a:xfrm>
        </p:spPr>
      </p:pic>
      <p:sp>
        <p:nvSpPr>
          <p:cNvPr id="6" name="Text Box 46">
            <a:extLst>
              <a:ext uri="{FF2B5EF4-FFF2-40B4-BE49-F238E27FC236}">
                <a16:creationId xmlns:a16="http://schemas.microsoft.com/office/drawing/2014/main" id="{59864E2E-9218-0E4B-A3FA-60F2E6367C50}"/>
              </a:ext>
            </a:extLst>
          </p:cNvPr>
          <p:cNvSpPr txBox="1"/>
          <p:nvPr/>
        </p:nvSpPr>
        <p:spPr>
          <a:xfrm>
            <a:off x="2640013" y="5589588"/>
            <a:ext cx="1447800" cy="317500"/>
          </a:xfrm>
          <a:prstGeom prst="rect">
            <a:avLst/>
          </a:prstGeom>
          <a:noFill/>
          <a:ln>
            <a:noFill/>
          </a:ln>
          <a:effectLst/>
          <a:extLst>
            <a:ext uri="{FAA26D3D-D897-4be2-8F04-BA451C77F1D7}"/>
            <a:ext uri="{C572A759-6A51-4108-AA02-DFA0A04FC94B}"/>
          </a:ex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003E72"/>
                </a:solidFill>
                <a:effectLst/>
                <a:uLnTx/>
                <a:uFillTx/>
                <a:latin typeface="Arial"/>
                <a:ea typeface="Calibri"/>
                <a:cs typeface="Times New Roman"/>
              </a:rPr>
              <a:t>Oct 31 6PM-8AM</a:t>
            </a:r>
            <a:endParaRPr kumimoji="0" lang="en-AU" sz="1100" b="0" i="0" u="none" strike="noStrike" kern="1200" cap="none" spc="0" normalizeH="0" baseline="0" noProof="0">
              <a:ln>
                <a:noFill/>
              </a:ln>
              <a:solidFill>
                <a:srgbClr val="003E72"/>
              </a:solidFill>
              <a:effectLst/>
              <a:uLnTx/>
              <a:uFillTx/>
              <a:latin typeface="Arial"/>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003E72"/>
                </a:solidFill>
                <a:effectLst/>
                <a:uLnTx/>
                <a:uFillTx/>
                <a:latin typeface="Arial"/>
                <a:ea typeface="Calibri"/>
                <a:cs typeface="Times New Roman"/>
              </a:rPr>
              <a:t> </a:t>
            </a:r>
            <a:endParaRPr kumimoji="0" lang="en-AU" sz="1100" b="0" i="0" u="none" strike="noStrike" kern="1200" cap="none" spc="0" normalizeH="0" baseline="0" noProof="0">
              <a:ln>
                <a:noFill/>
              </a:ln>
              <a:solidFill>
                <a:srgbClr val="003E72"/>
              </a:solidFill>
              <a:effectLst/>
              <a:uLnTx/>
              <a:uFillTx/>
              <a:latin typeface="Arial"/>
              <a:ea typeface="Calibri"/>
              <a:cs typeface="Times New Roman"/>
            </a:endParaRPr>
          </a:p>
        </p:txBody>
      </p:sp>
    </p:spTree>
    <p:extLst>
      <p:ext uri="{BB962C8B-B14F-4D97-AF65-F5344CB8AC3E}">
        <p14:creationId xmlns:p14="http://schemas.microsoft.com/office/powerpoint/2010/main" val="1170548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4" name="Rectangle 57353">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356" name="Rectangle 57355">
            <a:extLst>
              <a:ext uri="{FF2B5EF4-FFF2-40B4-BE49-F238E27FC236}">
                <a16:creationId xmlns:a16="http://schemas.microsoft.com/office/drawing/2014/main"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358" name="Rectangle 57357">
            <a:extLst>
              <a:ext uri="{FF2B5EF4-FFF2-40B4-BE49-F238E27FC236}">
                <a16:creationId xmlns:a16="http://schemas.microsoft.com/office/drawing/2014/main"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360" name="Rectangle 57359">
            <a:extLst>
              <a:ext uri="{FF2B5EF4-FFF2-40B4-BE49-F238E27FC236}">
                <a16:creationId xmlns:a16="http://schemas.microsoft.com/office/drawing/2014/main"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362" name="Freeform: Shape 57361">
            <a:extLst>
              <a:ext uri="{FF2B5EF4-FFF2-40B4-BE49-F238E27FC236}">
                <a16:creationId xmlns:a16="http://schemas.microsoft.com/office/drawing/2014/main"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364" name="Rectangle 57363">
            <a:extLst>
              <a:ext uri="{FF2B5EF4-FFF2-40B4-BE49-F238E27FC236}">
                <a16:creationId xmlns:a16="http://schemas.microsoft.com/office/drawing/2014/main"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346" name="Title 1">
            <a:extLst>
              <a:ext uri="{FF2B5EF4-FFF2-40B4-BE49-F238E27FC236}">
                <a16:creationId xmlns:a16="http://schemas.microsoft.com/office/drawing/2014/main" id="{0AC1D8C1-0E67-034A-8C12-7D66F8FA06D4}"/>
              </a:ext>
            </a:extLst>
          </p:cNvPr>
          <p:cNvSpPr>
            <a:spLocks noGrp="1"/>
          </p:cNvSpPr>
          <p:nvPr>
            <p:ph type="title"/>
          </p:nvPr>
        </p:nvSpPr>
        <p:spPr>
          <a:xfrm>
            <a:off x="586478" y="1683756"/>
            <a:ext cx="3115265" cy="2396359"/>
          </a:xfrm>
        </p:spPr>
        <p:txBody>
          <a:bodyPr anchor="b">
            <a:normAutofit/>
          </a:bodyPr>
          <a:lstStyle/>
          <a:p>
            <a:pPr algn="r"/>
            <a:r>
              <a:rPr lang="en-GB" altLang="en-US" sz="4000" dirty="0">
                <a:solidFill>
                  <a:srgbClr val="FFFFFF"/>
                </a:solidFill>
              </a:rPr>
              <a:t>Tracking: </a:t>
            </a:r>
            <a:br>
              <a:rPr lang="en-GB" altLang="en-US" sz="4000" dirty="0">
                <a:solidFill>
                  <a:srgbClr val="FFFFFF"/>
                </a:solidFill>
              </a:rPr>
            </a:br>
            <a:r>
              <a:rPr lang="en-GB" altLang="en-US" sz="4000" dirty="0">
                <a:solidFill>
                  <a:srgbClr val="FFFFFF"/>
                </a:solidFill>
              </a:rPr>
              <a:t>Bi-Weekly Bar Graphs</a:t>
            </a:r>
          </a:p>
        </p:txBody>
      </p:sp>
      <p:graphicFrame>
        <p:nvGraphicFramePr>
          <p:cNvPr id="57349" name="Content Placeholder 2">
            <a:extLst>
              <a:ext uri="{FF2B5EF4-FFF2-40B4-BE49-F238E27FC236}">
                <a16:creationId xmlns:a16="http://schemas.microsoft.com/office/drawing/2014/main" id="{E472F522-08D2-4E8C-B377-684FD3B88F7B}"/>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5875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0" name="Rectangle 56329">
            <a:extLst>
              <a:ext uri="{FF2B5EF4-FFF2-40B4-BE49-F238E27FC236}">
                <a16:creationId xmlns:a16="http://schemas.microsoft.com/office/drawing/2014/main"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332" name="Rectangle 56331">
            <a:extLst>
              <a:ext uri="{FF2B5EF4-FFF2-40B4-BE49-F238E27FC236}">
                <a16:creationId xmlns:a16="http://schemas.microsoft.com/office/drawing/2014/main"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334" name="Rectangle 56333">
            <a:extLst>
              <a:ext uri="{FF2B5EF4-FFF2-40B4-BE49-F238E27FC236}">
                <a16:creationId xmlns:a16="http://schemas.microsoft.com/office/drawing/2014/main"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336" name="Rectangle 56335">
            <a:extLst>
              <a:ext uri="{FF2B5EF4-FFF2-40B4-BE49-F238E27FC236}">
                <a16:creationId xmlns:a16="http://schemas.microsoft.com/office/drawing/2014/main"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15"/>
          <p:cNvSpPr>
            <a:spLocks noGrp="1" noChangeArrowheads="1"/>
          </p:cNvSpPr>
          <p:nvPr>
            <p:ph type="title"/>
          </p:nvPr>
        </p:nvSpPr>
        <p:spPr>
          <a:xfrm>
            <a:off x="348343" y="1"/>
            <a:ext cx="11067277" cy="1226594"/>
          </a:xfrm>
        </p:spPr>
        <p:txBody>
          <a:bodyPr vert="horz" lIns="0" tIns="0" rIns="132080" bIns="0" numCol="1" rtlCol="0" anchor="ctr" anchorCtr="0" compatLnSpc="1">
            <a:prstTxWarp prst="textNoShape">
              <a:avLst/>
            </a:prstTxWarp>
            <a:normAutofit/>
          </a:bodyPr>
          <a:lstStyle/>
          <a:p>
            <a:pPr fontAlgn="auto">
              <a:lnSpc>
                <a:spcPct val="90000"/>
              </a:lnSpc>
              <a:spcAft>
                <a:spcPts val="0"/>
              </a:spcAft>
              <a:defRPr/>
            </a:pPr>
            <a:r>
              <a:rPr lang="en-US" sz="3100">
                <a:solidFill>
                  <a:srgbClr val="FFFFFF"/>
                </a:solidFill>
                <a:latin typeface="Arial"/>
                <a:cs typeface="Arial"/>
              </a:rPr>
              <a:t>Which design for which question? Do you need mixed methods? </a:t>
            </a:r>
          </a:p>
        </p:txBody>
      </p:sp>
      <p:grpSp>
        <p:nvGrpSpPr>
          <p:cNvPr id="56322" name="Group 5"/>
          <p:cNvGrpSpPr>
            <a:grpSpLocks/>
          </p:cNvGrpSpPr>
          <p:nvPr/>
        </p:nvGrpSpPr>
        <p:grpSpPr bwMode="auto">
          <a:xfrm>
            <a:off x="725715" y="1683657"/>
            <a:ext cx="10798628" cy="5021943"/>
            <a:chOff x="0" y="1117600"/>
            <a:chExt cx="9144000" cy="5763284"/>
          </a:xfrm>
        </p:grpSpPr>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7600"/>
              <a:ext cx="9144000" cy="5763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599" y="2984500"/>
              <a:ext cx="952501"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TextBox 3"/>
            <p:cNvSpPr txBox="1">
              <a:spLocks noChangeArrowheads="1"/>
            </p:cNvSpPr>
            <p:nvPr/>
          </p:nvSpPr>
          <p:spPr bwMode="auto">
            <a:xfrm>
              <a:off x="241300" y="2933700"/>
              <a:ext cx="12573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546445" rtl="0" eaLnBrk="1" fontAlgn="auto" latinLnBrk="0" hangingPunct="1">
                <a:lnSpc>
                  <a:spcPct val="100000"/>
                </a:lnSpc>
                <a:spcBef>
                  <a:spcPts val="0"/>
                </a:spcBef>
                <a:spcAft>
                  <a:spcPts val="498"/>
                </a:spcAft>
                <a:buClrTx/>
                <a:buSzTx/>
                <a:buFontTx/>
                <a:buNone/>
                <a:tabLst/>
                <a:defRPr/>
              </a:pPr>
              <a:r>
                <a:rPr kumimoji="0" lang="en-US" sz="837"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Explanation</a:t>
              </a:r>
              <a:endParaRPr kumimoji="0" lang="en-US" sz="1400" b="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048762444"/>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3D4471F-A091-E2E0-517A-08FAC95BDF1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lnSpc>
                <a:spcPct val="90000"/>
              </a:lnSpc>
            </a:pPr>
            <a:r>
              <a:rPr lang="en-US" sz="3200" kern="1200">
                <a:solidFill>
                  <a:schemeClr val="bg1"/>
                </a:solidFill>
                <a:latin typeface="+mj-lt"/>
                <a:ea typeface="+mj-ea"/>
                <a:cs typeface="+mj-cs"/>
              </a:rPr>
              <a:t>Avoiding the “intervention causal fallacy” </a:t>
            </a:r>
          </a:p>
        </p:txBody>
      </p:sp>
      <p:pic>
        <p:nvPicPr>
          <p:cNvPr id="8" name="Content Placeholder 7">
            <a:extLst>
              <a:ext uri="{FF2B5EF4-FFF2-40B4-BE49-F238E27FC236}">
                <a16:creationId xmlns:a16="http://schemas.microsoft.com/office/drawing/2014/main" id="{6A69B93E-6720-6A02-AA33-022872DCEA46}"/>
              </a:ext>
            </a:extLst>
          </p:cNvPr>
          <p:cNvPicPr>
            <a:picLocks noGrp="1" noChangeAspect="1"/>
          </p:cNvPicPr>
          <p:nvPr>
            <p:ph idx="1"/>
          </p:nvPr>
        </p:nvPicPr>
        <p:blipFill>
          <a:blip r:embed="rId2"/>
          <a:stretch>
            <a:fillRect/>
          </a:stretch>
        </p:blipFill>
        <p:spPr>
          <a:xfrm>
            <a:off x="643467" y="1691314"/>
            <a:ext cx="10905066" cy="4362024"/>
          </a:xfrm>
          <a:prstGeom prst="rect">
            <a:avLst/>
          </a:prstGeom>
        </p:spPr>
      </p:pic>
    </p:spTree>
    <p:extLst>
      <p:ext uri="{BB962C8B-B14F-4D97-AF65-F5344CB8AC3E}">
        <p14:creationId xmlns:p14="http://schemas.microsoft.com/office/powerpoint/2010/main" val="22975290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FD9A-22AD-5FE3-F4AA-A33B0450FFA1}"/>
              </a:ext>
            </a:extLst>
          </p:cNvPr>
          <p:cNvSpPr>
            <a:spLocks noGrp="1"/>
          </p:cNvSpPr>
          <p:nvPr>
            <p:ph type="title"/>
          </p:nvPr>
        </p:nvSpPr>
        <p:spPr/>
        <p:txBody>
          <a:bodyPr/>
          <a:lstStyle/>
          <a:p>
            <a:r>
              <a:rPr lang="en-GB" dirty="0"/>
              <a:t>Did it work? Doing experiments well enough to know </a:t>
            </a:r>
          </a:p>
        </p:txBody>
      </p:sp>
      <p:sp>
        <p:nvSpPr>
          <p:cNvPr id="3" name="Content Placeholder 2">
            <a:extLst>
              <a:ext uri="{FF2B5EF4-FFF2-40B4-BE49-F238E27FC236}">
                <a16:creationId xmlns:a16="http://schemas.microsoft.com/office/drawing/2014/main" id="{34D3EE75-4AF1-C70D-BEA1-CA8ABF5C0B08}"/>
              </a:ext>
            </a:extLst>
          </p:cNvPr>
          <p:cNvSpPr>
            <a:spLocks noGrp="1"/>
          </p:cNvSpPr>
          <p:nvPr>
            <p:ph idx="1"/>
          </p:nvPr>
        </p:nvSpPr>
        <p:spPr/>
        <p:txBody>
          <a:bodyPr/>
          <a:lstStyle/>
          <a:p>
            <a:r>
              <a:rPr lang="en-GB" dirty="0"/>
              <a:t>Rapid Video Response</a:t>
            </a:r>
          </a:p>
          <a:p>
            <a:r>
              <a:rPr lang="en-GB" dirty="0"/>
              <a:t>Intensive patrols of violent hotspots </a:t>
            </a:r>
          </a:p>
          <a:p>
            <a:r>
              <a:rPr lang="en-GB" dirty="0"/>
              <a:t>Operation Turning Point </a:t>
            </a:r>
          </a:p>
        </p:txBody>
      </p:sp>
    </p:spTree>
    <p:extLst>
      <p:ext uri="{BB962C8B-B14F-4D97-AF65-F5344CB8AC3E}">
        <p14:creationId xmlns:p14="http://schemas.microsoft.com/office/powerpoint/2010/main" val="404462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Right Intervention</a:t>
            </a:r>
          </a:p>
        </p:txBody>
      </p:sp>
      <p:sp>
        <p:nvSpPr>
          <p:cNvPr id="4" name="Rectangle 3"/>
          <p:cNvSpPr/>
          <p:nvPr/>
        </p:nvSpPr>
        <p:spPr>
          <a:xfrm>
            <a:off x="6451106" y="1873024"/>
            <a:ext cx="2537169"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Resources</a:t>
            </a:r>
          </a:p>
        </p:txBody>
      </p:sp>
      <p:sp>
        <p:nvSpPr>
          <p:cNvPr id="6" name="Rectangle 5"/>
          <p:cNvSpPr/>
          <p:nvPr/>
        </p:nvSpPr>
        <p:spPr>
          <a:xfrm>
            <a:off x="6004180" y="5340645"/>
            <a:ext cx="1842556"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Money</a:t>
            </a:r>
          </a:p>
        </p:txBody>
      </p:sp>
      <p:sp>
        <p:nvSpPr>
          <p:cNvPr id="7" name="Rectangle 6"/>
          <p:cNvSpPr/>
          <p:nvPr/>
        </p:nvSpPr>
        <p:spPr>
          <a:xfrm>
            <a:off x="1170523" y="2366167"/>
            <a:ext cx="2402516"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Attention</a:t>
            </a:r>
          </a:p>
        </p:txBody>
      </p:sp>
      <p:sp>
        <p:nvSpPr>
          <p:cNvPr id="8" name="Rectangle 7"/>
          <p:cNvSpPr/>
          <p:nvPr/>
        </p:nvSpPr>
        <p:spPr>
          <a:xfrm>
            <a:off x="2354778" y="4750373"/>
            <a:ext cx="1373133"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Time</a:t>
            </a:r>
          </a:p>
        </p:txBody>
      </p:sp>
      <p:sp>
        <p:nvSpPr>
          <p:cNvPr id="9" name="Rectangle 8"/>
          <p:cNvSpPr/>
          <p:nvPr/>
        </p:nvSpPr>
        <p:spPr>
          <a:xfrm>
            <a:off x="9449861" y="3607789"/>
            <a:ext cx="1573508"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Space</a:t>
            </a:r>
          </a:p>
        </p:txBody>
      </p:sp>
      <p:sp>
        <p:nvSpPr>
          <p:cNvPr id="10" name="Title 1"/>
          <p:cNvSpPr txBox="1">
            <a:spLocks/>
          </p:cNvSpPr>
          <p:nvPr/>
        </p:nvSpPr>
        <p:spPr>
          <a:xfrm>
            <a:off x="2730289" y="3434462"/>
            <a:ext cx="6190520" cy="9148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000" b="1" i="0" kern="1200" spc="80" baseline="0">
                <a:solidFill>
                  <a:schemeClr val="bg1"/>
                </a:solidFill>
                <a:latin typeface="Cabin" pitchFamily="2" charset="77"/>
                <a:ea typeface="+mj-ea"/>
                <a:cs typeface="+mj-cs"/>
              </a:defRPr>
            </a:lvl1pPr>
          </a:lstStyle>
          <a:p>
            <a:pPr algn="ctr" defTabSz="914377"/>
            <a:r>
              <a:rPr lang="en-GB" sz="9600" spc="107" dirty="0">
                <a:solidFill>
                  <a:srgbClr val="0F8290"/>
                </a:solidFill>
              </a:rPr>
              <a:t>FINITE</a:t>
            </a:r>
          </a:p>
        </p:txBody>
      </p:sp>
    </p:spTree>
    <p:extLst>
      <p:ext uri="{BB962C8B-B14F-4D97-AF65-F5344CB8AC3E}">
        <p14:creationId xmlns:p14="http://schemas.microsoft.com/office/powerpoint/2010/main" val="2885630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533B-368C-4BAA-0EF7-74BB92276EFD}"/>
              </a:ext>
            </a:extLst>
          </p:cNvPr>
          <p:cNvSpPr>
            <a:spLocks noGrp="1"/>
          </p:cNvSpPr>
          <p:nvPr>
            <p:ph type="title"/>
          </p:nvPr>
        </p:nvSpPr>
        <p:spPr/>
        <p:txBody>
          <a:bodyPr/>
          <a:lstStyle/>
          <a:p>
            <a:r>
              <a:rPr lang="en-GB" dirty="0"/>
              <a:t>The challenge of experimentation</a:t>
            </a:r>
          </a:p>
        </p:txBody>
      </p:sp>
      <p:sp>
        <p:nvSpPr>
          <p:cNvPr id="3" name="Content Placeholder 2">
            <a:extLst>
              <a:ext uri="{FF2B5EF4-FFF2-40B4-BE49-F238E27FC236}">
                <a16:creationId xmlns:a16="http://schemas.microsoft.com/office/drawing/2014/main" id="{D83067C7-24DA-41E1-228B-B028CFFA1090}"/>
              </a:ext>
            </a:extLst>
          </p:cNvPr>
          <p:cNvSpPr>
            <a:spLocks noGrp="1"/>
          </p:cNvSpPr>
          <p:nvPr>
            <p:ph idx="1"/>
          </p:nvPr>
        </p:nvSpPr>
        <p:spPr/>
        <p:txBody>
          <a:bodyPr/>
          <a:lstStyle/>
          <a:p>
            <a:r>
              <a:rPr lang="en-GB" dirty="0"/>
              <a:t>Balancing a large enough experiment to be confident of seeing a difference with one that is controllable, </a:t>
            </a:r>
          </a:p>
          <a:p>
            <a:r>
              <a:rPr lang="en-GB" dirty="0"/>
              <a:t>with as few confounding factors as possible </a:t>
            </a:r>
          </a:p>
          <a:p>
            <a:r>
              <a:rPr lang="en-GB" dirty="0"/>
              <a:t>and as homogeneous a sample as possible </a:t>
            </a:r>
          </a:p>
          <a:p>
            <a:r>
              <a:rPr lang="en-GB" dirty="0"/>
              <a:t>And, for the likelihood of future implementation, keeping the experimental conditions as close as possible to normal day to day </a:t>
            </a:r>
          </a:p>
          <a:p>
            <a:r>
              <a:rPr lang="en-GB" dirty="0"/>
              <a:t>And then replicating it </a:t>
            </a:r>
          </a:p>
          <a:p>
            <a:r>
              <a:rPr lang="en-GB" dirty="0"/>
              <a:t>Not once but preferably more and in different contexts </a:t>
            </a:r>
          </a:p>
        </p:txBody>
      </p:sp>
    </p:spTree>
    <p:extLst>
      <p:ext uri="{BB962C8B-B14F-4D97-AF65-F5344CB8AC3E}">
        <p14:creationId xmlns:p14="http://schemas.microsoft.com/office/powerpoint/2010/main" val="2486508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61789EAF-2AD9-0DC6-7E9C-84C70EAFA44F}"/>
              </a:ext>
            </a:extLst>
          </p:cNvPr>
          <p:cNvSpPr>
            <a:spLocks noGrp="1"/>
          </p:cNvSpPr>
          <p:nvPr>
            <p:ph type="title"/>
          </p:nvPr>
        </p:nvSpPr>
        <p:spPr>
          <a:xfrm>
            <a:off x="699714" y="353160"/>
            <a:ext cx="7091300" cy="898581"/>
          </a:xfrm>
        </p:spPr>
        <p:txBody>
          <a:bodyPr vert="horz" lIns="91440" tIns="45720" rIns="91440" bIns="45720" rtlCol="0" anchor="ctr">
            <a:normAutofit/>
          </a:bodyPr>
          <a:lstStyle/>
          <a:p>
            <a:pPr>
              <a:lnSpc>
                <a:spcPct val="90000"/>
              </a:lnSpc>
            </a:pPr>
            <a:r>
              <a:rPr lang="en-US" sz="2800" kern="1200">
                <a:solidFill>
                  <a:srgbClr val="FFFFFF"/>
                </a:solidFill>
              </a:rPr>
              <a:t>Rapid Video Response in Kent and replication/expansion in Dorset</a:t>
            </a:r>
          </a:p>
        </p:txBody>
      </p:sp>
      <p:pic>
        <p:nvPicPr>
          <p:cNvPr id="7" name="Picture 6" descr="A white rectangular object with black text&#10;&#10;AI-generated content may be incorrect.">
            <a:extLst>
              <a:ext uri="{FF2B5EF4-FFF2-40B4-BE49-F238E27FC236}">
                <a16:creationId xmlns:a16="http://schemas.microsoft.com/office/drawing/2014/main" id="{9A0F0587-63EE-B35E-9600-B4C0B96025CE}"/>
              </a:ext>
            </a:extLst>
          </p:cNvPr>
          <p:cNvPicPr>
            <a:picLocks noChangeAspect="1"/>
          </p:cNvPicPr>
          <p:nvPr/>
        </p:nvPicPr>
        <p:blipFill>
          <a:blip r:embed="rId2"/>
          <a:stretch>
            <a:fillRect/>
          </a:stretch>
        </p:blipFill>
        <p:spPr>
          <a:xfrm>
            <a:off x="165942" y="3033486"/>
            <a:ext cx="5680894" cy="2133599"/>
          </a:xfrm>
          <a:prstGeom prst="rect">
            <a:avLst/>
          </a:prstGeom>
        </p:spPr>
      </p:pic>
      <p:pic>
        <p:nvPicPr>
          <p:cNvPr id="5" name="Content Placeholder 4" descr="A diagram of a call support system&#10;&#10;AI-generated content may be incorrect.">
            <a:extLst>
              <a:ext uri="{FF2B5EF4-FFF2-40B4-BE49-F238E27FC236}">
                <a16:creationId xmlns:a16="http://schemas.microsoft.com/office/drawing/2014/main" id="{6E8EF3FE-8BF4-BAAA-B945-A2BEFD12D32E}"/>
              </a:ext>
            </a:extLst>
          </p:cNvPr>
          <p:cNvPicPr>
            <a:picLocks noGrp="1" noChangeAspect="1"/>
          </p:cNvPicPr>
          <p:nvPr>
            <p:ph idx="1"/>
          </p:nvPr>
        </p:nvPicPr>
        <p:blipFill>
          <a:blip r:embed="rId3"/>
          <a:stretch>
            <a:fillRect/>
          </a:stretch>
        </p:blipFill>
        <p:spPr>
          <a:xfrm>
            <a:off x="6345165" y="1603915"/>
            <a:ext cx="4874378" cy="5145228"/>
          </a:xfrm>
          <a:prstGeom prst="rect">
            <a:avLst/>
          </a:prstGeom>
        </p:spPr>
      </p:pic>
    </p:spTree>
    <p:extLst>
      <p:ext uri="{BB962C8B-B14F-4D97-AF65-F5344CB8AC3E}">
        <p14:creationId xmlns:p14="http://schemas.microsoft.com/office/powerpoint/2010/main" val="3037933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3EB0-2DF0-0B57-7192-C006AB3696F8}"/>
              </a:ext>
            </a:extLst>
          </p:cNvPr>
          <p:cNvSpPr>
            <a:spLocks noGrp="1"/>
          </p:cNvSpPr>
          <p:nvPr>
            <p:ph type="title"/>
          </p:nvPr>
        </p:nvSpPr>
        <p:spPr/>
        <p:txBody>
          <a:bodyPr/>
          <a:lstStyle/>
          <a:p>
            <a:r>
              <a:rPr lang="en-GB" dirty="0"/>
              <a:t>Hotspots of violence: Southend and then GRIP </a:t>
            </a:r>
          </a:p>
        </p:txBody>
      </p:sp>
      <p:pic>
        <p:nvPicPr>
          <p:cNvPr id="5" name="Content Placeholder 4" descr="A map with black lines and dots&#10;&#10;AI-generated content may be incorrect.">
            <a:extLst>
              <a:ext uri="{FF2B5EF4-FFF2-40B4-BE49-F238E27FC236}">
                <a16:creationId xmlns:a16="http://schemas.microsoft.com/office/drawing/2014/main" id="{11F47BBF-D4FB-16EC-00E0-F937EAF0D9C1}"/>
              </a:ext>
            </a:extLst>
          </p:cNvPr>
          <p:cNvPicPr>
            <a:picLocks noGrp="1" noChangeAspect="1"/>
          </p:cNvPicPr>
          <p:nvPr>
            <p:ph idx="1"/>
          </p:nvPr>
        </p:nvPicPr>
        <p:blipFill>
          <a:blip r:embed="rId2"/>
          <a:stretch>
            <a:fillRect/>
          </a:stretch>
        </p:blipFill>
        <p:spPr>
          <a:xfrm>
            <a:off x="342900" y="2044700"/>
            <a:ext cx="5753100" cy="3035300"/>
          </a:xfrm>
        </p:spPr>
      </p:pic>
      <p:pic>
        <p:nvPicPr>
          <p:cNvPr id="7" name="Picture 6" descr="A graph with numbers and a blue and orange bar&#10;&#10;AI-generated content may be incorrect.">
            <a:extLst>
              <a:ext uri="{FF2B5EF4-FFF2-40B4-BE49-F238E27FC236}">
                <a16:creationId xmlns:a16="http://schemas.microsoft.com/office/drawing/2014/main" id="{101EE8B9-0B2D-6258-6CF7-271A4AC0ACD6}"/>
              </a:ext>
            </a:extLst>
          </p:cNvPr>
          <p:cNvPicPr>
            <a:picLocks noChangeAspect="1"/>
          </p:cNvPicPr>
          <p:nvPr/>
        </p:nvPicPr>
        <p:blipFill>
          <a:blip r:embed="rId3"/>
          <a:stretch>
            <a:fillRect/>
          </a:stretch>
        </p:blipFill>
        <p:spPr>
          <a:xfrm>
            <a:off x="6096000" y="2044700"/>
            <a:ext cx="6096000" cy="2774043"/>
          </a:xfrm>
          <a:prstGeom prst="rect">
            <a:avLst/>
          </a:prstGeom>
        </p:spPr>
      </p:pic>
      <p:pic>
        <p:nvPicPr>
          <p:cNvPr id="9" name="Picture 8">
            <a:extLst>
              <a:ext uri="{FF2B5EF4-FFF2-40B4-BE49-F238E27FC236}">
                <a16:creationId xmlns:a16="http://schemas.microsoft.com/office/drawing/2014/main" id="{5FB18D71-0F59-DC5C-5997-5E096D89BED7}"/>
              </a:ext>
            </a:extLst>
          </p:cNvPr>
          <p:cNvPicPr>
            <a:picLocks noChangeAspect="1"/>
          </p:cNvPicPr>
          <p:nvPr/>
        </p:nvPicPr>
        <p:blipFill>
          <a:blip r:embed="rId4"/>
          <a:stretch>
            <a:fillRect/>
          </a:stretch>
        </p:blipFill>
        <p:spPr>
          <a:xfrm>
            <a:off x="2583543" y="5250995"/>
            <a:ext cx="5867400" cy="698500"/>
          </a:xfrm>
          <a:prstGeom prst="rect">
            <a:avLst/>
          </a:prstGeom>
        </p:spPr>
      </p:pic>
    </p:spTree>
    <p:extLst>
      <p:ext uri="{BB962C8B-B14F-4D97-AF65-F5344CB8AC3E}">
        <p14:creationId xmlns:p14="http://schemas.microsoft.com/office/powerpoint/2010/main" val="2407496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A949CE6F-8BA7-7126-C5F6-E3B533024C28}"/>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nSpc>
                <a:spcPct val="90000"/>
              </a:lnSpc>
            </a:pPr>
            <a:r>
              <a:rPr lang="en-US" sz="3400" kern="1200">
                <a:solidFill>
                  <a:srgbClr val="FFFFFF"/>
                </a:solidFill>
                <a:latin typeface="+mj-lt"/>
                <a:ea typeface="+mj-ea"/>
                <a:cs typeface="+mj-cs"/>
              </a:rPr>
              <a:t>Operation Turning Point(s), Checkpoint and Chance to Change </a:t>
            </a:r>
          </a:p>
        </p:txBody>
      </p:sp>
      <p:pic>
        <p:nvPicPr>
          <p:cNvPr id="5" name="Content Placeholder 4" descr="A questionnaire about a legal case&#10;&#10;AI-generated content may be incorrect.">
            <a:extLst>
              <a:ext uri="{FF2B5EF4-FFF2-40B4-BE49-F238E27FC236}">
                <a16:creationId xmlns:a16="http://schemas.microsoft.com/office/drawing/2014/main" id="{0512B3C9-9F81-5947-23B0-A4DC7768AE94}"/>
              </a:ext>
            </a:extLst>
          </p:cNvPr>
          <p:cNvPicPr>
            <a:picLocks noGrp="1" noChangeAspect="1"/>
          </p:cNvPicPr>
          <p:nvPr>
            <p:ph idx="1"/>
          </p:nvPr>
        </p:nvPicPr>
        <p:blipFill>
          <a:blip r:embed="rId2"/>
          <a:stretch>
            <a:fillRect/>
          </a:stretch>
        </p:blipFill>
        <p:spPr>
          <a:xfrm>
            <a:off x="4143841" y="1146629"/>
            <a:ext cx="7801416" cy="4088807"/>
          </a:xfrm>
          <a:prstGeom prst="rect">
            <a:avLst/>
          </a:prstGeom>
        </p:spPr>
      </p:pic>
    </p:spTree>
    <p:extLst>
      <p:ext uri="{BB962C8B-B14F-4D97-AF65-F5344CB8AC3E}">
        <p14:creationId xmlns:p14="http://schemas.microsoft.com/office/powerpoint/2010/main" val="26497922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2F03-8F98-0AB8-6659-137B3B541BE7}"/>
              </a:ext>
            </a:extLst>
          </p:cNvPr>
          <p:cNvSpPr>
            <a:spLocks noGrp="1"/>
          </p:cNvSpPr>
          <p:nvPr>
            <p:ph type="title"/>
          </p:nvPr>
        </p:nvSpPr>
        <p:spPr>
          <a:xfrm>
            <a:off x="493486" y="217714"/>
            <a:ext cx="11186281" cy="604611"/>
          </a:xfrm>
        </p:spPr>
        <p:txBody>
          <a:bodyPr/>
          <a:lstStyle/>
          <a:p>
            <a:r>
              <a:rPr lang="en-GB" dirty="0"/>
              <a:t>And always remember that most interventions do not work consistently across whole populations. </a:t>
            </a:r>
          </a:p>
        </p:txBody>
      </p:sp>
      <p:pic>
        <p:nvPicPr>
          <p:cNvPr id="5" name="Content Placeholder 4" descr="A graph on a white background&#10;&#10;AI-generated content may be incorrect.">
            <a:extLst>
              <a:ext uri="{FF2B5EF4-FFF2-40B4-BE49-F238E27FC236}">
                <a16:creationId xmlns:a16="http://schemas.microsoft.com/office/drawing/2014/main" id="{46C061B6-ABD3-0A47-CF60-17740647FB10}"/>
              </a:ext>
            </a:extLst>
          </p:cNvPr>
          <p:cNvPicPr>
            <a:picLocks noGrp="1" noChangeAspect="1"/>
          </p:cNvPicPr>
          <p:nvPr>
            <p:ph idx="1"/>
          </p:nvPr>
        </p:nvPicPr>
        <p:blipFill>
          <a:blip r:embed="rId2"/>
          <a:stretch>
            <a:fillRect/>
          </a:stretch>
        </p:blipFill>
        <p:spPr>
          <a:xfrm>
            <a:off x="1280885" y="1708150"/>
            <a:ext cx="9628643" cy="4067175"/>
          </a:xfrm>
        </p:spPr>
      </p:pic>
    </p:spTree>
    <p:extLst>
      <p:ext uri="{BB962C8B-B14F-4D97-AF65-F5344CB8AC3E}">
        <p14:creationId xmlns:p14="http://schemas.microsoft.com/office/powerpoint/2010/main" val="31135785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C490-874D-9205-1269-B4247A6979E0}"/>
              </a:ext>
            </a:extLst>
          </p:cNvPr>
          <p:cNvSpPr>
            <a:spLocks noGrp="1"/>
          </p:cNvSpPr>
          <p:nvPr>
            <p:ph type="title"/>
          </p:nvPr>
        </p:nvSpPr>
        <p:spPr/>
        <p:txBody>
          <a:bodyPr/>
          <a:lstStyle/>
          <a:p>
            <a:r>
              <a:rPr lang="en-GB" dirty="0"/>
              <a:t>Golden rules?</a:t>
            </a:r>
          </a:p>
        </p:txBody>
      </p:sp>
      <p:sp>
        <p:nvSpPr>
          <p:cNvPr id="3" name="Content Placeholder 2">
            <a:extLst>
              <a:ext uri="{FF2B5EF4-FFF2-40B4-BE49-F238E27FC236}">
                <a16:creationId xmlns:a16="http://schemas.microsoft.com/office/drawing/2014/main" id="{C186E375-D01E-6D3A-FFFE-14B4EAC52640}"/>
              </a:ext>
            </a:extLst>
          </p:cNvPr>
          <p:cNvSpPr>
            <a:spLocks noGrp="1"/>
          </p:cNvSpPr>
          <p:nvPr>
            <p:ph idx="1"/>
          </p:nvPr>
        </p:nvSpPr>
        <p:spPr/>
        <p:txBody>
          <a:bodyPr/>
          <a:lstStyle/>
          <a:p>
            <a:r>
              <a:rPr lang="en-GB" dirty="0"/>
              <a:t>Do your preparation thoroughly </a:t>
            </a:r>
          </a:p>
          <a:p>
            <a:pPr lvl="1"/>
            <a:r>
              <a:rPr lang="en-GB" dirty="0"/>
              <a:t>Read the systematic reviews and prior studies</a:t>
            </a:r>
          </a:p>
          <a:p>
            <a:pPr lvl="1"/>
            <a:r>
              <a:rPr lang="en-GB" dirty="0"/>
              <a:t>Start with best chance of something that should work and learn from others who have tried it </a:t>
            </a:r>
          </a:p>
          <a:p>
            <a:r>
              <a:rPr lang="en-GB" dirty="0"/>
              <a:t>Pilot with care and use it to improve before live implementation </a:t>
            </a:r>
          </a:p>
          <a:p>
            <a:r>
              <a:rPr lang="en-GB" dirty="0"/>
              <a:t>Do no harm</a:t>
            </a:r>
          </a:p>
          <a:p>
            <a:r>
              <a:rPr lang="en-GB" dirty="0"/>
              <a:t>Be honest and transparent: publish (internally at least) your protocol and stick to it – don’t cheat!</a:t>
            </a:r>
          </a:p>
          <a:p>
            <a:r>
              <a:rPr lang="en-GB" dirty="0"/>
              <a:t>Publish the results – preferably to the widest audience – but definitely to policing colleagues and be honest. </a:t>
            </a:r>
          </a:p>
          <a:p>
            <a:endParaRPr lang="en-GB" dirty="0"/>
          </a:p>
        </p:txBody>
      </p:sp>
    </p:spTree>
    <p:extLst>
      <p:ext uri="{BB962C8B-B14F-4D97-AF65-F5344CB8AC3E}">
        <p14:creationId xmlns:p14="http://schemas.microsoft.com/office/powerpoint/2010/main" val="1282779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A4E14-E03F-64D6-C860-31FB4B4A63C8}"/>
              </a:ext>
            </a:extLst>
          </p:cNvPr>
          <p:cNvPicPr>
            <a:picLocks noChangeAspect="1"/>
          </p:cNvPicPr>
          <p:nvPr/>
        </p:nvPicPr>
        <p:blipFill>
          <a:blip r:embed="rId2"/>
          <a:stretch>
            <a:fillRect/>
          </a:stretch>
        </p:blipFill>
        <p:spPr>
          <a:xfrm>
            <a:off x="1420320" y="511603"/>
            <a:ext cx="9351359" cy="3435066"/>
          </a:xfrm>
          <a:prstGeom prst="rect">
            <a:avLst/>
          </a:prstGeom>
        </p:spPr>
      </p:pic>
      <p:sp>
        <p:nvSpPr>
          <p:cNvPr id="3" name="Subtitle 2">
            <a:extLst>
              <a:ext uri="{FF2B5EF4-FFF2-40B4-BE49-F238E27FC236}">
                <a16:creationId xmlns:a16="http://schemas.microsoft.com/office/drawing/2014/main" id="{3B4792D7-61BA-CA06-D2C8-C17396472615}"/>
              </a:ext>
            </a:extLst>
          </p:cNvPr>
          <p:cNvSpPr txBox="1">
            <a:spLocks/>
          </p:cNvSpPr>
          <p:nvPr/>
        </p:nvSpPr>
        <p:spPr>
          <a:xfrm>
            <a:off x="2703442" y="4548385"/>
            <a:ext cx="6440557" cy="1655762"/>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a:t>Lunch!</a:t>
            </a:r>
          </a:p>
        </p:txBody>
      </p:sp>
    </p:spTree>
    <p:extLst>
      <p:ext uri="{BB962C8B-B14F-4D97-AF65-F5344CB8AC3E}">
        <p14:creationId xmlns:p14="http://schemas.microsoft.com/office/powerpoint/2010/main" val="3920115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A4E14-E03F-64D6-C860-31FB4B4A63C8}"/>
              </a:ext>
            </a:extLst>
          </p:cNvPr>
          <p:cNvPicPr>
            <a:picLocks noChangeAspect="1"/>
          </p:cNvPicPr>
          <p:nvPr/>
        </p:nvPicPr>
        <p:blipFill>
          <a:blip r:embed="rId2"/>
          <a:stretch>
            <a:fillRect/>
          </a:stretch>
        </p:blipFill>
        <p:spPr>
          <a:xfrm>
            <a:off x="1420320" y="511603"/>
            <a:ext cx="9351359" cy="3435066"/>
          </a:xfrm>
          <a:prstGeom prst="rect">
            <a:avLst/>
          </a:prstGeom>
        </p:spPr>
      </p:pic>
      <p:sp>
        <p:nvSpPr>
          <p:cNvPr id="3" name="Subtitle 2">
            <a:extLst>
              <a:ext uri="{FF2B5EF4-FFF2-40B4-BE49-F238E27FC236}">
                <a16:creationId xmlns:a16="http://schemas.microsoft.com/office/drawing/2014/main" id="{3B4792D7-61BA-CA06-D2C8-C17396472615}"/>
              </a:ext>
            </a:extLst>
          </p:cNvPr>
          <p:cNvSpPr txBox="1">
            <a:spLocks/>
          </p:cNvSpPr>
          <p:nvPr/>
        </p:nvSpPr>
        <p:spPr>
          <a:xfrm>
            <a:off x="2703442" y="4548385"/>
            <a:ext cx="6440557" cy="1655762"/>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dirty="0"/>
              <a:t>Closing Thoughts</a:t>
            </a:r>
          </a:p>
        </p:txBody>
      </p:sp>
    </p:spTree>
    <p:extLst>
      <p:ext uri="{BB962C8B-B14F-4D97-AF65-F5344CB8AC3E}">
        <p14:creationId xmlns:p14="http://schemas.microsoft.com/office/powerpoint/2010/main" val="3995955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9280575" y="3393059"/>
            <a:ext cx="1912079" cy="1209159"/>
          </a:xfrm>
          <a:prstGeom prst="ellipse">
            <a:avLst/>
          </a:prstGeom>
          <a:solidFill>
            <a:srgbClr val="178B37"/>
          </a:solidFill>
          <a:ln>
            <a:solidFill>
              <a:srgbClr val="178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
        <p:nvSpPr>
          <p:cNvPr id="24" name="Down Arrow 23"/>
          <p:cNvSpPr/>
          <p:nvPr/>
        </p:nvSpPr>
        <p:spPr>
          <a:xfrm>
            <a:off x="7340566" y="1878902"/>
            <a:ext cx="758249" cy="1045980"/>
          </a:xfrm>
          <a:prstGeom prst="downArrow">
            <a:avLst/>
          </a:prstGeom>
          <a:solidFill>
            <a:srgbClr val="178B37"/>
          </a:solidFill>
          <a:ln>
            <a:solidFill>
              <a:srgbClr val="178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
        <p:nvSpPr>
          <p:cNvPr id="23" name="Down Arrow 22"/>
          <p:cNvSpPr/>
          <p:nvPr/>
        </p:nvSpPr>
        <p:spPr>
          <a:xfrm>
            <a:off x="6546333" y="5340646"/>
            <a:ext cx="758249" cy="1045980"/>
          </a:xfrm>
          <a:prstGeom prst="downArrow">
            <a:avLst/>
          </a:prstGeom>
          <a:solidFill>
            <a:srgbClr val="178B37"/>
          </a:solidFill>
          <a:ln>
            <a:solidFill>
              <a:srgbClr val="178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
        <p:nvSpPr>
          <p:cNvPr id="22" name="Down Arrow 21"/>
          <p:cNvSpPr/>
          <p:nvPr/>
        </p:nvSpPr>
        <p:spPr>
          <a:xfrm>
            <a:off x="2662218" y="4733766"/>
            <a:ext cx="758249" cy="1045980"/>
          </a:xfrm>
          <a:prstGeom prst="downArrow">
            <a:avLst/>
          </a:prstGeom>
          <a:solidFill>
            <a:srgbClr val="178B37"/>
          </a:solidFill>
          <a:ln>
            <a:solidFill>
              <a:srgbClr val="178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
        <p:nvSpPr>
          <p:cNvPr id="21" name="Down Arrow 20"/>
          <p:cNvSpPr/>
          <p:nvPr/>
        </p:nvSpPr>
        <p:spPr>
          <a:xfrm>
            <a:off x="1872106" y="2366167"/>
            <a:ext cx="758249" cy="1045980"/>
          </a:xfrm>
          <a:prstGeom prst="downArrow">
            <a:avLst/>
          </a:prstGeom>
          <a:solidFill>
            <a:srgbClr val="178B37"/>
          </a:solidFill>
          <a:ln>
            <a:solidFill>
              <a:srgbClr val="178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prstClr val="white"/>
              </a:solidFill>
              <a:latin typeface="Calibri" panose="020F0502020204030204"/>
            </a:endParaRPr>
          </a:p>
        </p:txBody>
      </p:sp>
      <p:sp>
        <p:nvSpPr>
          <p:cNvPr id="2" name="Title 1"/>
          <p:cNvSpPr>
            <a:spLocks noGrp="1"/>
          </p:cNvSpPr>
          <p:nvPr>
            <p:ph type="title"/>
          </p:nvPr>
        </p:nvSpPr>
        <p:spPr/>
        <p:txBody>
          <a:bodyPr/>
          <a:lstStyle/>
          <a:p>
            <a:r>
              <a:rPr lang="en-GB" dirty="0"/>
              <a:t>Right Place</a:t>
            </a:r>
          </a:p>
        </p:txBody>
      </p:sp>
      <p:sp>
        <p:nvSpPr>
          <p:cNvPr id="15" name="Rectangle 14"/>
          <p:cNvSpPr/>
          <p:nvPr/>
        </p:nvSpPr>
        <p:spPr>
          <a:xfrm>
            <a:off x="6451106" y="1873024"/>
            <a:ext cx="2537169"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Resources</a:t>
            </a:r>
          </a:p>
        </p:txBody>
      </p:sp>
      <p:sp>
        <p:nvSpPr>
          <p:cNvPr id="16" name="Rectangle 15"/>
          <p:cNvSpPr/>
          <p:nvPr/>
        </p:nvSpPr>
        <p:spPr>
          <a:xfrm>
            <a:off x="6004180" y="5340645"/>
            <a:ext cx="1842556"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Money</a:t>
            </a:r>
          </a:p>
        </p:txBody>
      </p:sp>
      <p:sp>
        <p:nvSpPr>
          <p:cNvPr id="17" name="Rectangle 16"/>
          <p:cNvSpPr/>
          <p:nvPr/>
        </p:nvSpPr>
        <p:spPr>
          <a:xfrm>
            <a:off x="1170523" y="2366167"/>
            <a:ext cx="2402516"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Attention</a:t>
            </a:r>
          </a:p>
        </p:txBody>
      </p:sp>
      <p:sp>
        <p:nvSpPr>
          <p:cNvPr id="18" name="Rectangle 17"/>
          <p:cNvSpPr/>
          <p:nvPr/>
        </p:nvSpPr>
        <p:spPr>
          <a:xfrm>
            <a:off x="2354778" y="4750373"/>
            <a:ext cx="1373133"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Time</a:t>
            </a:r>
          </a:p>
        </p:txBody>
      </p:sp>
      <p:sp>
        <p:nvSpPr>
          <p:cNvPr id="19" name="Rectangle 18"/>
          <p:cNvSpPr/>
          <p:nvPr/>
        </p:nvSpPr>
        <p:spPr>
          <a:xfrm>
            <a:off x="9449861" y="3607789"/>
            <a:ext cx="1573508" cy="779765"/>
          </a:xfrm>
          <a:prstGeom prst="rect">
            <a:avLst/>
          </a:prstGeom>
          <a:noFill/>
        </p:spPr>
        <p:txBody>
          <a:bodyPr wrap="none" lIns="121920" tIns="60960" rIns="121920" bIns="60960">
            <a:spAutoFit/>
          </a:bodyPr>
          <a:lstStyle/>
          <a:p>
            <a:pPr algn="ctr" defTabSz="609585"/>
            <a:r>
              <a:rPr lang="en-US" sz="4267" b="1" dirty="0">
                <a:ln w="12700">
                  <a:solidFill>
                    <a:srgbClr val="5B9BD5"/>
                  </a:solidFill>
                  <a:prstDash val="solid"/>
                </a:ln>
                <a:pattFill prst="ltDnDiag">
                  <a:fgClr>
                    <a:srgbClr val="5B9BD5">
                      <a:lumMod val="60000"/>
                      <a:lumOff val="40000"/>
                    </a:srgbClr>
                  </a:fgClr>
                  <a:bgClr>
                    <a:prstClr val="white"/>
                  </a:bgClr>
                </a:pattFill>
                <a:latin typeface="Calibri" panose="020F0502020204030204"/>
              </a:rPr>
              <a:t>Space</a:t>
            </a:r>
          </a:p>
        </p:txBody>
      </p:sp>
      <p:sp>
        <p:nvSpPr>
          <p:cNvPr id="20" name="Title 1"/>
          <p:cNvSpPr txBox="1">
            <a:spLocks/>
          </p:cNvSpPr>
          <p:nvPr/>
        </p:nvSpPr>
        <p:spPr>
          <a:xfrm>
            <a:off x="2730289" y="3434462"/>
            <a:ext cx="6190520" cy="9148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000" b="1" i="0" kern="1200" spc="80" baseline="0">
                <a:solidFill>
                  <a:schemeClr val="bg1"/>
                </a:solidFill>
                <a:latin typeface="Cabin" pitchFamily="2" charset="77"/>
                <a:ea typeface="+mj-ea"/>
                <a:cs typeface="+mj-cs"/>
              </a:defRPr>
            </a:lvl1pPr>
          </a:lstStyle>
          <a:p>
            <a:pPr algn="ctr" defTabSz="914377"/>
            <a:r>
              <a:rPr lang="en-GB" sz="9600" spc="107" dirty="0">
                <a:solidFill>
                  <a:srgbClr val="0F8290"/>
                </a:solidFill>
              </a:rPr>
              <a:t>FINITE</a:t>
            </a:r>
          </a:p>
        </p:txBody>
      </p:sp>
    </p:spTree>
    <p:extLst>
      <p:ext uri="{BB962C8B-B14F-4D97-AF65-F5344CB8AC3E}">
        <p14:creationId xmlns:p14="http://schemas.microsoft.com/office/powerpoint/2010/main" val="3390959537"/>
      </p:ext>
    </p:extLst>
  </p:cSld>
  <p:clrMapOvr>
    <a:masterClrMapping/>
  </p:clrMapOvr>
</p:sld>
</file>

<file path=ppt/theme/theme1.xml><?xml version="1.0" encoding="utf-8"?>
<a:theme xmlns:a="http://schemas.openxmlformats.org/drawingml/2006/main" name="1_Office Theme">
  <a:themeElements>
    <a:clrScheme name="Youth Endowment Fund">
      <a:dk1>
        <a:srgbClr val="000000"/>
      </a:dk1>
      <a:lt1>
        <a:srgbClr val="D8E7BF"/>
      </a:lt1>
      <a:dk2>
        <a:srgbClr val="9C9B9B"/>
      </a:dk2>
      <a:lt2>
        <a:srgbClr val="F5BFAD"/>
      </a:lt2>
      <a:accent1>
        <a:srgbClr val="ED6E63"/>
      </a:accent1>
      <a:accent2>
        <a:srgbClr val="79B791"/>
      </a:accent2>
      <a:accent3>
        <a:srgbClr val="80ADB5"/>
      </a:accent3>
      <a:accent4>
        <a:srgbClr val="F9B512"/>
      </a:accent4>
      <a:accent5>
        <a:srgbClr val="907F9F"/>
      </a:accent5>
      <a:accent6>
        <a:srgbClr val="F8E08E"/>
      </a:accent6>
      <a:hlink>
        <a:srgbClr val="FAB512"/>
      </a:hlink>
      <a:folHlink>
        <a:srgbClr val="F7E0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Youth Endowment Fund">
      <a:dk1>
        <a:srgbClr val="000000"/>
      </a:dk1>
      <a:lt1>
        <a:srgbClr val="D8E7BF"/>
      </a:lt1>
      <a:dk2>
        <a:srgbClr val="9C9B9B"/>
      </a:dk2>
      <a:lt2>
        <a:srgbClr val="F5BFAD"/>
      </a:lt2>
      <a:accent1>
        <a:srgbClr val="ED6E63"/>
      </a:accent1>
      <a:accent2>
        <a:srgbClr val="79B791"/>
      </a:accent2>
      <a:accent3>
        <a:srgbClr val="80ADB5"/>
      </a:accent3>
      <a:accent4>
        <a:srgbClr val="F9B512"/>
      </a:accent4>
      <a:accent5>
        <a:srgbClr val="907F9F"/>
      </a:accent5>
      <a:accent6>
        <a:srgbClr val="F8E08E"/>
      </a:accent6>
      <a:hlink>
        <a:srgbClr val="FAB512"/>
      </a:hlink>
      <a:folHlink>
        <a:srgbClr val="F7E0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lank">
  <a:themeElements>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_template" id="{EC0E886D-8E8C-AA4C-86FD-C7EECA6BBA40}" vid="{15897C55-E857-5247-925C-B212BDEA0F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9db4916-8baa-4d49-bd09-c4d07add12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2C553FD4797B4AA719864A74C6C951" ma:contentTypeVersion="14" ma:contentTypeDescription="Create a new document." ma:contentTypeScope="" ma:versionID="701ecdb74eb8b9c85446ee110a603f28">
  <xsd:schema xmlns:xsd="http://www.w3.org/2001/XMLSchema" xmlns:xs="http://www.w3.org/2001/XMLSchema" xmlns:p="http://schemas.microsoft.com/office/2006/metadata/properties" xmlns:ns3="e9db4916-8baa-4d49-bd09-c4d07add126b" xmlns:ns4="3fa88d97-2eec-4067-8983-e1e5dfce28c6" targetNamespace="http://schemas.microsoft.com/office/2006/metadata/properties" ma:root="true" ma:fieldsID="0e213475eb4f11957666cd786ecaf5a6" ns3:_="" ns4:_="">
    <xsd:import namespace="e9db4916-8baa-4d49-bd09-c4d07add126b"/>
    <xsd:import namespace="3fa88d97-2eec-4067-8983-e1e5dfce28c6"/>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b4916-8baa-4d49-bd09-c4d07add12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88d97-2eec-4067-8983-e1e5dfce28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7B9147-F134-4E07-B720-B807CEAB0197}">
  <ds:schemaRefs>
    <ds:schemaRef ds:uri="http://schemas.microsoft.com/sharepoint/v3/contenttype/forms"/>
  </ds:schemaRefs>
</ds:datastoreItem>
</file>

<file path=customXml/itemProps2.xml><?xml version="1.0" encoding="utf-8"?>
<ds:datastoreItem xmlns:ds="http://schemas.openxmlformats.org/officeDocument/2006/customXml" ds:itemID="{7031338F-60A5-4734-9D67-65EDD154C7D2}">
  <ds:schemaRefs>
    <ds:schemaRef ds:uri="http://schemas.microsoft.com/office/2006/metadata/properties"/>
    <ds:schemaRef ds:uri="e9db4916-8baa-4d49-bd09-c4d07add126b"/>
    <ds:schemaRef ds:uri="http://schemas.microsoft.com/office/2006/documentManagement/types"/>
    <ds:schemaRef ds:uri="http://purl.org/dc/elements/1.1/"/>
    <ds:schemaRef ds:uri="http://purl.org/dc/dcmitype/"/>
    <ds:schemaRef ds:uri="http://schemas.microsoft.com/office/infopath/2007/PartnerControls"/>
    <ds:schemaRef ds:uri="3fa88d97-2eec-4067-8983-e1e5dfce28c6"/>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E17D21-E42C-43B8-9173-CCE27BF584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b4916-8baa-4d49-bd09-c4d07add126b"/>
    <ds:schemaRef ds:uri="3fa88d97-2eec-4067-8983-e1e5dfce28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TotalTime>
  <Words>4020</Words>
  <Application>Microsoft Office PowerPoint</Application>
  <PresentationFormat>Widescreen</PresentationFormat>
  <Paragraphs>654</Paragraphs>
  <Slides>87</Slides>
  <Notes>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87</vt:i4>
      </vt:variant>
    </vt:vector>
  </HeadingPairs>
  <TitlesOfParts>
    <vt:vector size="110" baseType="lpstr">
      <vt:lpstr>ＭＳ Ｐゴシック</vt:lpstr>
      <vt:lpstr>Aptos</vt:lpstr>
      <vt:lpstr>Aptos Display</vt:lpstr>
      <vt:lpstr>Arial</vt:lpstr>
      <vt:lpstr>Arial Black</vt:lpstr>
      <vt:lpstr>Cabin</vt:lpstr>
      <vt:lpstr>Cabin SemiBold</vt:lpstr>
      <vt:lpstr>Calibri</vt:lpstr>
      <vt:lpstr>Calibri Light</vt:lpstr>
      <vt:lpstr>Helvetica</vt:lpstr>
      <vt:lpstr>Helvetica Light</vt:lpstr>
      <vt:lpstr>Lexend</vt:lpstr>
      <vt:lpstr>Poppins</vt:lpstr>
      <vt:lpstr>Poppins ExtraBold</vt:lpstr>
      <vt:lpstr>Poppins Light</vt:lpstr>
      <vt:lpstr>Poppins SemiBold</vt:lpstr>
      <vt:lpstr>Times New Roman</vt:lpstr>
      <vt:lpstr>1_Office Theme</vt:lpstr>
      <vt:lpstr>2_Office Theme</vt:lpstr>
      <vt:lpstr>4_Office Theme</vt:lpstr>
      <vt:lpstr>Office 2013 - 2022 Theme</vt:lpstr>
      <vt:lpstr>blank</vt:lpstr>
      <vt:lpstr>Office Theme</vt:lpstr>
      <vt:lpstr>PowerPoint Presentation</vt:lpstr>
      <vt:lpstr>PowerPoint Presentation</vt:lpstr>
      <vt:lpstr>Reflections on shared challenges and lessons learned; and a vision for public sector research Learning and Evaluation Network Conference – 11th February 2025  Tori Olphin, M.B.E. – Head of Data Science, Research and Evaluation, Thames Valley Violence Prevention Partnership &amp; Director of Research, ResearchCore</vt:lpstr>
      <vt:lpstr>Debunked Some Myths:</vt:lpstr>
      <vt:lpstr>Fundamentals are key</vt:lpstr>
      <vt:lpstr>4 RIGHTS</vt:lpstr>
      <vt:lpstr>Right Person</vt:lpstr>
      <vt:lpstr>Right Intervention</vt:lpstr>
      <vt:lpstr>Right Place</vt:lpstr>
      <vt:lpstr>Right Time</vt:lpstr>
      <vt:lpstr>A future where we develop and do what works</vt:lpstr>
      <vt:lpstr>The Research Project Lifecycle:  Enabling high-quality public sector research Learning and Evaluation Network Conference – 11th February 2025  Tori Olphin, M.B.E. – Head of Data Science, Research and Evaluation, Thames Valley Violence Prevention Partnership &amp; Director of Research, ResearchCore</vt:lpstr>
      <vt:lpstr>A little bit of background</vt:lpstr>
      <vt:lpstr>Motivations for searching for this approach:  Some Issues with Public Sector Interventions and Research</vt:lpstr>
      <vt:lpstr>Motivations for searching for this approach:  Some Issues with Public Sector Interventions and Research</vt:lpstr>
      <vt:lpstr>Motivations for searching for this approach:  Some Issues with Public Sector Interventions and Research</vt:lpstr>
      <vt:lpstr>Principles the Lifecycle is built upon</vt:lpstr>
      <vt:lpstr>Principles the Lifecycle is built upon</vt:lpstr>
      <vt:lpstr>Principles the Lifecycle is built upon</vt:lpstr>
      <vt:lpstr>Principles the Lifecycle is built upon</vt:lpstr>
      <vt:lpstr>Principles the Lifecycle is built upon</vt:lpstr>
      <vt:lpstr>Principles the Lifecycle is built upon</vt:lpstr>
      <vt:lpstr>Research Project Lifecycle</vt:lpstr>
      <vt:lpstr>Ideas and Gate 0</vt:lpstr>
      <vt:lpstr>Ideas and Gate 0</vt:lpstr>
      <vt:lpstr>Research Scoping and Gate 1</vt:lpstr>
      <vt:lpstr>Research Scoping and Gate 1</vt:lpstr>
      <vt:lpstr>Business Capabilities and Gate 2</vt:lpstr>
      <vt:lpstr>Business Capabilities and Gate 2</vt:lpstr>
      <vt:lpstr>Research Design and Gate 3</vt:lpstr>
      <vt:lpstr>Research Design and Gate 3</vt:lpstr>
      <vt:lpstr>A Personal Aim</vt:lpstr>
      <vt:lpstr>A Personal Aim</vt:lpstr>
      <vt:lpstr>Delivery and Gate 4</vt:lpstr>
      <vt:lpstr>What comes out of this…</vt:lpstr>
      <vt:lpstr>Research Project Lifecycle</vt:lpstr>
      <vt:lpstr>Not just research…</vt:lpstr>
      <vt:lpstr>This can be stolen with pride</vt:lpstr>
      <vt:lpstr>PowerPoint Presentation</vt:lpstr>
      <vt:lpstr>To Reference, and Contact Details</vt:lpstr>
      <vt:lpstr>Break and Poster Session 10:45 to 11:15</vt:lpstr>
      <vt:lpstr> Identifying evidence gaps and building the evidence base   Dr Laura Knight Head of Toolkit</vt:lpstr>
      <vt:lpstr>PowerPoint Presentation</vt:lpstr>
      <vt:lpstr>Evidence products</vt:lpstr>
      <vt:lpstr>Scoping for evidence gaps</vt:lpstr>
      <vt:lpstr>Evidence gap shortlisting </vt:lpstr>
      <vt:lpstr>YEF Programmes Evidence and Gap Map</vt:lpstr>
      <vt:lpstr>YEF Programmes Evidence and Gap Map</vt:lpstr>
      <vt:lpstr>YEF Programmes Evidence and Gap Map</vt:lpstr>
      <vt:lpstr>YEF Programmes Evidence and Gap Map</vt:lpstr>
      <vt:lpstr>YEF Programmes Evidence and Gap Map</vt:lpstr>
      <vt:lpstr>YEF &amp; DfE Systems Evidence and Gap Map</vt:lpstr>
      <vt:lpstr>YEF &amp; DfE Systems Evidence and Gap Map</vt:lpstr>
      <vt:lpstr>Behind the Toolkit  </vt:lpstr>
      <vt:lpstr>Effect Size Database</vt:lpstr>
      <vt:lpstr>“Living” Programmes Evidence and Gap Map</vt:lpstr>
      <vt:lpstr>PowerPoint Presentation</vt:lpstr>
      <vt:lpstr>PowerPoint Presentation</vt:lpstr>
      <vt:lpstr>PowerPoint Presentation</vt:lpstr>
      <vt:lpstr>PowerPoint Presentation</vt:lpstr>
      <vt:lpstr>Keep in touch</vt:lpstr>
      <vt:lpstr>How do I know whether it is working and how? From tracking to experimentation</vt:lpstr>
      <vt:lpstr>Overview </vt:lpstr>
      <vt:lpstr>Evidence Based  Policing</vt:lpstr>
      <vt:lpstr>Doing your pre-intervention research thoroughly</vt:lpstr>
      <vt:lpstr>Using trusted sources </vt:lpstr>
      <vt:lpstr>Systematic Reviews </vt:lpstr>
      <vt:lpstr>Systematic Reviews in Policing: What works? What’s promising? What doesn’t work? </vt:lpstr>
      <vt:lpstr>Partnerships and supported study</vt:lpstr>
      <vt:lpstr>From idea to implementation: research in action </vt:lpstr>
      <vt:lpstr>Targeting the most Harmful: Philadelphia &amp; UK: using big data </vt:lpstr>
      <vt:lpstr>Descriptive data example: “The most Harmed”: 3% of Victims – 85% of all harm </vt:lpstr>
      <vt:lpstr>Descriptive comparison with a control </vt:lpstr>
      <vt:lpstr>Add harm and change comparison over time </vt:lpstr>
      <vt:lpstr>Copstat: Tracking deployment shift by shift: Trinidad and Telengana, India </vt:lpstr>
      <vt:lpstr>Tracking:  Bi-Weekly Bar Graphs</vt:lpstr>
      <vt:lpstr>Which design for which question? Do you need mixed methods? </vt:lpstr>
      <vt:lpstr>Avoiding the “intervention causal fallacy” </vt:lpstr>
      <vt:lpstr>Did it work? Doing experiments well enough to know </vt:lpstr>
      <vt:lpstr>The challenge of experimentation</vt:lpstr>
      <vt:lpstr>Rapid Video Response in Kent and replication/expansion in Dorset</vt:lpstr>
      <vt:lpstr>Hotspots of violence: Southend and then GRIP </vt:lpstr>
      <vt:lpstr>Operation Turning Point(s), Checkpoint and Chance to Change </vt:lpstr>
      <vt:lpstr>And always remember that most interventions do not work consistently across whole populations. </vt:lpstr>
      <vt:lpstr>Golden rules?</vt:lpstr>
      <vt:lpstr>PowerPoint Presentation</vt:lpstr>
      <vt:lpstr>PowerPoint Presentation</vt:lpstr>
    </vt:vector>
  </TitlesOfParts>
  <Company>South Yorkshire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PARKER</dc:creator>
  <cp:lastModifiedBy>Wiseman, Tim (C8398)</cp:lastModifiedBy>
  <cp:revision>13</cp:revision>
  <dcterms:created xsi:type="dcterms:W3CDTF">2025-02-10T07:59:54Z</dcterms:created>
  <dcterms:modified xsi:type="dcterms:W3CDTF">2025-03-03T10:19:07Z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29d828-a824-4b78-ab24-eaae5922aa38_Enabled">
    <vt:lpwstr>true</vt:lpwstr>
  </property>
  <property fmtid="{D5CDD505-2E9C-101B-9397-08002B2CF9AE}" pid="3" name="MSIP_Label_f529d828-a824-4b78-ab24-eaae5922aa38_SetDate">
    <vt:lpwstr>2025-02-10T08:01:01Z</vt:lpwstr>
  </property>
  <property fmtid="{D5CDD505-2E9C-101B-9397-08002B2CF9AE}" pid="4" name="MSIP_Label_f529d828-a824-4b78-ab24-eaae5922aa38_Method">
    <vt:lpwstr>Standard</vt:lpwstr>
  </property>
  <property fmtid="{D5CDD505-2E9C-101B-9397-08002B2CF9AE}" pid="5" name="MSIP_Label_f529d828-a824-4b78-ab24-eaae5922aa38_Name">
    <vt:lpwstr>OFFICIAL</vt:lpwstr>
  </property>
  <property fmtid="{D5CDD505-2E9C-101B-9397-08002B2CF9AE}" pid="6" name="MSIP_Label_f529d828-a824-4b78-ab24-eaae5922aa38_SiteId">
    <vt:lpwstr>b23255a1-8f78-4144-8904-31f019036ade</vt:lpwstr>
  </property>
  <property fmtid="{D5CDD505-2E9C-101B-9397-08002B2CF9AE}" pid="7" name="MSIP_Label_f529d828-a824-4b78-ab24-eaae5922aa38_ActionId">
    <vt:lpwstr>a2aa2172-54ce-42f9-b30f-a0cdee1a0149</vt:lpwstr>
  </property>
  <property fmtid="{D5CDD505-2E9C-101B-9397-08002B2CF9AE}" pid="8" name="MSIP_Label_f529d828-a824-4b78-ab24-eaae5922aa38_ContentBits">
    <vt:lpwstr>0</vt:lpwstr>
  </property>
  <property fmtid="{D5CDD505-2E9C-101B-9397-08002B2CF9AE}" pid="9" name="ContentTypeId">
    <vt:lpwstr>0x010100522C553FD4797B4AA719864A74C6C951</vt:lpwstr>
  </property>
  <property fmtid="{D5CDD505-2E9C-101B-9397-08002B2CF9AE}" pid="10" name="MediaServiceImageTags">
    <vt:lpwstr/>
  </property>
</Properties>
</file>