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6" r:id="rId6"/>
    <p:sldMasterId id="2147483698" r:id="rId7"/>
    <p:sldMasterId id="2147483707" r:id="rId8"/>
  </p:sldMasterIdLst>
  <p:notesMasterIdLst>
    <p:notesMasterId r:id="rId51"/>
  </p:notesMasterIdLst>
  <p:sldIdLst>
    <p:sldId id="257" r:id="rId9"/>
    <p:sldId id="256" r:id="rId10"/>
    <p:sldId id="262" r:id="rId11"/>
    <p:sldId id="283" r:id="rId12"/>
    <p:sldId id="284" r:id="rId13"/>
    <p:sldId id="280" r:id="rId14"/>
    <p:sldId id="274" r:id="rId15"/>
    <p:sldId id="275" r:id="rId16"/>
    <p:sldId id="276" r:id="rId17"/>
    <p:sldId id="273" r:id="rId18"/>
    <p:sldId id="278" r:id="rId19"/>
    <p:sldId id="270" r:id="rId20"/>
    <p:sldId id="261" r:id="rId21"/>
    <p:sldId id="334" r:id="rId22"/>
    <p:sldId id="341" r:id="rId23"/>
    <p:sldId id="311" r:id="rId24"/>
    <p:sldId id="335" r:id="rId25"/>
    <p:sldId id="342" r:id="rId26"/>
    <p:sldId id="336" r:id="rId27"/>
    <p:sldId id="337" r:id="rId28"/>
    <p:sldId id="316" r:id="rId29"/>
    <p:sldId id="343" r:id="rId30"/>
    <p:sldId id="344" r:id="rId31"/>
    <p:sldId id="314" r:id="rId32"/>
    <p:sldId id="312" r:id="rId33"/>
    <p:sldId id="313" r:id="rId34"/>
    <p:sldId id="338" r:id="rId35"/>
    <p:sldId id="340" r:id="rId36"/>
    <p:sldId id="333" r:id="rId37"/>
    <p:sldId id="339" r:id="rId38"/>
    <p:sldId id="309" r:id="rId39"/>
    <p:sldId id="2147376395" r:id="rId40"/>
    <p:sldId id="2147376400" r:id="rId41"/>
    <p:sldId id="2147376408" r:id="rId42"/>
    <p:sldId id="2147376410" r:id="rId43"/>
    <p:sldId id="2147376402" r:id="rId44"/>
    <p:sldId id="259" r:id="rId45"/>
    <p:sldId id="2147376409" r:id="rId46"/>
    <p:sldId id="301" r:id="rId47"/>
    <p:sldId id="306" r:id="rId48"/>
    <p:sldId id="2147376411" r:id="rId49"/>
    <p:sldId id="214737641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23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7C108-69A2-03C6-3DD9-F8CC83CED3CC}" v="3" dt="2025-02-17T16:02:51.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81" autoAdjust="0"/>
    <p:restoredTop sz="94660"/>
  </p:normalViewPr>
  <p:slideViewPr>
    <p:cSldViewPr snapToGrid="0">
      <p:cViewPr varScale="1">
        <p:scale>
          <a:sx n="57" d="100"/>
          <a:sy n="57" d="100"/>
        </p:scale>
        <p:origin x="5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s, Jade (C0664)" userId="S::jade.stevens@thamesvalley.police.uk::f00ea195-7733-4163-9b31-f446a53eaec6" providerId="AD" clId="Web-{2727C108-69A2-03C6-3DD9-F8CC83CED3CC}"/>
    <pc:docChg chg="modSld">
      <pc:chgData name="Stevens, Jade (C0664)" userId="S::jade.stevens@thamesvalley.police.uk::f00ea195-7733-4163-9b31-f446a53eaec6" providerId="AD" clId="Web-{2727C108-69A2-03C6-3DD9-F8CC83CED3CC}" dt="2025-02-17T16:02:51.534" v="2" actId="20577"/>
      <pc:docMkLst>
        <pc:docMk/>
      </pc:docMkLst>
      <pc:sldChg chg="modSp">
        <pc:chgData name="Stevens, Jade (C0664)" userId="S::jade.stevens@thamesvalley.police.uk::f00ea195-7733-4163-9b31-f446a53eaec6" providerId="AD" clId="Web-{2727C108-69A2-03C6-3DD9-F8CC83CED3CC}" dt="2025-02-17T16:02:51.534" v="2" actId="20577"/>
        <pc:sldMkLst>
          <pc:docMk/>
          <pc:sldMk cId="4007637130" sldId="301"/>
        </pc:sldMkLst>
        <pc:spChg chg="mod">
          <ac:chgData name="Stevens, Jade (C0664)" userId="S::jade.stevens@thamesvalley.police.uk::f00ea195-7733-4163-9b31-f446a53eaec6" providerId="AD" clId="Web-{2727C108-69A2-03C6-3DD9-F8CC83CED3CC}" dt="2025-02-17T16:02:51.534" v="2" actId="20577"/>
          <ac:spMkLst>
            <pc:docMk/>
            <pc:sldMk cId="4007637130" sldId="301"/>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0A6B5F-067D-4474-AF2D-3E3CF397FD8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1E67AFE1-AB03-48F0-8E3C-A4C5F321F240}">
      <dgm:prSet phldrT="[Text]" custT="1"/>
      <dgm:spPr/>
      <dgm:t>
        <a:bodyPr/>
        <a:lstStyle/>
        <a:p>
          <a:pPr>
            <a:buNone/>
          </a:pPr>
          <a:r>
            <a:rPr lang="en-GB" sz="2400" b="1" dirty="0"/>
            <a:t>Phase 1</a:t>
          </a:r>
          <a:endParaRPr lang="en-GB" sz="2400" dirty="0"/>
        </a:p>
      </dgm:t>
    </dgm:pt>
    <dgm:pt modelId="{E05678A7-61D2-4E8D-A91F-D39997B8B65C}" type="parTrans" cxnId="{296ACEA3-8B51-4AA9-B2F5-676DC3A5F94A}">
      <dgm:prSet/>
      <dgm:spPr/>
      <dgm:t>
        <a:bodyPr/>
        <a:lstStyle/>
        <a:p>
          <a:endParaRPr lang="en-GB"/>
        </a:p>
      </dgm:t>
    </dgm:pt>
    <dgm:pt modelId="{41287518-CEBE-4F1B-BD53-1948AFA4C6FE}" type="sibTrans" cxnId="{296ACEA3-8B51-4AA9-B2F5-676DC3A5F94A}">
      <dgm:prSet/>
      <dgm:spPr/>
      <dgm:t>
        <a:bodyPr/>
        <a:lstStyle/>
        <a:p>
          <a:endParaRPr lang="en-GB"/>
        </a:p>
      </dgm:t>
    </dgm:pt>
    <dgm:pt modelId="{5CA622BB-8393-4849-A895-40B6EC2ADCA6}">
      <dgm:prSet phldrT="[Text]" custT="1"/>
      <dgm:spPr/>
      <dgm:t>
        <a:bodyPr/>
        <a:lstStyle/>
        <a:p>
          <a:r>
            <a:rPr lang="en-GB" sz="1800" dirty="0"/>
            <a:t>Disruption team conduct a visit, speak to individual and parents/carers</a:t>
          </a:r>
        </a:p>
      </dgm:t>
    </dgm:pt>
    <dgm:pt modelId="{933F46F5-40A5-40AD-8FBC-12AD7986584F}" type="parTrans" cxnId="{EB29FB69-18E2-4C3C-95BC-F747B0432979}">
      <dgm:prSet/>
      <dgm:spPr/>
      <dgm:t>
        <a:bodyPr/>
        <a:lstStyle/>
        <a:p>
          <a:endParaRPr lang="en-GB"/>
        </a:p>
      </dgm:t>
    </dgm:pt>
    <dgm:pt modelId="{1D148A5B-6853-47C8-BF66-A78FEA99B95C}" type="sibTrans" cxnId="{EB29FB69-18E2-4C3C-95BC-F747B0432979}">
      <dgm:prSet/>
      <dgm:spPr/>
      <dgm:t>
        <a:bodyPr/>
        <a:lstStyle/>
        <a:p>
          <a:endParaRPr lang="en-GB"/>
        </a:p>
      </dgm:t>
    </dgm:pt>
    <dgm:pt modelId="{8678DCA6-2DE6-43EE-B0C8-57C848CE1023}">
      <dgm:prSet phldrT="[Text]" custT="1"/>
      <dgm:spPr/>
      <dgm:t>
        <a:bodyPr/>
        <a:lstStyle/>
        <a:p>
          <a:pPr>
            <a:buNone/>
          </a:pPr>
          <a:r>
            <a:rPr lang="en-GB" sz="2400" b="1" dirty="0"/>
            <a:t>Phase 2 – non engagement</a:t>
          </a:r>
          <a:endParaRPr lang="en-GB" sz="2400" dirty="0"/>
        </a:p>
      </dgm:t>
    </dgm:pt>
    <dgm:pt modelId="{941F07E8-F5BD-44FA-A502-B99C0F95DB2A}" type="parTrans" cxnId="{85AD0586-BCDC-42EF-9D49-10244A774D97}">
      <dgm:prSet/>
      <dgm:spPr/>
      <dgm:t>
        <a:bodyPr/>
        <a:lstStyle/>
        <a:p>
          <a:endParaRPr lang="en-GB"/>
        </a:p>
      </dgm:t>
    </dgm:pt>
    <dgm:pt modelId="{1DD7498F-49C5-4EC2-9D0A-368E3F815EB1}" type="sibTrans" cxnId="{85AD0586-BCDC-42EF-9D49-10244A774D97}">
      <dgm:prSet/>
      <dgm:spPr/>
      <dgm:t>
        <a:bodyPr/>
        <a:lstStyle/>
        <a:p>
          <a:endParaRPr lang="en-GB"/>
        </a:p>
      </dgm:t>
    </dgm:pt>
    <dgm:pt modelId="{812DBF3B-3D5B-49DF-8B84-F4790D4E0F6E}">
      <dgm:prSet phldrT="[Text]" custT="1"/>
      <dgm:spPr/>
      <dgm:t>
        <a:bodyPr/>
        <a:lstStyle/>
        <a:p>
          <a:r>
            <a:rPr lang="en-GB" sz="1800"/>
            <a:t>Tactical disruption options bespoke to the individual provided to PCT and other relevant officers</a:t>
          </a:r>
        </a:p>
      </dgm:t>
    </dgm:pt>
    <dgm:pt modelId="{548B6563-D507-4CBD-9FDD-2014C21BFFFA}" type="parTrans" cxnId="{1CD1712B-7933-48F9-B380-CFB4A2C43561}">
      <dgm:prSet/>
      <dgm:spPr/>
      <dgm:t>
        <a:bodyPr/>
        <a:lstStyle/>
        <a:p>
          <a:endParaRPr lang="en-GB"/>
        </a:p>
      </dgm:t>
    </dgm:pt>
    <dgm:pt modelId="{60798957-ABD9-483E-BB76-A2A54A7298C9}" type="sibTrans" cxnId="{1CD1712B-7933-48F9-B380-CFB4A2C43561}">
      <dgm:prSet/>
      <dgm:spPr/>
      <dgm:t>
        <a:bodyPr/>
        <a:lstStyle/>
        <a:p>
          <a:endParaRPr lang="en-GB"/>
        </a:p>
      </dgm:t>
    </dgm:pt>
    <dgm:pt modelId="{BF0121E0-B3FD-4511-9BA1-2F102B31A81A}">
      <dgm:prSet phldrT="[Text]" custT="1"/>
      <dgm:spPr/>
      <dgm:t>
        <a:bodyPr/>
        <a:lstStyle/>
        <a:p>
          <a:pPr>
            <a:buNone/>
          </a:pPr>
          <a:r>
            <a:rPr lang="en-GB" sz="2400" b="1" dirty="0"/>
            <a:t>Phase 3 – non engagement</a:t>
          </a:r>
          <a:endParaRPr lang="en-GB" sz="2400" dirty="0"/>
        </a:p>
      </dgm:t>
    </dgm:pt>
    <dgm:pt modelId="{36D470DF-58B3-449C-9E11-DBBB8ADAF686}" type="parTrans" cxnId="{43DE76CC-A0C5-4806-B40F-9E6BB2403E38}">
      <dgm:prSet/>
      <dgm:spPr/>
      <dgm:t>
        <a:bodyPr/>
        <a:lstStyle/>
        <a:p>
          <a:endParaRPr lang="en-GB"/>
        </a:p>
      </dgm:t>
    </dgm:pt>
    <dgm:pt modelId="{A8F80D81-90DB-4FB1-A00D-CBF5C5C50B1C}" type="sibTrans" cxnId="{43DE76CC-A0C5-4806-B40F-9E6BB2403E38}">
      <dgm:prSet/>
      <dgm:spPr/>
      <dgm:t>
        <a:bodyPr/>
        <a:lstStyle/>
        <a:p>
          <a:endParaRPr lang="en-GB"/>
        </a:p>
      </dgm:t>
    </dgm:pt>
    <dgm:pt modelId="{B043B1D1-7AF5-439B-AC95-5F83B6CBBA36}">
      <dgm:prSet phldrT="[Text]" custT="1"/>
      <dgm:spPr/>
      <dgm:t>
        <a:bodyPr/>
        <a:lstStyle/>
        <a:p>
          <a:r>
            <a:rPr lang="en-GB" sz="1800" dirty="0"/>
            <a:t>Warrant enforcement where applicable</a:t>
          </a:r>
        </a:p>
      </dgm:t>
    </dgm:pt>
    <dgm:pt modelId="{B08E65FC-105E-41EF-91AE-10BB493B15A8}" type="parTrans" cxnId="{1FB04096-5943-4052-AA24-D23555228DD0}">
      <dgm:prSet/>
      <dgm:spPr/>
      <dgm:t>
        <a:bodyPr/>
        <a:lstStyle/>
        <a:p>
          <a:endParaRPr lang="en-GB"/>
        </a:p>
      </dgm:t>
    </dgm:pt>
    <dgm:pt modelId="{D796332B-2127-4616-9120-840872454DB2}" type="sibTrans" cxnId="{1FB04096-5943-4052-AA24-D23555228DD0}">
      <dgm:prSet/>
      <dgm:spPr/>
      <dgm:t>
        <a:bodyPr/>
        <a:lstStyle/>
        <a:p>
          <a:endParaRPr lang="en-GB"/>
        </a:p>
      </dgm:t>
    </dgm:pt>
    <dgm:pt modelId="{6D862603-755F-4EB7-8AAE-23C7BB52CAFC}">
      <dgm:prSet custT="1"/>
      <dgm:spPr/>
      <dgm:t>
        <a:bodyPr/>
        <a:lstStyle/>
        <a:p>
          <a:r>
            <a:rPr lang="en-GB" sz="1800" dirty="0"/>
            <a:t>Individual provided with offer of support via letter (handed to them) for further details.</a:t>
          </a:r>
        </a:p>
      </dgm:t>
    </dgm:pt>
    <dgm:pt modelId="{519F027B-CBE5-42DB-ADDB-39E4A487E32B}" type="parTrans" cxnId="{00ED9E3D-23AC-4A3D-A54A-B07C1F67ADFB}">
      <dgm:prSet/>
      <dgm:spPr/>
      <dgm:t>
        <a:bodyPr/>
        <a:lstStyle/>
        <a:p>
          <a:endParaRPr lang="en-GB"/>
        </a:p>
      </dgm:t>
    </dgm:pt>
    <dgm:pt modelId="{8B4F6956-2B7A-4423-9521-D34D0D5CEFA6}" type="sibTrans" cxnId="{00ED9E3D-23AC-4A3D-A54A-B07C1F67ADFB}">
      <dgm:prSet/>
      <dgm:spPr/>
      <dgm:t>
        <a:bodyPr/>
        <a:lstStyle/>
        <a:p>
          <a:endParaRPr lang="en-GB"/>
        </a:p>
      </dgm:t>
    </dgm:pt>
    <dgm:pt modelId="{0BE2ABC3-788D-4883-9A26-0CD0A90DA6E1}">
      <dgm:prSet custT="1"/>
      <dgm:spPr/>
      <dgm:t>
        <a:bodyPr/>
        <a:lstStyle/>
        <a:p>
          <a:r>
            <a:rPr lang="en-GB" sz="1800"/>
            <a:t>Individual PMP updated with the outcome of the visit</a:t>
          </a:r>
          <a:endParaRPr lang="en-GB" sz="1800" dirty="0"/>
        </a:p>
      </dgm:t>
    </dgm:pt>
    <dgm:pt modelId="{D9AE7C3D-DF6C-463F-8C33-9C70BD739C65}" type="parTrans" cxnId="{7330CF55-0533-4CF4-A094-4E9CC514C172}">
      <dgm:prSet/>
      <dgm:spPr/>
      <dgm:t>
        <a:bodyPr/>
        <a:lstStyle/>
        <a:p>
          <a:endParaRPr lang="en-GB"/>
        </a:p>
      </dgm:t>
    </dgm:pt>
    <dgm:pt modelId="{2C3F4706-651D-4995-A6C5-C3F00E1DC242}" type="sibTrans" cxnId="{7330CF55-0533-4CF4-A094-4E9CC514C172}">
      <dgm:prSet/>
      <dgm:spPr/>
      <dgm:t>
        <a:bodyPr/>
        <a:lstStyle/>
        <a:p>
          <a:endParaRPr lang="en-GB"/>
        </a:p>
      </dgm:t>
    </dgm:pt>
    <dgm:pt modelId="{19FC7844-18D2-4FD4-AA57-93337BAB408B}">
      <dgm:prSet custT="1"/>
      <dgm:spPr/>
      <dgm:t>
        <a:bodyPr/>
        <a:lstStyle/>
        <a:p>
          <a:r>
            <a:rPr lang="en-GB" sz="1800" dirty="0"/>
            <a:t>Results emailed to CIRV supervision</a:t>
          </a:r>
        </a:p>
      </dgm:t>
    </dgm:pt>
    <dgm:pt modelId="{AECA315B-3A79-4D93-B658-8FE132826DAF}" type="parTrans" cxnId="{0A6857A9-A773-4656-BE1F-390AA6CF89F4}">
      <dgm:prSet/>
      <dgm:spPr/>
      <dgm:t>
        <a:bodyPr/>
        <a:lstStyle/>
        <a:p>
          <a:endParaRPr lang="en-GB"/>
        </a:p>
      </dgm:t>
    </dgm:pt>
    <dgm:pt modelId="{204B4C63-290C-4714-A495-E20425D02146}" type="sibTrans" cxnId="{0A6857A9-A773-4656-BE1F-390AA6CF89F4}">
      <dgm:prSet/>
      <dgm:spPr/>
      <dgm:t>
        <a:bodyPr/>
        <a:lstStyle/>
        <a:p>
          <a:endParaRPr lang="en-GB"/>
        </a:p>
      </dgm:t>
    </dgm:pt>
    <dgm:pt modelId="{8FD44A91-7E77-4F80-A3E8-BBD5AE92A8E1}">
      <dgm:prSet custT="1"/>
      <dgm:spPr/>
      <dgm:t>
        <a:bodyPr/>
        <a:lstStyle/>
        <a:p>
          <a:r>
            <a:rPr lang="en-GB" sz="1800" dirty="0"/>
            <a:t>Officers update PMP</a:t>
          </a:r>
        </a:p>
      </dgm:t>
    </dgm:pt>
    <dgm:pt modelId="{2B8218EE-EB5D-4AE9-9F42-A19E7B989F7D}" type="parTrans" cxnId="{03147615-1DDF-4144-A9F3-A95713303E9F}">
      <dgm:prSet/>
      <dgm:spPr/>
      <dgm:t>
        <a:bodyPr/>
        <a:lstStyle/>
        <a:p>
          <a:endParaRPr lang="en-GB"/>
        </a:p>
      </dgm:t>
    </dgm:pt>
    <dgm:pt modelId="{666885EB-CB03-4679-8F1C-D56BE466672F}" type="sibTrans" cxnId="{03147615-1DDF-4144-A9F3-A95713303E9F}">
      <dgm:prSet/>
      <dgm:spPr/>
      <dgm:t>
        <a:bodyPr/>
        <a:lstStyle/>
        <a:p>
          <a:endParaRPr lang="en-GB"/>
        </a:p>
      </dgm:t>
    </dgm:pt>
    <dgm:pt modelId="{4D22372E-73F6-43E0-B615-80566CCCD8CE}">
      <dgm:prSet custT="1"/>
      <dgm:spPr/>
      <dgm:t>
        <a:bodyPr/>
        <a:lstStyle/>
        <a:p>
          <a:r>
            <a:rPr lang="en-GB" sz="1800" dirty="0"/>
            <a:t>Officers monitor connect for new intelligence. This includes gathering information for PIR – seek for disruption opportunities</a:t>
          </a:r>
        </a:p>
      </dgm:t>
    </dgm:pt>
    <dgm:pt modelId="{71F82361-F801-4A7D-838D-684A48C71446}" type="parTrans" cxnId="{D69DE3B4-134B-4C18-B160-0E98489D6751}">
      <dgm:prSet/>
      <dgm:spPr/>
      <dgm:t>
        <a:bodyPr/>
        <a:lstStyle/>
        <a:p>
          <a:endParaRPr lang="en-GB"/>
        </a:p>
      </dgm:t>
    </dgm:pt>
    <dgm:pt modelId="{56BE8916-742D-4E3B-B594-A5930022FE28}" type="sibTrans" cxnId="{D69DE3B4-134B-4C18-B160-0E98489D6751}">
      <dgm:prSet/>
      <dgm:spPr/>
      <dgm:t>
        <a:bodyPr/>
        <a:lstStyle/>
        <a:p>
          <a:endParaRPr lang="en-GB"/>
        </a:p>
      </dgm:t>
    </dgm:pt>
    <dgm:pt modelId="{FBF196FF-78B5-4836-A800-A955372010D7}">
      <dgm:prSet custT="1"/>
      <dgm:spPr/>
      <dgm:t>
        <a:bodyPr/>
        <a:lstStyle/>
        <a:p>
          <a:r>
            <a:rPr lang="en-GB" sz="1800" dirty="0"/>
            <a:t>Officers pro-actively police Individuals</a:t>
          </a:r>
        </a:p>
      </dgm:t>
    </dgm:pt>
    <dgm:pt modelId="{DD173563-6153-49EE-AF6A-FF1363BC101D}" type="parTrans" cxnId="{C80276A1-D55E-47CE-A101-6DAC7235C1B9}">
      <dgm:prSet/>
      <dgm:spPr/>
      <dgm:t>
        <a:bodyPr/>
        <a:lstStyle/>
        <a:p>
          <a:endParaRPr lang="en-GB"/>
        </a:p>
      </dgm:t>
    </dgm:pt>
    <dgm:pt modelId="{494E3806-25FC-4739-8854-145802A1A5C7}" type="sibTrans" cxnId="{C80276A1-D55E-47CE-A101-6DAC7235C1B9}">
      <dgm:prSet/>
      <dgm:spPr/>
      <dgm:t>
        <a:bodyPr/>
        <a:lstStyle/>
        <a:p>
          <a:endParaRPr lang="en-GB"/>
        </a:p>
      </dgm:t>
    </dgm:pt>
    <dgm:pt modelId="{493D8AED-E720-4285-BB98-1CD136858AE7}">
      <dgm:prSet custT="1"/>
      <dgm:spPr/>
      <dgm:t>
        <a:bodyPr/>
        <a:lstStyle/>
        <a:p>
          <a:r>
            <a:rPr lang="en-GB" sz="1800" dirty="0"/>
            <a:t>Partnership working with other forces</a:t>
          </a:r>
        </a:p>
      </dgm:t>
    </dgm:pt>
    <dgm:pt modelId="{3EE9AC55-2EA8-4B45-B204-AF333D01A6F7}" type="parTrans" cxnId="{15EEB8C4-2D5D-4A4E-A643-014C3875CE20}">
      <dgm:prSet/>
      <dgm:spPr/>
      <dgm:t>
        <a:bodyPr/>
        <a:lstStyle/>
        <a:p>
          <a:endParaRPr lang="en-GB"/>
        </a:p>
      </dgm:t>
    </dgm:pt>
    <dgm:pt modelId="{CED61645-847D-4973-80A2-A0902CEAAF34}" type="sibTrans" cxnId="{15EEB8C4-2D5D-4A4E-A643-014C3875CE20}">
      <dgm:prSet/>
      <dgm:spPr/>
      <dgm:t>
        <a:bodyPr/>
        <a:lstStyle/>
        <a:p>
          <a:endParaRPr lang="en-GB"/>
        </a:p>
      </dgm:t>
    </dgm:pt>
    <dgm:pt modelId="{C6BE8508-550B-4D59-8060-0DEBB1762B8E}">
      <dgm:prSet phldrT="[Text]" custT="1"/>
      <dgm:spPr/>
      <dgm:t>
        <a:bodyPr/>
        <a:lstStyle/>
        <a:p>
          <a:endParaRPr lang="en-GB" sz="1800" dirty="0"/>
        </a:p>
      </dgm:t>
    </dgm:pt>
    <dgm:pt modelId="{3F2583DC-97E4-405E-925F-6ACFBB7ABA3A}" type="parTrans" cxnId="{ED7D58DD-78E7-4262-92C6-1D42CAB40F63}">
      <dgm:prSet/>
      <dgm:spPr/>
      <dgm:t>
        <a:bodyPr/>
        <a:lstStyle/>
        <a:p>
          <a:endParaRPr lang="en-GB"/>
        </a:p>
      </dgm:t>
    </dgm:pt>
    <dgm:pt modelId="{06F78466-171C-47B7-8B3B-3FDEF2307C72}" type="sibTrans" cxnId="{ED7D58DD-78E7-4262-92C6-1D42CAB40F63}">
      <dgm:prSet/>
      <dgm:spPr/>
      <dgm:t>
        <a:bodyPr/>
        <a:lstStyle/>
        <a:p>
          <a:endParaRPr lang="en-GB"/>
        </a:p>
      </dgm:t>
    </dgm:pt>
    <dgm:pt modelId="{E9C8A069-4381-45FB-83FE-EBBDD3FCD41F}">
      <dgm:prSet phldrT="[Text]" custT="1"/>
      <dgm:spPr/>
      <dgm:t>
        <a:bodyPr/>
        <a:lstStyle/>
        <a:p>
          <a:endParaRPr lang="en-GB" sz="1800" dirty="0"/>
        </a:p>
      </dgm:t>
    </dgm:pt>
    <dgm:pt modelId="{704C7671-E2AE-4E11-BB30-9411A916DF3C}" type="parTrans" cxnId="{E0F9DE7D-FB10-4F32-8076-FC78A6D8250C}">
      <dgm:prSet/>
      <dgm:spPr/>
      <dgm:t>
        <a:bodyPr/>
        <a:lstStyle/>
        <a:p>
          <a:endParaRPr lang="en-GB"/>
        </a:p>
      </dgm:t>
    </dgm:pt>
    <dgm:pt modelId="{C79F47CA-19EE-43F8-8493-77AC343B6FFF}" type="sibTrans" cxnId="{E0F9DE7D-FB10-4F32-8076-FC78A6D8250C}">
      <dgm:prSet/>
      <dgm:spPr/>
      <dgm:t>
        <a:bodyPr/>
        <a:lstStyle/>
        <a:p>
          <a:endParaRPr lang="en-GB"/>
        </a:p>
      </dgm:t>
    </dgm:pt>
    <dgm:pt modelId="{9F483ABA-764C-45DB-BA6B-03D36D64F6F3}">
      <dgm:prSet phldrT="[Text]" custT="1"/>
      <dgm:spPr/>
      <dgm:t>
        <a:bodyPr/>
        <a:lstStyle/>
        <a:p>
          <a:endParaRPr lang="en-GB" sz="1800" dirty="0"/>
        </a:p>
      </dgm:t>
    </dgm:pt>
    <dgm:pt modelId="{E8E79F30-9A59-4B49-B7DB-298C600B6EE0}" type="parTrans" cxnId="{B6330B27-B1EE-42AA-8D9C-049226B7D6F2}">
      <dgm:prSet/>
      <dgm:spPr/>
      <dgm:t>
        <a:bodyPr/>
        <a:lstStyle/>
        <a:p>
          <a:endParaRPr lang="en-GB"/>
        </a:p>
      </dgm:t>
    </dgm:pt>
    <dgm:pt modelId="{76D84E4A-861F-4725-B37A-1849036C5ED6}" type="sibTrans" cxnId="{B6330B27-B1EE-42AA-8D9C-049226B7D6F2}">
      <dgm:prSet/>
      <dgm:spPr/>
      <dgm:t>
        <a:bodyPr/>
        <a:lstStyle/>
        <a:p>
          <a:endParaRPr lang="en-GB"/>
        </a:p>
      </dgm:t>
    </dgm:pt>
    <dgm:pt modelId="{D0EE0BA4-5934-472E-B1CA-8265587DCCE1}" type="pres">
      <dgm:prSet presAssocID="{680A6B5F-067D-4474-AF2D-3E3CF397FD83}" presName="Name0" presStyleCnt="0">
        <dgm:presLayoutVars>
          <dgm:dir/>
          <dgm:animLvl val="lvl"/>
          <dgm:resizeHandles val="exact"/>
        </dgm:presLayoutVars>
      </dgm:prSet>
      <dgm:spPr/>
      <dgm:t>
        <a:bodyPr/>
        <a:lstStyle/>
        <a:p>
          <a:endParaRPr lang="en-US"/>
        </a:p>
      </dgm:t>
    </dgm:pt>
    <dgm:pt modelId="{1BAEA6E2-0FB2-4ACD-8FBF-0AC5CD7B5AE6}" type="pres">
      <dgm:prSet presAssocID="{1E67AFE1-AB03-48F0-8E3C-A4C5F321F240}" presName="composite" presStyleCnt="0"/>
      <dgm:spPr/>
    </dgm:pt>
    <dgm:pt modelId="{E678ECF6-659A-4231-8DAB-732564E17FB2}" type="pres">
      <dgm:prSet presAssocID="{1E67AFE1-AB03-48F0-8E3C-A4C5F321F240}" presName="parTx" presStyleLbl="alignNode1" presStyleIdx="0" presStyleCnt="3" custScaleY="100000">
        <dgm:presLayoutVars>
          <dgm:chMax val="0"/>
          <dgm:chPref val="0"/>
          <dgm:bulletEnabled val="1"/>
        </dgm:presLayoutVars>
      </dgm:prSet>
      <dgm:spPr/>
      <dgm:t>
        <a:bodyPr/>
        <a:lstStyle/>
        <a:p>
          <a:endParaRPr lang="en-US"/>
        </a:p>
      </dgm:t>
    </dgm:pt>
    <dgm:pt modelId="{5BE1C107-1BBA-4C60-AA06-77D90473D580}" type="pres">
      <dgm:prSet presAssocID="{1E67AFE1-AB03-48F0-8E3C-A4C5F321F240}" presName="desTx" presStyleLbl="alignAccFollowNode1" presStyleIdx="0" presStyleCnt="3">
        <dgm:presLayoutVars>
          <dgm:bulletEnabled val="1"/>
        </dgm:presLayoutVars>
      </dgm:prSet>
      <dgm:spPr/>
      <dgm:t>
        <a:bodyPr/>
        <a:lstStyle/>
        <a:p>
          <a:endParaRPr lang="en-US"/>
        </a:p>
      </dgm:t>
    </dgm:pt>
    <dgm:pt modelId="{AED9A81F-13E3-4472-AC40-2001A7065AE0}" type="pres">
      <dgm:prSet presAssocID="{41287518-CEBE-4F1B-BD53-1948AFA4C6FE}" presName="space" presStyleCnt="0"/>
      <dgm:spPr/>
    </dgm:pt>
    <dgm:pt modelId="{EF0B148A-23B0-48EF-A821-75C57D2BDB72}" type="pres">
      <dgm:prSet presAssocID="{8678DCA6-2DE6-43EE-B0C8-57C848CE1023}" presName="composite" presStyleCnt="0"/>
      <dgm:spPr/>
    </dgm:pt>
    <dgm:pt modelId="{6B788D0B-44BD-4385-82D7-EE4EAC040BCC}" type="pres">
      <dgm:prSet presAssocID="{8678DCA6-2DE6-43EE-B0C8-57C848CE1023}" presName="parTx" presStyleLbl="alignNode1" presStyleIdx="1" presStyleCnt="3">
        <dgm:presLayoutVars>
          <dgm:chMax val="0"/>
          <dgm:chPref val="0"/>
          <dgm:bulletEnabled val="1"/>
        </dgm:presLayoutVars>
      </dgm:prSet>
      <dgm:spPr/>
      <dgm:t>
        <a:bodyPr/>
        <a:lstStyle/>
        <a:p>
          <a:endParaRPr lang="en-US"/>
        </a:p>
      </dgm:t>
    </dgm:pt>
    <dgm:pt modelId="{BB025F8E-34C3-47CF-972F-CE36AF4962D4}" type="pres">
      <dgm:prSet presAssocID="{8678DCA6-2DE6-43EE-B0C8-57C848CE1023}" presName="desTx" presStyleLbl="alignAccFollowNode1" presStyleIdx="1" presStyleCnt="3">
        <dgm:presLayoutVars>
          <dgm:bulletEnabled val="1"/>
        </dgm:presLayoutVars>
      </dgm:prSet>
      <dgm:spPr/>
      <dgm:t>
        <a:bodyPr/>
        <a:lstStyle/>
        <a:p>
          <a:endParaRPr lang="en-US"/>
        </a:p>
      </dgm:t>
    </dgm:pt>
    <dgm:pt modelId="{669B6C13-A4E9-4B9F-BC4A-221FE8BB1A3E}" type="pres">
      <dgm:prSet presAssocID="{1DD7498F-49C5-4EC2-9D0A-368E3F815EB1}" presName="space" presStyleCnt="0"/>
      <dgm:spPr/>
    </dgm:pt>
    <dgm:pt modelId="{F37BE2C5-9C33-43E5-A22C-752A00EB450E}" type="pres">
      <dgm:prSet presAssocID="{BF0121E0-B3FD-4511-9BA1-2F102B31A81A}" presName="composite" presStyleCnt="0"/>
      <dgm:spPr/>
    </dgm:pt>
    <dgm:pt modelId="{3482D469-3F56-434F-A3AC-7B80D8AEC2FA}" type="pres">
      <dgm:prSet presAssocID="{BF0121E0-B3FD-4511-9BA1-2F102B31A81A}" presName="parTx" presStyleLbl="alignNode1" presStyleIdx="2" presStyleCnt="3">
        <dgm:presLayoutVars>
          <dgm:chMax val="0"/>
          <dgm:chPref val="0"/>
          <dgm:bulletEnabled val="1"/>
        </dgm:presLayoutVars>
      </dgm:prSet>
      <dgm:spPr/>
      <dgm:t>
        <a:bodyPr/>
        <a:lstStyle/>
        <a:p>
          <a:endParaRPr lang="en-US"/>
        </a:p>
      </dgm:t>
    </dgm:pt>
    <dgm:pt modelId="{1D0A0C17-3DBF-4E5D-8E4A-8C5B6877FD63}" type="pres">
      <dgm:prSet presAssocID="{BF0121E0-B3FD-4511-9BA1-2F102B31A81A}" presName="desTx" presStyleLbl="alignAccFollowNode1" presStyleIdx="2" presStyleCnt="3">
        <dgm:presLayoutVars>
          <dgm:bulletEnabled val="1"/>
        </dgm:presLayoutVars>
      </dgm:prSet>
      <dgm:spPr/>
      <dgm:t>
        <a:bodyPr/>
        <a:lstStyle/>
        <a:p>
          <a:endParaRPr lang="en-US"/>
        </a:p>
      </dgm:t>
    </dgm:pt>
  </dgm:ptLst>
  <dgm:cxnLst>
    <dgm:cxn modelId="{D1272703-01EF-466B-A8CE-1AF29F9120F0}" type="presOf" srcId="{B043B1D1-7AF5-439B-AC95-5F83B6CBBA36}" destId="{1D0A0C17-3DBF-4E5D-8E4A-8C5B6877FD63}" srcOrd="0" destOrd="3" presId="urn:microsoft.com/office/officeart/2005/8/layout/hList1"/>
    <dgm:cxn modelId="{96BE1C6E-33C4-4997-A9D0-7C6CB5E763EA}" type="presOf" srcId="{9F483ABA-764C-45DB-BA6B-03D36D64F6F3}" destId="{1D0A0C17-3DBF-4E5D-8E4A-8C5B6877FD63}" srcOrd="0" destOrd="2" presId="urn:microsoft.com/office/officeart/2005/8/layout/hList1"/>
    <dgm:cxn modelId="{E0F9DE7D-FB10-4F32-8076-FC78A6D8250C}" srcId="{BF0121E0-B3FD-4511-9BA1-2F102B31A81A}" destId="{E9C8A069-4381-45FB-83FE-EBBDD3FCD41F}" srcOrd="1" destOrd="0" parTransId="{704C7671-E2AE-4E11-BB30-9411A916DF3C}" sibTransId="{C79F47CA-19EE-43F8-8493-77AC343B6FFF}"/>
    <dgm:cxn modelId="{00ED9E3D-23AC-4A3D-A54A-B07C1F67ADFB}" srcId="{1E67AFE1-AB03-48F0-8E3C-A4C5F321F240}" destId="{6D862603-755F-4EB7-8AAE-23C7BB52CAFC}" srcOrd="1" destOrd="0" parTransId="{519F027B-CBE5-42DB-ADDB-39E4A487E32B}" sibTransId="{8B4F6956-2B7A-4423-9521-D34D0D5CEFA6}"/>
    <dgm:cxn modelId="{1FB04096-5943-4052-AA24-D23555228DD0}" srcId="{BF0121E0-B3FD-4511-9BA1-2F102B31A81A}" destId="{B043B1D1-7AF5-439B-AC95-5F83B6CBBA36}" srcOrd="3" destOrd="0" parTransId="{B08E65FC-105E-41EF-91AE-10BB493B15A8}" sibTransId="{D796332B-2127-4616-9120-840872454DB2}"/>
    <dgm:cxn modelId="{4ED9CBAA-5170-4D33-B93D-355DECADEF68}" type="presOf" srcId="{8FD44A91-7E77-4F80-A3E8-BBD5AE92A8E1}" destId="{BB025F8E-34C3-47CF-972F-CE36AF4962D4}" srcOrd="0" destOrd="1" presId="urn:microsoft.com/office/officeart/2005/8/layout/hList1"/>
    <dgm:cxn modelId="{85AD0586-BCDC-42EF-9D49-10244A774D97}" srcId="{680A6B5F-067D-4474-AF2D-3E3CF397FD83}" destId="{8678DCA6-2DE6-43EE-B0C8-57C848CE1023}" srcOrd="1" destOrd="0" parTransId="{941F07E8-F5BD-44FA-A502-B99C0F95DB2A}" sibTransId="{1DD7498F-49C5-4EC2-9D0A-368E3F815EB1}"/>
    <dgm:cxn modelId="{15EEB8C4-2D5D-4A4E-A643-014C3875CE20}" srcId="{BF0121E0-B3FD-4511-9BA1-2F102B31A81A}" destId="{493D8AED-E720-4285-BB98-1CD136858AE7}" srcOrd="4" destOrd="0" parTransId="{3EE9AC55-2EA8-4B45-B204-AF333D01A6F7}" sibTransId="{CED61645-847D-4973-80A2-A0902CEAAF34}"/>
    <dgm:cxn modelId="{F1B168BF-D927-43A8-ABCC-B3FA3786633E}" type="presOf" srcId="{4D22372E-73F6-43E0-B615-80566CCCD8CE}" destId="{BB025F8E-34C3-47CF-972F-CE36AF4962D4}" srcOrd="0" destOrd="2" presId="urn:microsoft.com/office/officeart/2005/8/layout/hList1"/>
    <dgm:cxn modelId="{C80276A1-D55E-47CE-A101-6DAC7235C1B9}" srcId="{8678DCA6-2DE6-43EE-B0C8-57C848CE1023}" destId="{FBF196FF-78B5-4836-A800-A955372010D7}" srcOrd="3" destOrd="0" parTransId="{DD173563-6153-49EE-AF6A-FF1363BC101D}" sibTransId="{494E3806-25FC-4739-8854-145802A1A5C7}"/>
    <dgm:cxn modelId="{B6330B27-B1EE-42AA-8D9C-049226B7D6F2}" srcId="{BF0121E0-B3FD-4511-9BA1-2F102B31A81A}" destId="{9F483ABA-764C-45DB-BA6B-03D36D64F6F3}" srcOrd="2" destOrd="0" parTransId="{E8E79F30-9A59-4B49-B7DB-298C600B6EE0}" sibTransId="{76D84E4A-861F-4725-B37A-1849036C5ED6}"/>
    <dgm:cxn modelId="{03147615-1DDF-4144-A9F3-A95713303E9F}" srcId="{8678DCA6-2DE6-43EE-B0C8-57C848CE1023}" destId="{8FD44A91-7E77-4F80-A3E8-BBD5AE92A8E1}" srcOrd="1" destOrd="0" parTransId="{2B8218EE-EB5D-4AE9-9F42-A19E7B989F7D}" sibTransId="{666885EB-CB03-4679-8F1C-D56BE466672F}"/>
    <dgm:cxn modelId="{C3C9C65C-D6D8-4B05-B8CC-707317BC6284}" type="presOf" srcId="{8678DCA6-2DE6-43EE-B0C8-57C848CE1023}" destId="{6B788D0B-44BD-4385-82D7-EE4EAC040BCC}" srcOrd="0" destOrd="0" presId="urn:microsoft.com/office/officeart/2005/8/layout/hList1"/>
    <dgm:cxn modelId="{7EC91A0E-852C-42E2-8A84-B3197FD95FCA}" type="presOf" srcId="{493D8AED-E720-4285-BB98-1CD136858AE7}" destId="{1D0A0C17-3DBF-4E5D-8E4A-8C5B6877FD63}" srcOrd="0" destOrd="4" presId="urn:microsoft.com/office/officeart/2005/8/layout/hList1"/>
    <dgm:cxn modelId="{E2687ABE-3DC9-429C-8F37-7A35584EE489}" type="presOf" srcId="{E9C8A069-4381-45FB-83FE-EBBDD3FCD41F}" destId="{1D0A0C17-3DBF-4E5D-8E4A-8C5B6877FD63}" srcOrd="0" destOrd="1" presId="urn:microsoft.com/office/officeart/2005/8/layout/hList1"/>
    <dgm:cxn modelId="{0C77C850-7101-444C-9A07-5862E93D900F}" type="presOf" srcId="{1E67AFE1-AB03-48F0-8E3C-A4C5F321F240}" destId="{E678ECF6-659A-4231-8DAB-732564E17FB2}" srcOrd="0" destOrd="0" presId="urn:microsoft.com/office/officeart/2005/8/layout/hList1"/>
    <dgm:cxn modelId="{79A95383-BCAD-458F-A6CC-8FD493588559}" type="presOf" srcId="{0BE2ABC3-788D-4883-9A26-0CD0A90DA6E1}" destId="{5BE1C107-1BBA-4C60-AA06-77D90473D580}" srcOrd="0" destOrd="2" presId="urn:microsoft.com/office/officeart/2005/8/layout/hList1"/>
    <dgm:cxn modelId="{7330CF55-0533-4CF4-A094-4E9CC514C172}" srcId="{1E67AFE1-AB03-48F0-8E3C-A4C5F321F240}" destId="{0BE2ABC3-788D-4883-9A26-0CD0A90DA6E1}" srcOrd="2" destOrd="0" parTransId="{D9AE7C3D-DF6C-463F-8C33-9C70BD739C65}" sibTransId="{2C3F4706-651D-4995-A6C5-C3F00E1DC242}"/>
    <dgm:cxn modelId="{D69DE3B4-134B-4C18-B160-0E98489D6751}" srcId="{8678DCA6-2DE6-43EE-B0C8-57C848CE1023}" destId="{4D22372E-73F6-43E0-B615-80566CCCD8CE}" srcOrd="2" destOrd="0" parTransId="{71F82361-F801-4A7D-838D-684A48C71446}" sibTransId="{56BE8916-742D-4E3B-B594-A5930022FE28}"/>
    <dgm:cxn modelId="{296ACEA3-8B51-4AA9-B2F5-676DC3A5F94A}" srcId="{680A6B5F-067D-4474-AF2D-3E3CF397FD83}" destId="{1E67AFE1-AB03-48F0-8E3C-A4C5F321F240}" srcOrd="0" destOrd="0" parTransId="{E05678A7-61D2-4E8D-A91F-D39997B8B65C}" sibTransId="{41287518-CEBE-4F1B-BD53-1948AFA4C6FE}"/>
    <dgm:cxn modelId="{43DE76CC-A0C5-4806-B40F-9E6BB2403E38}" srcId="{680A6B5F-067D-4474-AF2D-3E3CF397FD83}" destId="{BF0121E0-B3FD-4511-9BA1-2F102B31A81A}" srcOrd="2" destOrd="0" parTransId="{36D470DF-58B3-449C-9E11-DBBB8ADAF686}" sibTransId="{A8F80D81-90DB-4FB1-A00D-CBF5C5C50B1C}"/>
    <dgm:cxn modelId="{1F7C3201-2330-4116-99D5-0C1CCB942176}" type="presOf" srcId="{680A6B5F-067D-4474-AF2D-3E3CF397FD83}" destId="{D0EE0BA4-5934-472E-B1CA-8265587DCCE1}" srcOrd="0" destOrd="0" presId="urn:microsoft.com/office/officeart/2005/8/layout/hList1"/>
    <dgm:cxn modelId="{9202C115-2843-4028-AFC0-F965A361FE5A}" type="presOf" srcId="{C6BE8508-550B-4D59-8060-0DEBB1762B8E}" destId="{1D0A0C17-3DBF-4E5D-8E4A-8C5B6877FD63}" srcOrd="0" destOrd="0" presId="urn:microsoft.com/office/officeart/2005/8/layout/hList1"/>
    <dgm:cxn modelId="{44FB1D8B-98F9-498B-9093-B3137427DC20}" type="presOf" srcId="{812DBF3B-3D5B-49DF-8B84-F4790D4E0F6E}" destId="{BB025F8E-34C3-47CF-972F-CE36AF4962D4}" srcOrd="0" destOrd="0" presId="urn:microsoft.com/office/officeart/2005/8/layout/hList1"/>
    <dgm:cxn modelId="{ED7D58DD-78E7-4262-92C6-1D42CAB40F63}" srcId="{BF0121E0-B3FD-4511-9BA1-2F102B31A81A}" destId="{C6BE8508-550B-4D59-8060-0DEBB1762B8E}" srcOrd="0" destOrd="0" parTransId="{3F2583DC-97E4-405E-925F-6ACFBB7ABA3A}" sibTransId="{06F78466-171C-47B7-8B3B-3FDEF2307C72}"/>
    <dgm:cxn modelId="{6B279A2D-CE1F-434E-B506-3F1BAB4BC2DE}" type="presOf" srcId="{BF0121E0-B3FD-4511-9BA1-2F102B31A81A}" destId="{3482D469-3F56-434F-A3AC-7B80D8AEC2FA}" srcOrd="0" destOrd="0" presId="urn:microsoft.com/office/officeart/2005/8/layout/hList1"/>
    <dgm:cxn modelId="{3BA5CBA0-498A-45B5-ACA8-C79BBE5DCF09}" type="presOf" srcId="{6D862603-755F-4EB7-8AAE-23C7BB52CAFC}" destId="{5BE1C107-1BBA-4C60-AA06-77D90473D580}" srcOrd="0" destOrd="1" presId="urn:microsoft.com/office/officeart/2005/8/layout/hList1"/>
    <dgm:cxn modelId="{4ED89888-FA0C-4832-96C9-8C7261900D3C}" type="presOf" srcId="{19FC7844-18D2-4FD4-AA57-93337BAB408B}" destId="{5BE1C107-1BBA-4C60-AA06-77D90473D580}" srcOrd="0" destOrd="3" presId="urn:microsoft.com/office/officeart/2005/8/layout/hList1"/>
    <dgm:cxn modelId="{0A6857A9-A773-4656-BE1F-390AA6CF89F4}" srcId="{1E67AFE1-AB03-48F0-8E3C-A4C5F321F240}" destId="{19FC7844-18D2-4FD4-AA57-93337BAB408B}" srcOrd="3" destOrd="0" parTransId="{AECA315B-3A79-4D93-B658-8FE132826DAF}" sibTransId="{204B4C63-290C-4714-A495-E20425D02146}"/>
    <dgm:cxn modelId="{5B8977EC-5BC4-484F-BEFF-84BDB623B3A2}" type="presOf" srcId="{5CA622BB-8393-4849-A895-40B6EC2ADCA6}" destId="{5BE1C107-1BBA-4C60-AA06-77D90473D580}" srcOrd="0" destOrd="0" presId="urn:microsoft.com/office/officeart/2005/8/layout/hList1"/>
    <dgm:cxn modelId="{FE301AA3-1EBD-4B9D-A7CA-13F46117F3E7}" type="presOf" srcId="{FBF196FF-78B5-4836-A800-A955372010D7}" destId="{BB025F8E-34C3-47CF-972F-CE36AF4962D4}" srcOrd="0" destOrd="3" presId="urn:microsoft.com/office/officeart/2005/8/layout/hList1"/>
    <dgm:cxn modelId="{EB29FB69-18E2-4C3C-95BC-F747B0432979}" srcId="{1E67AFE1-AB03-48F0-8E3C-A4C5F321F240}" destId="{5CA622BB-8393-4849-A895-40B6EC2ADCA6}" srcOrd="0" destOrd="0" parTransId="{933F46F5-40A5-40AD-8FBC-12AD7986584F}" sibTransId="{1D148A5B-6853-47C8-BF66-A78FEA99B95C}"/>
    <dgm:cxn modelId="{1CD1712B-7933-48F9-B380-CFB4A2C43561}" srcId="{8678DCA6-2DE6-43EE-B0C8-57C848CE1023}" destId="{812DBF3B-3D5B-49DF-8B84-F4790D4E0F6E}" srcOrd="0" destOrd="0" parTransId="{548B6563-D507-4CBD-9FDD-2014C21BFFFA}" sibTransId="{60798957-ABD9-483E-BB76-A2A54A7298C9}"/>
    <dgm:cxn modelId="{8A11A479-FD46-4472-8B50-CC51507E55E2}" type="presParOf" srcId="{D0EE0BA4-5934-472E-B1CA-8265587DCCE1}" destId="{1BAEA6E2-0FB2-4ACD-8FBF-0AC5CD7B5AE6}" srcOrd="0" destOrd="0" presId="urn:microsoft.com/office/officeart/2005/8/layout/hList1"/>
    <dgm:cxn modelId="{A7106EC9-D2B2-4C0E-9144-783A178725AA}" type="presParOf" srcId="{1BAEA6E2-0FB2-4ACD-8FBF-0AC5CD7B5AE6}" destId="{E678ECF6-659A-4231-8DAB-732564E17FB2}" srcOrd="0" destOrd="0" presId="urn:microsoft.com/office/officeart/2005/8/layout/hList1"/>
    <dgm:cxn modelId="{9A2B74C3-3918-4673-A7BB-E322873CD09A}" type="presParOf" srcId="{1BAEA6E2-0FB2-4ACD-8FBF-0AC5CD7B5AE6}" destId="{5BE1C107-1BBA-4C60-AA06-77D90473D580}" srcOrd="1" destOrd="0" presId="urn:microsoft.com/office/officeart/2005/8/layout/hList1"/>
    <dgm:cxn modelId="{8FC8090F-2193-4738-B4AB-AF4360CFFCCF}" type="presParOf" srcId="{D0EE0BA4-5934-472E-B1CA-8265587DCCE1}" destId="{AED9A81F-13E3-4472-AC40-2001A7065AE0}" srcOrd="1" destOrd="0" presId="urn:microsoft.com/office/officeart/2005/8/layout/hList1"/>
    <dgm:cxn modelId="{8D8BEEC9-A290-4788-BB77-B4D3E0256FAC}" type="presParOf" srcId="{D0EE0BA4-5934-472E-B1CA-8265587DCCE1}" destId="{EF0B148A-23B0-48EF-A821-75C57D2BDB72}" srcOrd="2" destOrd="0" presId="urn:microsoft.com/office/officeart/2005/8/layout/hList1"/>
    <dgm:cxn modelId="{AB270CFC-7E39-4739-9B94-41108C7B173E}" type="presParOf" srcId="{EF0B148A-23B0-48EF-A821-75C57D2BDB72}" destId="{6B788D0B-44BD-4385-82D7-EE4EAC040BCC}" srcOrd="0" destOrd="0" presId="urn:microsoft.com/office/officeart/2005/8/layout/hList1"/>
    <dgm:cxn modelId="{625AF2B6-94E9-4F7E-B881-C06A538773CC}" type="presParOf" srcId="{EF0B148A-23B0-48EF-A821-75C57D2BDB72}" destId="{BB025F8E-34C3-47CF-972F-CE36AF4962D4}" srcOrd="1" destOrd="0" presId="urn:microsoft.com/office/officeart/2005/8/layout/hList1"/>
    <dgm:cxn modelId="{BC0A3745-30BE-40E7-9E4D-81EDC1E19FFF}" type="presParOf" srcId="{D0EE0BA4-5934-472E-B1CA-8265587DCCE1}" destId="{669B6C13-A4E9-4B9F-BC4A-221FE8BB1A3E}" srcOrd="3" destOrd="0" presId="urn:microsoft.com/office/officeart/2005/8/layout/hList1"/>
    <dgm:cxn modelId="{490F93A7-E96A-4B64-AE4C-2B7724B35155}" type="presParOf" srcId="{D0EE0BA4-5934-472E-B1CA-8265587DCCE1}" destId="{F37BE2C5-9C33-43E5-A22C-752A00EB450E}" srcOrd="4" destOrd="0" presId="urn:microsoft.com/office/officeart/2005/8/layout/hList1"/>
    <dgm:cxn modelId="{6B6F3A70-A261-4FDC-8409-D71A7FD0F7A2}" type="presParOf" srcId="{F37BE2C5-9C33-43E5-A22C-752A00EB450E}" destId="{3482D469-3F56-434F-A3AC-7B80D8AEC2FA}" srcOrd="0" destOrd="0" presId="urn:microsoft.com/office/officeart/2005/8/layout/hList1"/>
    <dgm:cxn modelId="{67818860-7290-44C1-A3E8-CA721A5DDBEE}" type="presParOf" srcId="{F37BE2C5-9C33-43E5-A22C-752A00EB450E}" destId="{1D0A0C17-3DBF-4E5D-8E4A-8C5B6877FD6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8ECF6-659A-4231-8DAB-732564E17FB2}">
      <dsp:nvSpPr>
        <dsp:cNvPr id="0" name=""/>
        <dsp:cNvSpPr/>
      </dsp:nvSpPr>
      <dsp:spPr>
        <a:xfrm>
          <a:off x="3614" y="809223"/>
          <a:ext cx="3524225" cy="14096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buNone/>
          </a:pPr>
          <a:r>
            <a:rPr lang="en-GB" sz="2400" b="1" kern="1200" dirty="0"/>
            <a:t>Phase 1</a:t>
          </a:r>
          <a:endParaRPr lang="en-GB" sz="2400" kern="1200" dirty="0"/>
        </a:p>
      </dsp:txBody>
      <dsp:txXfrm>
        <a:off x="3614" y="809223"/>
        <a:ext cx="3524225" cy="1409690"/>
      </dsp:txXfrm>
    </dsp:sp>
    <dsp:sp modelId="{5BE1C107-1BBA-4C60-AA06-77D90473D580}">
      <dsp:nvSpPr>
        <dsp:cNvPr id="0" name=""/>
        <dsp:cNvSpPr/>
      </dsp:nvSpPr>
      <dsp:spPr>
        <a:xfrm>
          <a:off x="3614" y="2218913"/>
          <a:ext cx="3524225" cy="31337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Disruption team conduct a visit, speak to individual and parents/carers</a:t>
          </a:r>
        </a:p>
        <a:p>
          <a:pPr marL="171450" lvl="1" indent="-171450" algn="l" defTabSz="800100">
            <a:lnSpc>
              <a:spcPct val="90000"/>
            </a:lnSpc>
            <a:spcBef>
              <a:spcPct val="0"/>
            </a:spcBef>
            <a:spcAft>
              <a:spcPct val="15000"/>
            </a:spcAft>
            <a:buChar char="••"/>
          </a:pPr>
          <a:r>
            <a:rPr lang="en-GB" sz="1800" kern="1200" dirty="0"/>
            <a:t>Individual provided with offer of support via letter (handed to them) for further details.</a:t>
          </a:r>
        </a:p>
        <a:p>
          <a:pPr marL="171450" lvl="1" indent="-171450" algn="l" defTabSz="800100">
            <a:lnSpc>
              <a:spcPct val="90000"/>
            </a:lnSpc>
            <a:spcBef>
              <a:spcPct val="0"/>
            </a:spcBef>
            <a:spcAft>
              <a:spcPct val="15000"/>
            </a:spcAft>
            <a:buChar char="••"/>
          </a:pPr>
          <a:r>
            <a:rPr lang="en-GB" sz="1800" kern="1200"/>
            <a:t>Individual PMP updated with the outcome of the visit</a:t>
          </a:r>
          <a:endParaRPr lang="en-GB" sz="1800" kern="1200" dirty="0"/>
        </a:p>
        <a:p>
          <a:pPr marL="171450" lvl="1" indent="-171450" algn="l" defTabSz="800100">
            <a:lnSpc>
              <a:spcPct val="90000"/>
            </a:lnSpc>
            <a:spcBef>
              <a:spcPct val="0"/>
            </a:spcBef>
            <a:spcAft>
              <a:spcPct val="15000"/>
            </a:spcAft>
            <a:buChar char="••"/>
          </a:pPr>
          <a:r>
            <a:rPr lang="en-GB" sz="1800" kern="1200" dirty="0"/>
            <a:t>Results emailed to CIRV supervision</a:t>
          </a:r>
        </a:p>
      </dsp:txBody>
      <dsp:txXfrm>
        <a:off x="3614" y="2218913"/>
        <a:ext cx="3524225" cy="3133763"/>
      </dsp:txXfrm>
    </dsp:sp>
    <dsp:sp modelId="{6B788D0B-44BD-4385-82D7-EE4EAC040BCC}">
      <dsp:nvSpPr>
        <dsp:cNvPr id="0" name=""/>
        <dsp:cNvSpPr/>
      </dsp:nvSpPr>
      <dsp:spPr>
        <a:xfrm>
          <a:off x="4021231" y="809223"/>
          <a:ext cx="3524225" cy="14096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buNone/>
          </a:pPr>
          <a:r>
            <a:rPr lang="en-GB" sz="2400" b="1" kern="1200" dirty="0"/>
            <a:t>Phase 2 – non engagement</a:t>
          </a:r>
          <a:endParaRPr lang="en-GB" sz="2400" kern="1200" dirty="0"/>
        </a:p>
      </dsp:txBody>
      <dsp:txXfrm>
        <a:off x="4021231" y="809223"/>
        <a:ext cx="3524225" cy="1409690"/>
      </dsp:txXfrm>
    </dsp:sp>
    <dsp:sp modelId="{BB025F8E-34C3-47CF-972F-CE36AF4962D4}">
      <dsp:nvSpPr>
        <dsp:cNvPr id="0" name=""/>
        <dsp:cNvSpPr/>
      </dsp:nvSpPr>
      <dsp:spPr>
        <a:xfrm>
          <a:off x="4021231" y="2218913"/>
          <a:ext cx="3524225" cy="31337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t>Tactical disruption options bespoke to the individual provided to PCT and other relevant officers</a:t>
          </a:r>
        </a:p>
        <a:p>
          <a:pPr marL="171450" lvl="1" indent="-171450" algn="l" defTabSz="800100">
            <a:lnSpc>
              <a:spcPct val="90000"/>
            </a:lnSpc>
            <a:spcBef>
              <a:spcPct val="0"/>
            </a:spcBef>
            <a:spcAft>
              <a:spcPct val="15000"/>
            </a:spcAft>
            <a:buChar char="••"/>
          </a:pPr>
          <a:r>
            <a:rPr lang="en-GB" sz="1800" kern="1200" dirty="0"/>
            <a:t>Officers update PMP</a:t>
          </a:r>
        </a:p>
        <a:p>
          <a:pPr marL="171450" lvl="1" indent="-171450" algn="l" defTabSz="800100">
            <a:lnSpc>
              <a:spcPct val="90000"/>
            </a:lnSpc>
            <a:spcBef>
              <a:spcPct val="0"/>
            </a:spcBef>
            <a:spcAft>
              <a:spcPct val="15000"/>
            </a:spcAft>
            <a:buChar char="••"/>
          </a:pPr>
          <a:r>
            <a:rPr lang="en-GB" sz="1800" kern="1200" dirty="0"/>
            <a:t>Officers monitor connect for new intelligence. This includes gathering information for PIR – seek for disruption opportunities</a:t>
          </a:r>
        </a:p>
        <a:p>
          <a:pPr marL="171450" lvl="1" indent="-171450" algn="l" defTabSz="800100">
            <a:lnSpc>
              <a:spcPct val="90000"/>
            </a:lnSpc>
            <a:spcBef>
              <a:spcPct val="0"/>
            </a:spcBef>
            <a:spcAft>
              <a:spcPct val="15000"/>
            </a:spcAft>
            <a:buChar char="••"/>
          </a:pPr>
          <a:r>
            <a:rPr lang="en-GB" sz="1800" kern="1200" dirty="0"/>
            <a:t>Officers pro-actively police Individuals</a:t>
          </a:r>
        </a:p>
      </dsp:txBody>
      <dsp:txXfrm>
        <a:off x="4021231" y="2218913"/>
        <a:ext cx="3524225" cy="3133763"/>
      </dsp:txXfrm>
    </dsp:sp>
    <dsp:sp modelId="{3482D469-3F56-434F-A3AC-7B80D8AEC2FA}">
      <dsp:nvSpPr>
        <dsp:cNvPr id="0" name=""/>
        <dsp:cNvSpPr/>
      </dsp:nvSpPr>
      <dsp:spPr>
        <a:xfrm>
          <a:off x="8038848" y="809223"/>
          <a:ext cx="3524225" cy="14096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buNone/>
          </a:pPr>
          <a:r>
            <a:rPr lang="en-GB" sz="2400" b="1" kern="1200" dirty="0"/>
            <a:t>Phase 3 – non engagement</a:t>
          </a:r>
          <a:endParaRPr lang="en-GB" sz="2400" kern="1200" dirty="0"/>
        </a:p>
      </dsp:txBody>
      <dsp:txXfrm>
        <a:off x="8038848" y="809223"/>
        <a:ext cx="3524225" cy="1409690"/>
      </dsp:txXfrm>
    </dsp:sp>
    <dsp:sp modelId="{1D0A0C17-3DBF-4E5D-8E4A-8C5B6877FD63}">
      <dsp:nvSpPr>
        <dsp:cNvPr id="0" name=""/>
        <dsp:cNvSpPr/>
      </dsp:nvSpPr>
      <dsp:spPr>
        <a:xfrm>
          <a:off x="8038848" y="2218913"/>
          <a:ext cx="3524225" cy="31337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endParaRPr lang="en-GB" sz="1800" kern="1200" dirty="0"/>
        </a:p>
        <a:p>
          <a:pPr marL="171450" lvl="1" indent="-171450" algn="l" defTabSz="800100">
            <a:lnSpc>
              <a:spcPct val="90000"/>
            </a:lnSpc>
            <a:spcBef>
              <a:spcPct val="0"/>
            </a:spcBef>
            <a:spcAft>
              <a:spcPct val="15000"/>
            </a:spcAft>
            <a:buChar char="••"/>
          </a:pPr>
          <a:endParaRPr lang="en-GB" sz="1800" kern="1200" dirty="0"/>
        </a:p>
        <a:p>
          <a:pPr marL="171450" lvl="1" indent="-171450" algn="l" defTabSz="800100">
            <a:lnSpc>
              <a:spcPct val="90000"/>
            </a:lnSpc>
            <a:spcBef>
              <a:spcPct val="0"/>
            </a:spcBef>
            <a:spcAft>
              <a:spcPct val="15000"/>
            </a:spcAft>
            <a:buChar char="••"/>
          </a:pPr>
          <a:endParaRPr lang="en-GB" sz="1800" kern="1200" dirty="0"/>
        </a:p>
        <a:p>
          <a:pPr marL="171450" lvl="1" indent="-171450" algn="l" defTabSz="800100">
            <a:lnSpc>
              <a:spcPct val="90000"/>
            </a:lnSpc>
            <a:spcBef>
              <a:spcPct val="0"/>
            </a:spcBef>
            <a:spcAft>
              <a:spcPct val="15000"/>
            </a:spcAft>
            <a:buChar char="••"/>
          </a:pPr>
          <a:r>
            <a:rPr lang="en-GB" sz="1800" kern="1200" dirty="0"/>
            <a:t>Warrant enforcement where applicable</a:t>
          </a:r>
        </a:p>
        <a:p>
          <a:pPr marL="171450" lvl="1" indent="-171450" algn="l" defTabSz="800100">
            <a:lnSpc>
              <a:spcPct val="90000"/>
            </a:lnSpc>
            <a:spcBef>
              <a:spcPct val="0"/>
            </a:spcBef>
            <a:spcAft>
              <a:spcPct val="15000"/>
            </a:spcAft>
            <a:buChar char="••"/>
          </a:pPr>
          <a:r>
            <a:rPr lang="en-GB" sz="1800" kern="1200" dirty="0"/>
            <a:t>Partnership working with other forces</a:t>
          </a:r>
        </a:p>
      </dsp:txBody>
      <dsp:txXfrm>
        <a:off x="8038848" y="2218913"/>
        <a:ext cx="3524225" cy="313376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AF342-CE80-4603-87EC-FCFC692BBAB7}" type="datetimeFigureOut">
              <a:rPr lang="en-GB" smtClean="0"/>
              <a:t>17/02/2025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058002-1C17-460A-968A-62D1EBB3F5C7}" type="slidenum">
              <a:rPr lang="en-GB" smtClean="0"/>
              <a:t>‹#›</a:t>
            </a:fld>
            <a:endParaRPr lang="en-GB"/>
          </a:p>
        </p:txBody>
      </p:sp>
    </p:spTree>
    <p:extLst>
      <p:ext uri="{BB962C8B-B14F-4D97-AF65-F5344CB8AC3E}">
        <p14:creationId xmlns:p14="http://schemas.microsoft.com/office/powerpoint/2010/main" val="1870437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ACF1 programme </a:t>
            </a:r>
          </a:p>
          <a:p>
            <a:r>
              <a:rPr lang="en-GB" dirty="0"/>
              <a:t>Aims: </a:t>
            </a:r>
          </a:p>
          <a:p>
            <a:r>
              <a:rPr lang="en-GB" dirty="0"/>
              <a:t>Preferences: Best quality evidence – RCT plus process evaluation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44F95-B608-EF49-B392-CF8548F702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882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This is an initial summary – and will change as the evaluation progresses.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AD22EE-D798-4B09-9583-59F17154E0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360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BC4A1-F7A5-02E8-8DDB-DD4F369FC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A4E8C-82C3-4601-E457-3914CD7408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EEAB68-24FF-4FF9-0D88-66B467BC30A6}"/>
              </a:ext>
            </a:extLst>
          </p:cNvPr>
          <p:cNvSpPr>
            <a:spLocks noGrp="1"/>
          </p:cNvSpPr>
          <p:nvPr>
            <p:ph type="body" idx="1"/>
          </p:nvPr>
        </p:nvSpPr>
        <p:spPr/>
        <p:txBody>
          <a:bodyPr/>
          <a:lstStyle/>
          <a:p>
            <a:r>
              <a:rPr lang="en-GB" dirty="0"/>
              <a:t>Introduce ACF1 programme </a:t>
            </a:r>
          </a:p>
          <a:p>
            <a:r>
              <a:rPr lang="en-GB" dirty="0"/>
              <a:t>Aims: </a:t>
            </a:r>
          </a:p>
          <a:p>
            <a:r>
              <a:rPr lang="en-GB" dirty="0"/>
              <a:t>Preferences: Best quality evidence – RCT plus process evaluation</a:t>
            </a:r>
          </a:p>
        </p:txBody>
      </p:sp>
      <p:sp>
        <p:nvSpPr>
          <p:cNvPr id="4" name="Slide Number Placeholder 3">
            <a:extLst>
              <a:ext uri="{FF2B5EF4-FFF2-40B4-BE49-F238E27FC236}">
                <a16:creationId xmlns:a16="http://schemas.microsoft.com/office/drawing/2014/main" id="{4D9A553A-9720-B206-3D7A-3F288620F7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44F95-B608-EF49-B392-CF8548F702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31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D27A5-DBE3-D27E-4A81-A5DCC25B0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40A03-186D-2042-742E-61F2CD80B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6DFCE3-5090-6A9A-64BB-632026737319}"/>
              </a:ext>
            </a:extLst>
          </p:cNvPr>
          <p:cNvSpPr>
            <a:spLocks noGrp="1"/>
          </p:cNvSpPr>
          <p:nvPr>
            <p:ph type="body" idx="1"/>
          </p:nvPr>
        </p:nvSpPr>
        <p:spPr/>
        <p:txBody>
          <a:bodyPr/>
          <a:lstStyle/>
          <a:p>
            <a:r>
              <a:rPr lang="en-GB" dirty="0"/>
              <a:t>Introduce ACF1 programme </a:t>
            </a:r>
          </a:p>
          <a:p>
            <a:r>
              <a:rPr lang="en-GB" dirty="0"/>
              <a:t>Aims: </a:t>
            </a:r>
          </a:p>
          <a:p>
            <a:r>
              <a:rPr lang="en-GB" dirty="0"/>
              <a:t>Preferences: Best quality evidence – RCT plus process evaluation</a:t>
            </a:r>
          </a:p>
        </p:txBody>
      </p:sp>
      <p:sp>
        <p:nvSpPr>
          <p:cNvPr id="4" name="Slide Number Placeholder 3">
            <a:extLst>
              <a:ext uri="{FF2B5EF4-FFF2-40B4-BE49-F238E27FC236}">
                <a16:creationId xmlns:a16="http://schemas.microsoft.com/office/drawing/2014/main" id="{6A90E430-5DC6-9275-C178-6686113EA3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44F95-B608-EF49-B392-CF8548F702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46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Study design was big issue to overcome</a:t>
            </a:r>
          </a:p>
          <a:p>
            <a:r>
              <a:rPr lang="en-GB" dirty="0"/>
              <a:t>Resistance to randomisation</a:t>
            </a:r>
          </a:p>
          <a:p>
            <a:r>
              <a:rPr lang="en-GB" dirty="0"/>
              <a:t>Groups vs individuals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44F95-B608-EF49-B392-CF8548F702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774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7566" rtl="0" eaLnBrk="1" fontAlgn="auto" latinLnBrk="0" hangingPunct="1">
              <a:lnSpc>
                <a:spcPct val="100000"/>
              </a:lnSpc>
              <a:spcBef>
                <a:spcPts val="0"/>
              </a:spcBef>
              <a:spcAft>
                <a:spcPts val="0"/>
              </a:spcAft>
              <a:buClrTx/>
              <a:buSzTx/>
              <a:buFontTx/>
              <a:buNone/>
              <a:tabLst/>
              <a:defRPr/>
            </a:pPr>
            <a:fld id="{DDA7B49C-FEA4-441A-92CB-C492C7C01447}"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7566"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71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7566" rtl="0" eaLnBrk="1" fontAlgn="auto" latinLnBrk="0" hangingPunct="1">
              <a:lnSpc>
                <a:spcPct val="100000"/>
              </a:lnSpc>
              <a:spcBef>
                <a:spcPts val="0"/>
              </a:spcBef>
              <a:spcAft>
                <a:spcPts val="0"/>
              </a:spcAft>
              <a:buClrTx/>
              <a:buSzTx/>
              <a:buFontTx/>
              <a:buNone/>
              <a:tabLst/>
              <a:defRPr/>
            </a:pPr>
            <a:fld id="{DDA7B49C-FEA4-441A-92CB-C492C7C01447}"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7566"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640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AD22EE-D798-4B09-9583-59F17154E0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602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Coventry 9% black at census</a:t>
            </a:r>
          </a:p>
          <a:p>
            <a:r>
              <a:rPr lang="en-GB" dirty="0"/>
              <a:t>Coventry 66% white</a:t>
            </a:r>
          </a:p>
          <a:p>
            <a:r>
              <a:rPr lang="en-GB" dirty="0"/>
              <a:t>Coventry 19% Asian</a:t>
            </a:r>
          </a:p>
          <a:p>
            <a:endParaRPr lang="en-GB" dirty="0"/>
          </a:p>
          <a:p>
            <a:r>
              <a:rPr lang="en-GB" dirty="0"/>
              <a:t>Wolverhampton 9% black</a:t>
            </a:r>
          </a:p>
          <a:p>
            <a:r>
              <a:rPr lang="en-GB" dirty="0"/>
              <a:t>Wolverhampton 61% white</a:t>
            </a:r>
          </a:p>
          <a:p>
            <a:r>
              <a:rPr lang="en-GB" dirty="0"/>
              <a:t>Wolverhampton 21% </a:t>
            </a:r>
            <a:r>
              <a:rPr lang="en-GB" dirty="0" err="1"/>
              <a:t>asian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AD22EE-D798-4B09-9583-59F17154E0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955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may be the case that those whose activity is more rooted in their local area, and who have not lived elsewhere, are more likely to want a pathway out of offending through CIRV.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AD22EE-D798-4B09-9583-59F17154E0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016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4BED0-CE28-4FBF-5673-252A395EBD44}"/>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5663ED53-3B28-EFEC-7FE1-A037B5EB1C7A}"/>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8CE49565-30B3-6099-E7A2-DC15BA4BB60A}"/>
              </a:ext>
            </a:extLst>
          </p:cNvPr>
          <p:cNvSpPr txBox="1">
            <a:spLocks noGrp="1"/>
          </p:cNvSpPr>
          <p:nvPr>
            <p:ph type="dt" sz="half" idx="7"/>
          </p:nvPr>
        </p:nvSpPr>
        <p:spPr/>
        <p:txBody>
          <a:bodyPr/>
          <a:lstStyle>
            <a:lvl1pPr>
              <a:defRPr/>
            </a:lvl1pPr>
          </a:lstStyle>
          <a:p>
            <a:pPr lvl="0"/>
            <a:fld id="{4CDD63A4-A000-4C9A-893C-8E520DA5AB6C}" type="datetime1">
              <a:rPr lang="en-GB"/>
              <a:pPr lvl="0"/>
              <a:t>17/02/2025</a:t>
            </a:fld>
            <a:endParaRPr lang="en-GB"/>
          </a:p>
        </p:txBody>
      </p:sp>
      <p:sp>
        <p:nvSpPr>
          <p:cNvPr id="5" name="Footer Placeholder 4">
            <a:extLst>
              <a:ext uri="{FF2B5EF4-FFF2-40B4-BE49-F238E27FC236}">
                <a16:creationId xmlns:a16="http://schemas.microsoft.com/office/drawing/2014/main" id="{903A2E95-2267-3F9C-89BB-0B6C9A9D425F}"/>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5EB4377F-8CDF-AEDB-FC9B-AC99969D75A7}"/>
              </a:ext>
            </a:extLst>
          </p:cNvPr>
          <p:cNvSpPr txBox="1">
            <a:spLocks noGrp="1"/>
          </p:cNvSpPr>
          <p:nvPr>
            <p:ph type="sldNum" sz="quarter" idx="8"/>
          </p:nvPr>
        </p:nvSpPr>
        <p:spPr/>
        <p:txBody>
          <a:bodyPr/>
          <a:lstStyle>
            <a:lvl1pPr>
              <a:defRPr/>
            </a:lvl1pPr>
          </a:lstStyle>
          <a:p>
            <a:pPr lvl="0"/>
            <a:fld id="{4D3BC760-7A4E-4C76-AB0B-04E9027AF01D}" type="slidenum">
              <a:t>‹#›</a:t>
            </a:fld>
            <a:endParaRPr lang="en-GB"/>
          </a:p>
        </p:txBody>
      </p:sp>
    </p:spTree>
    <p:extLst>
      <p:ext uri="{BB962C8B-B14F-4D97-AF65-F5344CB8AC3E}">
        <p14:creationId xmlns:p14="http://schemas.microsoft.com/office/powerpoint/2010/main" val="215347951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54A2-4151-FB93-6018-DC59C8DF6AA8}"/>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E10D3E09-97F7-496B-2BBF-FB42FB63E22A}"/>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6E5342-2476-51AE-A865-C42FCC8057E1}"/>
              </a:ext>
            </a:extLst>
          </p:cNvPr>
          <p:cNvSpPr txBox="1">
            <a:spLocks noGrp="1"/>
          </p:cNvSpPr>
          <p:nvPr>
            <p:ph type="dt" sz="half" idx="7"/>
          </p:nvPr>
        </p:nvSpPr>
        <p:spPr/>
        <p:txBody>
          <a:bodyPr/>
          <a:lstStyle>
            <a:lvl1pPr>
              <a:defRPr/>
            </a:lvl1pPr>
          </a:lstStyle>
          <a:p>
            <a:pPr lvl="0"/>
            <a:fld id="{19673125-464D-4357-AAFD-B0DA8BA887FC}" type="datetime1">
              <a:rPr lang="en-GB"/>
              <a:pPr lvl="0"/>
              <a:t>17/02/2025</a:t>
            </a:fld>
            <a:endParaRPr lang="en-GB"/>
          </a:p>
        </p:txBody>
      </p:sp>
      <p:sp>
        <p:nvSpPr>
          <p:cNvPr id="5" name="Footer Placeholder 4">
            <a:extLst>
              <a:ext uri="{FF2B5EF4-FFF2-40B4-BE49-F238E27FC236}">
                <a16:creationId xmlns:a16="http://schemas.microsoft.com/office/drawing/2014/main" id="{505A86A4-C1E8-1DAC-8CAD-90D9DD9FCAEE}"/>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82351AC-9D57-5831-5A39-7826B5B85504}"/>
              </a:ext>
            </a:extLst>
          </p:cNvPr>
          <p:cNvSpPr txBox="1">
            <a:spLocks noGrp="1"/>
          </p:cNvSpPr>
          <p:nvPr>
            <p:ph type="sldNum" sz="quarter" idx="8"/>
          </p:nvPr>
        </p:nvSpPr>
        <p:spPr/>
        <p:txBody>
          <a:bodyPr/>
          <a:lstStyle>
            <a:lvl1pPr>
              <a:defRPr/>
            </a:lvl1pPr>
          </a:lstStyle>
          <a:p>
            <a:pPr lvl="0"/>
            <a:fld id="{AE396069-0C67-4274-808D-645CBD7AD41C}" type="slidenum">
              <a:t>‹#›</a:t>
            </a:fld>
            <a:endParaRPr lang="en-GB"/>
          </a:p>
        </p:txBody>
      </p:sp>
    </p:spTree>
    <p:extLst>
      <p:ext uri="{BB962C8B-B14F-4D97-AF65-F5344CB8AC3E}">
        <p14:creationId xmlns:p14="http://schemas.microsoft.com/office/powerpoint/2010/main" val="4119768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F2DC0A-524C-269E-0E28-7F12675F555E}"/>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CF273787-F849-529C-CEDA-49A47EC732DE}"/>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DB0B3C-0E53-63B0-FBD6-BE410D9D9075}"/>
              </a:ext>
            </a:extLst>
          </p:cNvPr>
          <p:cNvSpPr txBox="1">
            <a:spLocks noGrp="1"/>
          </p:cNvSpPr>
          <p:nvPr>
            <p:ph type="dt" sz="half" idx="7"/>
          </p:nvPr>
        </p:nvSpPr>
        <p:spPr/>
        <p:txBody>
          <a:bodyPr/>
          <a:lstStyle>
            <a:lvl1pPr>
              <a:defRPr/>
            </a:lvl1pPr>
          </a:lstStyle>
          <a:p>
            <a:pPr lvl="0"/>
            <a:fld id="{18B6B833-B534-481E-96FA-754328230725}" type="datetime1">
              <a:rPr lang="en-GB"/>
              <a:pPr lvl="0"/>
              <a:t>17/02/2025</a:t>
            </a:fld>
            <a:endParaRPr lang="en-GB"/>
          </a:p>
        </p:txBody>
      </p:sp>
      <p:sp>
        <p:nvSpPr>
          <p:cNvPr id="5" name="Footer Placeholder 4">
            <a:extLst>
              <a:ext uri="{FF2B5EF4-FFF2-40B4-BE49-F238E27FC236}">
                <a16:creationId xmlns:a16="http://schemas.microsoft.com/office/drawing/2014/main" id="{7BDA18CA-94B7-92EC-AEB9-577FFB3F6CD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7C200060-65C0-EE1E-74B3-B72F0AAD67DC}"/>
              </a:ext>
            </a:extLst>
          </p:cNvPr>
          <p:cNvSpPr txBox="1">
            <a:spLocks noGrp="1"/>
          </p:cNvSpPr>
          <p:nvPr>
            <p:ph type="sldNum" sz="quarter" idx="8"/>
          </p:nvPr>
        </p:nvSpPr>
        <p:spPr/>
        <p:txBody>
          <a:bodyPr/>
          <a:lstStyle>
            <a:lvl1pPr>
              <a:defRPr/>
            </a:lvl1pPr>
          </a:lstStyle>
          <a:p>
            <a:pPr lvl="0"/>
            <a:fld id="{E3077E5F-425B-438F-864B-35E66478381E}" type="slidenum">
              <a:t>‹#›</a:t>
            </a:fld>
            <a:endParaRPr lang="en-GB"/>
          </a:p>
        </p:txBody>
      </p:sp>
    </p:spTree>
    <p:extLst>
      <p:ext uri="{BB962C8B-B14F-4D97-AF65-F5344CB8AC3E}">
        <p14:creationId xmlns:p14="http://schemas.microsoft.com/office/powerpoint/2010/main" val="1923280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divider slide blue">
    <p:bg>
      <p:bgRef idx="1001">
        <a:schemeClr val="bg2"/>
      </p:bgRef>
    </p:bg>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4967" y="1776272"/>
            <a:ext cx="4997033" cy="5081728"/>
          </a:xfrm>
          <a:prstGeom prst="rect">
            <a:avLst/>
          </a:prstGeom>
        </p:spPr>
      </p:pic>
      <p:sp>
        <p:nvSpPr>
          <p:cNvPr id="2" name="Title 1"/>
          <p:cNvSpPr>
            <a:spLocks noGrp="1"/>
          </p:cNvSpPr>
          <p:nvPr>
            <p:ph type="title"/>
          </p:nvPr>
        </p:nvSpPr>
        <p:spPr>
          <a:xfrm>
            <a:off x="1159200" y="1609200"/>
            <a:ext cx="6888453" cy="642581"/>
          </a:xfrm>
        </p:spPr>
        <p:txBody>
          <a:bodyPr>
            <a:normAutofit/>
          </a:bodyPr>
          <a:lstStyle>
            <a:lvl1pPr>
              <a:defRPr sz="3600">
                <a:solidFill>
                  <a:schemeClr val="tx1"/>
                </a:solidFill>
              </a:defRPr>
            </a:lvl1pPr>
          </a:lstStyle>
          <a:p>
            <a:r>
              <a:rPr lang="en-GB"/>
              <a:t>Click to edit Master title style</a:t>
            </a:r>
            <a:endParaRPr lang="en-GB" dirty="0"/>
          </a:p>
        </p:txBody>
      </p:sp>
      <p:sp>
        <p:nvSpPr>
          <p:cNvPr id="8"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2" name="TextBox 11"/>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3" name="Picture 2" descr="College of Policing - Leadership, standards, performance">
            <a:extLst>
              <a:ext uri="{FF2B5EF4-FFF2-40B4-BE49-F238E27FC236}">
                <a16:creationId xmlns:a16="http://schemas.microsoft.com/office/drawing/2014/main" id="{2A6BF799-62F0-CB76-1A2D-6C90C2D351BE}"/>
              </a:ext>
            </a:extLst>
          </p:cNvPr>
          <p:cNvPicPr>
            <a:picLocks noChangeAspect="1"/>
          </p:cNvPicPr>
          <p:nvPr userDrawn="1"/>
        </p:nvPicPr>
        <p:blipFill>
          <a:blip r:embed="rId3"/>
          <a:srcRect/>
          <a:stretch/>
        </p:blipFill>
        <p:spPr>
          <a:xfrm>
            <a:off x="346810" y="401796"/>
            <a:ext cx="3762000" cy="854342"/>
          </a:xfrm>
          <a:prstGeom prst="rect">
            <a:avLst/>
          </a:prstGeom>
        </p:spPr>
      </p:pic>
    </p:spTree>
    <p:extLst>
      <p:ext uri="{BB962C8B-B14F-4D97-AF65-F5344CB8AC3E}">
        <p14:creationId xmlns:p14="http://schemas.microsoft.com/office/powerpoint/2010/main" val="153109962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divider slide blue subtitle">
    <p:bg>
      <p:bgRef idx="1001">
        <a:schemeClr val="bg2"/>
      </p:bgRef>
    </p:bg>
    <p:spTree>
      <p:nvGrpSpPr>
        <p:cNvPr id="1" name=""/>
        <p:cNvGrpSpPr/>
        <p:nvPr/>
      </p:nvGrpSpPr>
      <p:grpSpPr>
        <a:xfrm>
          <a:off x="0" y="0"/>
          <a:ext cx="0" cy="0"/>
          <a:chOff x="0" y="0"/>
          <a:chExt cx="0" cy="0"/>
        </a:xfrm>
      </p:grpSpPr>
      <p:pic>
        <p:nvPicPr>
          <p:cNvPr id="6" name="Picture 5" descr="decorative super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4967" y="1776272"/>
            <a:ext cx="4997033" cy="5081728"/>
          </a:xfrm>
          <a:prstGeom prst="rect">
            <a:avLst/>
          </a:prstGeom>
        </p:spPr>
      </p:pic>
      <p:sp>
        <p:nvSpPr>
          <p:cNvPr id="2" name="Title 1"/>
          <p:cNvSpPr>
            <a:spLocks noGrp="1"/>
          </p:cNvSpPr>
          <p:nvPr>
            <p:ph type="title"/>
          </p:nvPr>
        </p:nvSpPr>
        <p:spPr>
          <a:xfrm>
            <a:off x="1159200" y="1609200"/>
            <a:ext cx="6888453" cy="642581"/>
          </a:xfrm>
        </p:spPr>
        <p:txBody>
          <a:bodyPr>
            <a:normAutofit/>
          </a:bodyPr>
          <a:lstStyle>
            <a:lvl1pPr>
              <a:defRPr sz="3600">
                <a:solidFill>
                  <a:schemeClr val="tx1"/>
                </a:solidFill>
              </a:defRPr>
            </a:lvl1pPr>
          </a:lstStyle>
          <a:p>
            <a:r>
              <a:rPr lang="en-GB"/>
              <a:t>Click to edit Master title style</a:t>
            </a:r>
            <a:endParaRPr lang="en-GB" dirty="0"/>
          </a:p>
        </p:txBody>
      </p:sp>
      <p:sp>
        <p:nvSpPr>
          <p:cNvPr id="8" name="Subtitle 2"/>
          <p:cNvSpPr>
            <a:spLocks noGrp="1"/>
          </p:cNvSpPr>
          <p:nvPr>
            <p:ph type="subTitle" idx="1"/>
          </p:nvPr>
        </p:nvSpPr>
        <p:spPr>
          <a:xfrm>
            <a:off x="1159200" y="2304000"/>
            <a:ext cx="6888453" cy="946366"/>
          </a:xfrm>
        </p:spPr>
        <p:txBody>
          <a:bodyPr>
            <a:noAutofit/>
          </a:bodyPr>
          <a:lstStyle>
            <a:lvl1pPr marL="0" indent="0" algn="l">
              <a:buNone/>
              <a:defRPr sz="3200" b="1">
                <a:solidFill>
                  <a:srgbClr val="00AA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1"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3" name="TextBox 12"/>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3" name="Picture 2" descr="College of Policing - Leadership, standards, performance">
            <a:extLst>
              <a:ext uri="{FF2B5EF4-FFF2-40B4-BE49-F238E27FC236}">
                <a16:creationId xmlns:a16="http://schemas.microsoft.com/office/drawing/2014/main" id="{D40FC9E8-22CE-C76B-67B6-E2BE2562EEDC}"/>
              </a:ext>
            </a:extLst>
          </p:cNvPr>
          <p:cNvPicPr>
            <a:picLocks noChangeAspect="1"/>
          </p:cNvPicPr>
          <p:nvPr userDrawn="1"/>
        </p:nvPicPr>
        <p:blipFill>
          <a:blip r:embed="rId3"/>
          <a:srcRect/>
          <a:stretch/>
        </p:blipFill>
        <p:spPr>
          <a:xfrm>
            <a:off x="346810" y="401796"/>
            <a:ext cx="3762000" cy="854342"/>
          </a:xfrm>
          <a:prstGeom prst="rect">
            <a:avLst/>
          </a:prstGeom>
        </p:spPr>
      </p:pic>
    </p:spTree>
    <p:extLst>
      <p:ext uri="{BB962C8B-B14F-4D97-AF65-F5344CB8AC3E}">
        <p14:creationId xmlns:p14="http://schemas.microsoft.com/office/powerpoint/2010/main" val="178542513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divider slide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59200" y="1609200"/>
            <a:ext cx="6888453" cy="642581"/>
          </a:xfrm>
        </p:spPr>
        <p:txBody>
          <a:bodyPr>
            <a:normAutofit/>
          </a:bodyPr>
          <a:lstStyle>
            <a:lvl1pPr>
              <a:defRPr sz="3600">
                <a:solidFill>
                  <a:schemeClr val="tx1"/>
                </a:solidFill>
              </a:defRPr>
            </a:lvl1pPr>
          </a:lstStyle>
          <a:p>
            <a:r>
              <a:rPr lang="en-GB"/>
              <a:t>Click to edit Master title style</a:t>
            </a:r>
            <a:endParaRPr lang="en-GB" dirty="0"/>
          </a:p>
        </p:txBody>
      </p:sp>
      <p:pic>
        <p:nvPicPr>
          <p:cNvPr id="8" name="Picture 7">
            <a:extLs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4967" y="1776272"/>
            <a:ext cx="4997033" cy="5081728"/>
          </a:xfrm>
          <a:prstGeom prst="rect">
            <a:avLst/>
          </a:prstGeom>
        </p:spPr>
      </p:pic>
      <p:sp>
        <p:nvSpPr>
          <p:cNvPr id="13"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5" name="TextBox 14"/>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3" name="Picture 2" descr="College of Policing - Leadership, standards, performance">
            <a:extLst>
              <a:ext uri="{FF2B5EF4-FFF2-40B4-BE49-F238E27FC236}">
                <a16:creationId xmlns:a16="http://schemas.microsoft.com/office/drawing/2014/main" id="{24A588F8-80AE-EF93-4754-0A0A952A80FC}"/>
              </a:ext>
            </a:extLst>
          </p:cNvPr>
          <p:cNvPicPr>
            <a:picLocks noChangeAspect="1"/>
          </p:cNvPicPr>
          <p:nvPr userDrawn="1"/>
        </p:nvPicPr>
        <p:blipFill>
          <a:blip r:embed="rId3"/>
          <a:srcRect/>
          <a:stretch/>
        </p:blipFill>
        <p:spPr>
          <a:xfrm>
            <a:off x="367130" y="401796"/>
            <a:ext cx="3761392" cy="854204"/>
          </a:xfrm>
          <a:prstGeom prst="rect">
            <a:avLst/>
          </a:prstGeom>
        </p:spPr>
      </p:pic>
    </p:spTree>
    <p:extLst>
      <p:ext uri="{BB962C8B-B14F-4D97-AF65-F5344CB8AC3E}">
        <p14:creationId xmlns:p14="http://schemas.microsoft.com/office/powerpoint/2010/main" val="303361664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divider slide white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59200" y="1609200"/>
            <a:ext cx="6888453" cy="642581"/>
          </a:xfrm>
        </p:spPr>
        <p:txBody>
          <a:bodyPr>
            <a:normAutofit/>
          </a:bodyPr>
          <a:lstStyle>
            <a:lvl1pPr>
              <a:defRPr sz="3600">
                <a:solidFill>
                  <a:schemeClr val="tx1"/>
                </a:solidFill>
              </a:defRPr>
            </a:lvl1pPr>
          </a:lstStyle>
          <a:p>
            <a:r>
              <a:rPr lang="en-GB"/>
              <a:t>Click to edit Master title style</a:t>
            </a:r>
            <a:endParaRPr lang="en-GB" dirty="0"/>
          </a:p>
        </p:txBody>
      </p:sp>
      <p:pic>
        <p:nvPicPr>
          <p:cNvPr id="8" name="Picture 7">
            <a:extLs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4967" y="1776272"/>
            <a:ext cx="4997033" cy="5081728"/>
          </a:xfrm>
          <a:prstGeom prst="rect">
            <a:avLst/>
          </a:prstGeom>
        </p:spPr>
      </p:pic>
      <p:sp>
        <p:nvSpPr>
          <p:cNvPr id="12" name="Subtitle 2"/>
          <p:cNvSpPr>
            <a:spLocks noGrp="1"/>
          </p:cNvSpPr>
          <p:nvPr>
            <p:ph type="subTitle" idx="1"/>
          </p:nvPr>
        </p:nvSpPr>
        <p:spPr>
          <a:xfrm>
            <a:off x="1159200" y="2304000"/>
            <a:ext cx="6888453" cy="743201"/>
          </a:xfrm>
        </p:spPr>
        <p:txBody>
          <a:bodyPr>
            <a:normAutofit/>
          </a:bodyPr>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15"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7" name="TextBox 16"/>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3" name="Picture 2" descr="College of Policing - Leadership, standards, performance">
            <a:extLst>
              <a:ext uri="{FF2B5EF4-FFF2-40B4-BE49-F238E27FC236}">
                <a16:creationId xmlns:a16="http://schemas.microsoft.com/office/drawing/2014/main" id="{D4650741-BD31-3D72-DE4F-8C9DE28154C0}"/>
              </a:ext>
            </a:extLst>
          </p:cNvPr>
          <p:cNvPicPr>
            <a:picLocks noChangeAspect="1"/>
          </p:cNvPicPr>
          <p:nvPr userDrawn="1"/>
        </p:nvPicPr>
        <p:blipFill>
          <a:blip r:embed="rId3"/>
          <a:srcRect/>
          <a:stretch/>
        </p:blipFill>
        <p:spPr>
          <a:xfrm>
            <a:off x="367130" y="401796"/>
            <a:ext cx="3761392" cy="854204"/>
          </a:xfrm>
          <a:prstGeom prst="rect">
            <a:avLst/>
          </a:prstGeom>
        </p:spPr>
      </p:pic>
    </p:spTree>
    <p:extLst>
      <p:ext uri="{BB962C8B-B14F-4D97-AF65-F5344CB8AC3E}">
        <p14:creationId xmlns:p14="http://schemas.microsoft.com/office/powerpoint/2010/main" val="422367411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divider slide photography">
    <p:bg>
      <p:bgRef idx="1001">
        <a:schemeClr val="bg1"/>
      </p:bgRef>
    </p:bg>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xmlns=""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340"/>
          <a:stretch/>
        </p:blipFill>
        <p:spPr>
          <a:xfrm>
            <a:off x="1" y="2382769"/>
            <a:ext cx="7818968" cy="4475232"/>
          </a:xfrm>
          <a:prstGeom prst="rect">
            <a:avLst/>
          </a:prstGeom>
        </p:spPr>
      </p:pic>
      <p:sp>
        <p:nvSpPr>
          <p:cNvPr id="2" name="Title 1"/>
          <p:cNvSpPr>
            <a:spLocks noGrp="1"/>
          </p:cNvSpPr>
          <p:nvPr>
            <p:ph type="title"/>
          </p:nvPr>
        </p:nvSpPr>
        <p:spPr>
          <a:xfrm>
            <a:off x="1159200" y="1609200"/>
            <a:ext cx="9141105" cy="642581"/>
          </a:xfrm>
        </p:spPr>
        <p:txBody>
          <a:bodyPr>
            <a:normAutofit/>
          </a:bodyPr>
          <a:lstStyle>
            <a:lvl1pPr>
              <a:defRPr sz="3600">
                <a:solidFill>
                  <a:schemeClr val="tx1"/>
                </a:solidFill>
              </a:defRPr>
            </a:lvl1pPr>
          </a:lstStyle>
          <a:p>
            <a:r>
              <a:rPr lang="en-GB"/>
              <a:t>Click to edit Master title style</a:t>
            </a:r>
            <a:endParaRPr lang="en-GB" dirty="0"/>
          </a:p>
        </p:txBody>
      </p:sp>
      <p:pic>
        <p:nvPicPr>
          <p:cNvPr id="13" name="Picture 12">
            <a:extLst>
              <a:ext uri="{C183D7F6-B498-43B3-948B-1728B52AA6E4}">
                <adec:decorative xmlns:adec="http://schemas.microsoft.com/office/drawing/2017/decorative" xmlns=""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9104"/>
          <a:stretch/>
        </p:blipFill>
        <p:spPr>
          <a:xfrm>
            <a:off x="8115905" y="1554348"/>
            <a:ext cx="4076095" cy="5303653"/>
          </a:xfrm>
          <a:prstGeom prst="rect">
            <a:avLst/>
          </a:prstGeom>
        </p:spPr>
      </p:pic>
      <p:sp>
        <p:nvSpPr>
          <p:cNvPr id="15" name="Subtitle 2"/>
          <p:cNvSpPr>
            <a:spLocks noGrp="1"/>
          </p:cNvSpPr>
          <p:nvPr>
            <p:ph type="subTitle" idx="1"/>
          </p:nvPr>
        </p:nvSpPr>
        <p:spPr>
          <a:xfrm>
            <a:off x="1159200" y="2304000"/>
            <a:ext cx="9141105" cy="529208"/>
          </a:xfrm>
        </p:spPr>
        <p:txBody>
          <a:bodyPr>
            <a:normAutofit/>
          </a:bodyPr>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18"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bg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20" name="TextBox 19"/>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bg1"/>
                </a:solidFill>
                <a:effectLst/>
                <a:latin typeface="+mn-lt"/>
                <a:ea typeface="+mn-ea"/>
                <a:cs typeface="+mn-cs"/>
              </a:rPr>
              <a:t>© </a:t>
            </a:r>
            <a:r>
              <a:rPr lang="en-US" sz="1000" kern="1200" dirty="0">
                <a:solidFill>
                  <a:schemeClr val="bg1"/>
                </a:solidFill>
                <a:effectLst/>
                <a:latin typeface="+mn-lt"/>
                <a:ea typeface="+mn-ea"/>
                <a:cs typeface="+mn-cs"/>
              </a:rPr>
              <a:t>College of Policing Limited 2025</a:t>
            </a:r>
            <a:endParaRPr lang="en-GB" sz="1000" kern="1200" dirty="0">
              <a:solidFill>
                <a:schemeClr val="bg1"/>
              </a:solidFill>
              <a:effectLst/>
              <a:latin typeface="+mn-lt"/>
              <a:ea typeface="+mn-ea"/>
              <a:cs typeface="+mn-cs"/>
            </a:endParaRPr>
          </a:p>
        </p:txBody>
      </p:sp>
      <p:pic>
        <p:nvPicPr>
          <p:cNvPr id="3" name="Picture 2" descr="College of Policing - Leadership, standards, performance">
            <a:extLst>
              <a:ext uri="{FF2B5EF4-FFF2-40B4-BE49-F238E27FC236}">
                <a16:creationId xmlns:a16="http://schemas.microsoft.com/office/drawing/2014/main" id="{E96FC2A9-70C4-5FC7-A877-AC75EF985A75}"/>
              </a:ext>
            </a:extLst>
          </p:cNvPr>
          <p:cNvPicPr>
            <a:picLocks noChangeAspect="1"/>
          </p:cNvPicPr>
          <p:nvPr userDrawn="1"/>
        </p:nvPicPr>
        <p:blipFill>
          <a:blip r:embed="rId4"/>
          <a:srcRect/>
          <a:stretch/>
        </p:blipFill>
        <p:spPr>
          <a:xfrm>
            <a:off x="367130" y="401796"/>
            <a:ext cx="3761392" cy="854204"/>
          </a:xfrm>
          <a:prstGeom prst="rect">
            <a:avLst/>
          </a:prstGeom>
        </p:spPr>
      </p:pic>
    </p:spTree>
    <p:extLst>
      <p:ext uri="{BB962C8B-B14F-4D97-AF65-F5344CB8AC3E}">
        <p14:creationId xmlns:p14="http://schemas.microsoft.com/office/powerpoint/2010/main" val="95746365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divider slide photography 2">
    <p:bg>
      <p:bgRef idx="1001">
        <a:schemeClr val="bg1"/>
      </p:bgRef>
    </p:bg>
    <p:spTree>
      <p:nvGrpSpPr>
        <p:cNvPr id="1" name=""/>
        <p:cNvGrpSpPr/>
        <p:nvPr/>
      </p:nvGrpSpPr>
      <p:grpSpPr>
        <a:xfrm>
          <a:off x="0" y="0"/>
          <a:ext cx="0" cy="0"/>
          <a:chOff x="0" y="0"/>
          <a:chExt cx="0" cy="0"/>
        </a:xfrm>
      </p:grpSpPr>
      <p:pic>
        <p:nvPicPr>
          <p:cNvPr id="18" name="Picture 17">
            <a:extLst>
              <a:ext uri="{C183D7F6-B498-43B3-948B-1728B52AA6E4}">
                <adec:decorative xmlns:adec="http://schemas.microsoft.com/office/drawing/2017/decorative" xmlns=""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67" b="49732"/>
          <a:stretch/>
        </p:blipFill>
        <p:spPr>
          <a:xfrm>
            <a:off x="7497" y="2323427"/>
            <a:ext cx="7818969" cy="4534573"/>
          </a:xfrm>
          <a:prstGeom prst="rect">
            <a:avLst/>
          </a:prstGeom>
        </p:spPr>
      </p:pic>
      <p:pic>
        <p:nvPicPr>
          <p:cNvPr id="19" name="Picture 18">
            <a:extLs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57585" y="1554347"/>
            <a:ext cx="4039080" cy="5303653"/>
          </a:xfrm>
          <a:prstGeom prst="rect">
            <a:avLst/>
          </a:prstGeom>
        </p:spPr>
      </p:pic>
      <p:sp>
        <p:nvSpPr>
          <p:cNvPr id="21" name="Title 1"/>
          <p:cNvSpPr>
            <a:spLocks noGrp="1"/>
          </p:cNvSpPr>
          <p:nvPr>
            <p:ph type="title"/>
          </p:nvPr>
        </p:nvSpPr>
        <p:spPr>
          <a:xfrm>
            <a:off x="1159200" y="1609200"/>
            <a:ext cx="9141105" cy="642581"/>
          </a:xfrm>
        </p:spPr>
        <p:txBody>
          <a:bodyPr>
            <a:normAutofit/>
          </a:bodyPr>
          <a:lstStyle>
            <a:lvl1pPr>
              <a:defRPr sz="3600">
                <a:solidFill>
                  <a:schemeClr val="tx1"/>
                </a:solidFill>
              </a:defRPr>
            </a:lvl1pPr>
          </a:lstStyle>
          <a:p>
            <a:r>
              <a:rPr lang="en-GB"/>
              <a:t>Click to edit Master title style</a:t>
            </a:r>
            <a:endParaRPr lang="en-GB" dirty="0"/>
          </a:p>
        </p:txBody>
      </p:sp>
      <p:sp>
        <p:nvSpPr>
          <p:cNvPr id="22" name="Subtitle 2"/>
          <p:cNvSpPr>
            <a:spLocks noGrp="1"/>
          </p:cNvSpPr>
          <p:nvPr>
            <p:ph type="subTitle" idx="1"/>
          </p:nvPr>
        </p:nvSpPr>
        <p:spPr>
          <a:xfrm>
            <a:off x="1159200" y="2304000"/>
            <a:ext cx="9141105" cy="529208"/>
          </a:xfrm>
        </p:spPr>
        <p:txBody>
          <a:bodyPr>
            <a:normAutofit/>
          </a:bodyPr>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25"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bg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27" name="TextBox 26"/>
          <p:cNvSpPr txBox="1"/>
          <p:nvPr userDrawn="1"/>
        </p:nvSpPr>
        <p:spPr>
          <a:xfrm>
            <a:off x="838800" y="6357599"/>
            <a:ext cx="2160000" cy="246221"/>
          </a:xfrm>
          <a:prstGeom prst="rect">
            <a:avLst/>
          </a:prstGeom>
          <a:noFill/>
        </p:spPr>
        <p:txBody>
          <a:bodyPr wrap="square" rtlCol="0">
            <a:spAutoFit/>
          </a:bodyPr>
          <a:lstStyle/>
          <a:p>
            <a:r>
              <a:rPr lang="en-GB" sz="1000" kern="1200" dirty="0">
                <a:solidFill>
                  <a:schemeClr val="bg1"/>
                </a:solidFill>
                <a:effectLst/>
                <a:latin typeface="+mn-lt"/>
                <a:ea typeface="+mn-ea"/>
                <a:cs typeface="+mn-cs"/>
              </a:rPr>
              <a:t>© </a:t>
            </a:r>
            <a:r>
              <a:rPr lang="en-US" sz="1000" kern="1200" dirty="0">
                <a:solidFill>
                  <a:schemeClr val="bg1"/>
                </a:solidFill>
                <a:effectLst/>
                <a:latin typeface="+mn-lt"/>
                <a:ea typeface="+mn-ea"/>
                <a:cs typeface="+mn-cs"/>
              </a:rPr>
              <a:t>College of Policing Limited 2025</a:t>
            </a:r>
            <a:endParaRPr lang="en-GB" sz="1000" kern="1200" dirty="0">
              <a:solidFill>
                <a:schemeClr val="bg1"/>
              </a:solidFill>
              <a:effectLst/>
              <a:latin typeface="+mn-lt"/>
              <a:ea typeface="+mn-ea"/>
              <a:cs typeface="+mn-cs"/>
            </a:endParaRPr>
          </a:p>
        </p:txBody>
      </p:sp>
      <p:pic>
        <p:nvPicPr>
          <p:cNvPr id="2" name="Picture 1" descr="College of Policing - Leadership, standards, performance">
            <a:extLst>
              <a:ext uri="{FF2B5EF4-FFF2-40B4-BE49-F238E27FC236}">
                <a16:creationId xmlns:a16="http://schemas.microsoft.com/office/drawing/2014/main" id="{98762F89-1FAA-D9B6-0A46-70B076EB1BD0}"/>
              </a:ext>
            </a:extLst>
          </p:cNvPr>
          <p:cNvPicPr>
            <a:picLocks noChangeAspect="1"/>
          </p:cNvPicPr>
          <p:nvPr userDrawn="1"/>
        </p:nvPicPr>
        <p:blipFill>
          <a:blip r:embed="rId4"/>
          <a:srcRect/>
          <a:stretch/>
        </p:blipFill>
        <p:spPr>
          <a:xfrm>
            <a:off x="367130" y="401796"/>
            <a:ext cx="3761392" cy="854204"/>
          </a:xfrm>
          <a:prstGeom prst="rect">
            <a:avLst/>
          </a:prstGeom>
        </p:spPr>
      </p:pic>
    </p:spTree>
    <p:extLst>
      <p:ext uri="{BB962C8B-B14F-4D97-AF65-F5344CB8AC3E}">
        <p14:creationId xmlns:p14="http://schemas.microsoft.com/office/powerpoint/2010/main" val="1711854779"/>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ctrTitle"/>
          </p:nvPr>
        </p:nvSpPr>
        <p:spPr>
          <a:xfrm>
            <a:off x="838800" y="1134000"/>
            <a:ext cx="10440000" cy="655119"/>
          </a:xfrm>
        </p:spPr>
        <p:txBody>
          <a:bodyPr anchor="ctr" anchorCtr="0">
            <a:normAutofit/>
          </a:bodyPr>
          <a:lstStyle>
            <a:lvl1pPr algn="l">
              <a:defRPr sz="2800">
                <a:solidFill>
                  <a:srgbClr val="2E2C70"/>
                </a:solidFill>
              </a:defRPr>
            </a:lvl1pPr>
          </a:lstStyle>
          <a:p>
            <a:r>
              <a:rPr lang="en-GB"/>
              <a:t>Click to edit Master title style</a:t>
            </a:r>
            <a:endParaRPr lang="en-GB" dirty="0"/>
          </a:p>
        </p:txBody>
      </p:sp>
      <p:sp>
        <p:nvSpPr>
          <p:cNvPr id="3" name="Subtitle 2"/>
          <p:cNvSpPr>
            <a:spLocks noGrp="1"/>
          </p:cNvSpPr>
          <p:nvPr>
            <p:ph type="subTitle" idx="1"/>
          </p:nvPr>
        </p:nvSpPr>
        <p:spPr>
          <a:xfrm>
            <a:off x="838799" y="1800000"/>
            <a:ext cx="10440000" cy="499996"/>
          </a:xfrm>
        </p:spPr>
        <p:txBody>
          <a:bodyPr>
            <a:norm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10" name="Content Placeholder 2"/>
          <p:cNvSpPr>
            <a:spLocks noGrp="1"/>
          </p:cNvSpPr>
          <p:nvPr>
            <p:ph idx="10"/>
          </p:nvPr>
        </p:nvSpPr>
        <p:spPr>
          <a:xfrm>
            <a:off x="838200" y="2306822"/>
            <a:ext cx="10440000" cy="38445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5" name="TextBox 14"/>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5" name="Picture 4" descr="College of Policing - Leadership, standards, performance">
            <a:extLst>
              <a:ext uri="{FF2B5EF4-FFF2-40B4-BE49-F238E27FC236}">
                <a16:creationId xmlns:a16="http://schemas.microsoft.com/office/drawing/2014/main" id="{6079FE42-EFD0-2180-D9DE-F11FF0F6894A}"/>
              </a:ext>
            </a:extLst>
          </p:cNvPr>
          <p:cNvPicPr>
            <a:picLocks noChangeAspect="1"/>
          </p:cNvPicPr>
          <p:nvPr userDrawn="1"/>
        </p:nvPicPr>
        <p:blipFill>
          <a:blip r:embed="rId2"/>
          <a:srcRect/>
          <a:stretch/>
        </p:blipFill>
        <p:spPr>
          <a:xfrm>
            <a:off x="161406" y="273757"/>
            <a:ext cx="3365456" cy="764288"/>
          </a:xfrm>
          <a:prstGeom prst="rect">
            <a:avLst/>
          </a:prstGeom>
        </p:spPr>
      </p:pic>
    </p:spTree>
    <p:extLst>
      <p:ext uri="{BB962C8B-B14F-4D97-AF65-F5344CB8AC3E}">
        <p14:creationId xmlns:p14="http://schemas.microsoft.com/office/powerpoint/2010/main" val="3014363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4" name="TextBox 13"/>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4" name="Picture 3" descr="College of Policing - Leadership, standards, performance">
            <a:extLst>
              <a:ext uri="{FF2B5EF4-FFF2-40B4-BE49-F238E27FC236}">
                <a16:creationId xmlns:a16="http://schemas.microsoft.com/office/drawing/2014/main" id="{4A61F6FD-3610-F276-4F9F-1DFDE20F39DD}"/>
              </a:ext>
            </a:extLst>
          </p:cNvPr>
          <p:cNvPicPr>
            <a:picLocks noChangeAspect="1"/>
          </p:cNvPicPr>
          <p:nvPr userDrawn="1"/>
        </p:nvPicPr>
        <p:blipFill>
          <a:blip r:embed="rId2"/>
          <a:srcRect/>
          <a:stretch/>
        </p:blipFill>
        <p:spPr>
          <a:xfrm>
            <a:off x="161406" y="273757"/>
            <a:ext cx="3365456" cy="764288"/>
          </a:xfrm>
          <a:prstGeom prst="rect">
            <a:avLst/>
          </a:prstGeom>
        </p:spPr>
      </p:pic>
    </p:spTree>
    <p:extLst>
      <p:ext uri="{BB962C8B-B14F-4D97-AF65-F5344CB8AC3E}">
        <p14:creationId xmlns:p14="http://schemas.microsoft.com/office/powerpoint/2010/main" val="1593394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60398-E498-5C31-D1E7-561A66774162}"/>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B805C821-D061-B6D2-9A7C-2FF0E340A95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0FD97F-251F-2EBA-2D72-691973350675}"/>
              </a:ext>
            </a:extLst>
          </p:cNvPr>
          <p:cNvSpPr txBox="1">
            <a:spLocks noGrp="1"/>
          </p:cNvSpPr>
          <p:nvPr>
            <p:ph type="dt" sz="half" idx="7"/>
          </p:nvPr>
        </p:nvSpPr>
        <p:spPr/>
        <p:txBody>
          <a:bodyPr/>
          <a:lstStyle>
            <a:lvl1pPr>
              <a:defRPr/>
            </a:lvl1pPr>
          </a:lstStyle>
          <a:p>
            <a:pPr lvl="0"/>
            <a:fld id="{34EE2171-FBF8-4F78-8C80-85114DFA4FD1}" type="datetime1">
              <a:rPr lang="en-GB"/>
              <a:pPr lvl="0"/>
              <a:t>17/02/2025</a:t>
            </a:fld>
            <a:endParaRPr lang="en-GB"/>
          </a:p>
        </p:txBody>
      </p:sp>
      <p:sp>
        <p:nvSpPr>
          <p:cNvPr id="5" name="Footer Placeholder 4">
            <a:extLst>
              <a:ext uri="{FF2B5EF4-FFF2-40B4-BE49-F238E27FC236}">
                <a16:creationId xmlns:a16="http://schemas.microsoft.com/office/drawing/2014/main" id="{1C8DFBF5-40F9-C79C-6352-E183F38F567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91A9553-61E3-8DE2-8CFE-9AB12D47D758}"/>
              </a:ext>
            </a:extLst>
          </p:cNvPr>
          <p:cNvSpPr txBox="1">
            <a:spLocks noGrp="1"/>
          </p:cNvSpPr>
          <p:nvPr>
            <p:ph type="sldNum" sz="quarter" idx="8"/>
          </p:nvPr>
        </p:nvSpPr>
        <p:spPr/>
        <p:txBody>
          <a:bodyPr/>
          <a:lstStyle>
            <a:lvl1pPr>
              <a:defRPr/>
            </a:lvl1pPr>
          </a:lstStyle>
          <a:p>
            <a:pPr lvl="0"/>
            <a:fld id="{FAF749B5-E2BC-497A-A1C0-A5A7877273C3}" type="slidenum">
              <a:t>‹#›</a:t>
            </a:fld>
            <a:endParaRPr lang="en-GB"/>
          </a:p>
        </p:txBody>
      </p:sp>
    </p:spTree>
    <p:extLst>
      <p:ext uri="{BB962C8B-B14F-4D97-AF65-F5344CB8AC3E}">
        <p14:creationId xmlns:p14="http://schemas.microsoft.com/office/powerpoint/2010/main" val="1716485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00000"/>
            <a:ext cx="50400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238200" y="1800000"/>
            <a:ext cx="50400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5" name="TextBox 14"/>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5" name="Picture 4" descr="College of Policing - Leadership, standards, performance">
            <a:extLst>
              <a:ext uri="{FF2B5EF4-FFF2-40B4-BE49-F238E27FC236}">
                <a16:creationId xmlns:a16="http://schemas.microsoft.com/office/drawing/2014/main" id="{42BD6629-6B71-A748-C6DB-0E77FF3E9900}"/>
              </a:ext>
            </a:extLst>
          </p:cNvPr>
          <p:cNvPicPr>
            <a:picLocks noChangeAspect="1"/>
          </p:cNvPicPr>
          <p:nvPr userDrawn="1"/>
        </p:nvPicPr>
        <p:blipFill>
          <a:blip r:embed="rId2"/>
          <a:srcRect/>
          <a:stretch/>
        </p:blipFill>
        <p:spPr>
          <a:xfrm>
            <a:off x="161406" y="273757"/>
            <a:ext cx="3365456" cy="764288"/>
          </a:xfrm>
          <a:prstGeom prst="rect">
            <a:avLst/>
          </a:prstGeom>
        </p:spPr>
      </p:pic>
    </p:spTree>
    <p:extLst>
      <p:ext uri="{BB962C8B-B14F-4D97-AF65-F5344CB8AC3E}">
        <p14:creationId xmlns:p14="http://schemas.microsoft.com/office/powerpoint/2010/main" val="1970350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with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199" y="1800000"/>
            <a:ext cx="7139473"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11" name="Picture 10">
            <a:extLs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6894" y="1554348"/>
            <a:ext cx="4039080" cy="5303653"/>
          </a:xfrm>
          <a:prstGeom prst="rect">
            <a:avLst/>
          </a:prstGeom>
        </p:spPr>
      </p:pic>
      <p:sp>
        <p:nvSpPr>
          <p:cNvPr id="14"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6" name="TextBox 15"/>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4" name="Picture 3" descr="College of Policing - Leadership, standards, performance">
            <a:extLst>
              <a:ext uri="{FF2B5EF4-FFF2-40B4-BE49-F238E27FC236}">
                <a16:creationId xmlns:a16="http://schemas.microsoft.com/office/drawing/2014/main" id="{4677F0A2-EC3B-DD5F-AEA3-F3AC3A28F860}"/>
              </a:ext>
            </a:extLst>
          </p:cNvPr>
          <p:cNvPicPr>
            <a:picLocks noChangeAspect="1"/>
          </p:cNvPicPr>
          <p:nvPr userDrawn="1"/>
        </p:nvPicPr>
        <p:blipFill>
          <a:blip r:embed="rId3"/>
          <a:srcRect/>
          <a:stretch/>
        </p:blipFill>
        <p:spPr>
          <a:xfrm>
            <a:off x="161406" y="273757"/>
            <a:ext cx="3365456" cy="764288"/>
          </a:xfrm>
          <a:prstGeom prst="rect">
            <a:avLst/>
          </a:prstGeom>
        </p:spPr>
      </p:pic>
    </p:spTree>
    <p:extLst>
      <p:ext uri="{BB962C8B-B14F-4D97-AF65-F5344CB8AC3E}">
        <p14:creationId xmlns:p14="http://schemas.microsoft.com/office/powerpoint/2010/main" val="2592817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15"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7" name="TextBox 16"/>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3" name="Picture 2" descr="College of Policing - Leadership, standards, performance">
            <a:extLst>
              <a:ext uri="{FF2B5EF4-FFF2-40B4-BE49-F238E27FC236}">
                <a16:creationId xmlns:a16="http://schemas.microsoft.com/office/drawing/2014/main" id="{1A5B7D59-985D-93BE-FFA0-480C71BB9726}"/>
              </a:ext>
            </a:extLst>
          </p:cNvPr>
          <p:cNvPicPr>
            <a:picLocks noChangeAspect="1"/>
          </p:cNvPicPr>
          <p:nvPr userDrawn="1"/>
        </p:nvPicPr>
        <p:blipFill>
          <a:blip r:embed="rId2"/>
          <a:srcRect/>
          <a:stretch/>
        </p:blipFill>
        <p:spPr>
          <a:xfrm>
            <a:off x="161406" y="273757"/>
            <a:ext cx="3365456" cy="764288"/>
          </a:xfrm>
          <a:prstGeom prst="rect">
            <a:avLst/>
          </a:prstGeom>
        </p:spPr>
      </p:pic>
    </p:spTree>
    <p:extLst>
      <p:ext uri="{BB962C8B-B14F-4D97-AF65-F5344CB8AC3E}">
        <p14:creationId xmlns:p14="http://schemas.microsoft.com/office/powerpoint/2010/main" val="3523626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2" name="TextBox 11"/>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2" name="Picture 1" descr="College of Policing - Leadership, standards, performance">
            <a:extLst>
              <a:ext uri="{FF2B5EF4-FFF2-40B4-BE49-F238E27FC236}">
                <a16:creationId xmlns:a16="http://schemas.microsoft.com/office/drawing/2014/main" id="{29B62DBD-3B1B-320F-E87A-B044419A453A}"/>
              </a:ext>
            </a:extLst>
          </p:cNvPr>
          <p:cNvPicPr>
            <a:picLocks noChangeAspect="1"/>
          </p:cNvPicPr>
          <p:nvPr userDrawn="1"/>
        </p:nvPicPr>
        <p:blipFill>
          <a:blip r:embed="rId2"/>
          <a:srcRect/>
          <a:stretch/>
        </p:blipFill>
        <p:spPr>
          <a:xfrm>
            <a:off x="161406" y="273757"/>
            <a:ext cx="3365456" cy="764288"/>
          </a:xfrm>
          <a:prstGeom prst="rect">
            <a:avLst/>
          </a:prstGeom>
        </p:spPr>
      </p:pic>
    </p:spTree>
    <p:extLst>
      <p:ext uri="{BB962C8B-B14F-4D97-AF65-F5344CB8AC3E}">
        <p14:creationId xmlns:p14="http://schemas.microsoft.com/office/powerpoint/2010/main" val="4206241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without informa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864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E844B-F13C-9343-A9BC-FD125E88876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C655CC9-A888-D57B-A51B-74586B1BFD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A954B68-E836-CE20-7103-B9BFDC9DFC7B}"/>
              </a:ext>
            </a:extLst>
          </p:cNvPr>
          <p:cNvSpPr>
            <a:spLocks noGrp="1"/>
          </p:cNvSpPr>
          <p:nvPr>
            <p:ph type="dt" sz="half" idx="10"/>
          </p:nvPr>
        </p:nvSpPr>
        <p:spPr/>
        <p:txBody>
          <a:bodyPr/>
          <a:lstStyle/>
          <a:p>
            <a:fld id="{DE1DD047-DF85-4A40-AA25-C802085AEE31}" type="datetimeFigureOut">
              <a:rPr lang="en-GB" smtClean="0"/>
              <a:t>17/02/2025</a:t>
            </a:fld>
            <a:endParaRPr lang="en-GB"/>
          </a:p>
        </p:txBody>
      </p:sp>
      <p:sp>
        <p:nvSpPr>
          <p:cNvPr id="5" name="Footer Placeholder 4">
            <a:extLst>
              <a:ext uri="{FF2B5EF4-FFF2-40B4-BE49-F238E27FC236}">
                <a16:creationId xmlns:a16="http://schemas.microsoft.com/office/drawing/2014/main" id="{7C75F25C-8E1A-FB18-DA69-938C91965C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B4981E-EE32-BB27-A8C8-2C1CE0670A9C}"/>
              </a:ext>
            </a:extLst>
          </p:cNvPr>
          <p:cNvSpPr>
            <a:spLocks noGrp="1"/>
          </p:cNvSpPr>
          <p:nvPr>
            <p:ph type="sldNum" sz="quarter" idx="12"/>
          </p:nvPr>
        </p:nvSpPr>
        <p:spPr/>
        <p:txBody>
          <a:bodyPr/>
          <a:lstStyle/>
          <a:p>
            <a:fld id="{4645135C-4442-E142-929A-C7DC4631DF69}" type="slidenum">
              <a:rPr lang="en-GB" smtClean="0"/>
              <a:t>‹#›</a:t>
            </a:fld>
            <a:endParaRPr lang="en-GB"/>
          </a:p>
        </p:txBody>
      </p:sp>
    </p:spTree>
    <p:extLst>
      <p:ext uri="{BB962C8B-B14F-4D97-AF65-F5344CB8AC3E}">
        <p14:creationId xmlns:p14="http://schemas.microsoft.com/office/powerpoint/2010/main" val="2752773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83C08-4949-3F19-5EF7-4F4E505E25C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0859325-8784-DDEE-2C8E-64B10C9A22A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26F26BE-771B-54D7-CF88-1F5AB0A00475}"/>
              </a:ext>
            </a:extLst>
          </p:cNvPr>
          <p:cNvSpPr>
            <a:spLocks noGrp="1"/>
          </p:cNvSpPr>
          <p:nvPr>
            <p:ph type="dt" sz="half" idx="10"/>
          </p:nvPr>
        </p:nvSpPr>
        <p:spPr/>
        <p:txBody>
          <a:bodyPr/>
          <a:lstStyle/>
          <a:p>
            <a:fld id="{DE1DD047-DF85-4A40-AA25-C802085AEE31}" type="datetimeFigureOut">
              <a:rPr lang="en-GB" smtClean="0"/>
              <a:t>17/02/2025</a:t>
            </a:fld>
            <a:endParaRPr lang="en-GB"/>
          </a:p>
        </p:txBody>
      </p:sp>
      <p:sp>
        <p:nvSpPr>
          <p:cNvPr id="5" name="Footer Placeholder 4">
            <a:extLst>
              <a:ext uri="{FF2B5EF4-FFF2-40B4-BE49-F238E27FC236}">
                <a16:creationId xmlns:a16="http://schemas.microsoft.com/office/drawing/2014/main" id="{E8D72BB0-EC20-143A-4119-5BD632F43D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3F65B4-8014-ABA6-B242-104EEEB93017}"/>
              </a:ext>
            </a:extLst>
          </p:cNvPr>
          <p:cNvSpPr>
            <a:spLocks noGrp="1"/>
          </p:cNvSpPr>
          <p:nvPr>
            <p:ph type="sldNum" sz="quarter" idx="12"/>
          </p:nvPr>
        </p:nvSpPr>
        <p:spPr/>
        <p:txBody>
          <a:bodyPr/>
          <a:lstStyle/>
          <a:p>
            <a:fld id="{4645135C-4442-E142-929A-C7DC4631DF69}" type="slidenum">
              <a:rPr lang="en-GB" smtClean="0"/>
              <a:t>‹#›</a:t>
            </a:fld>
            <a:endParaRPr lang="en-GB"/>
          </a:p>
        </p:txBody>
      </p:sp>
    </p:spTree>
    <p:extLst>
      <p:ext uri="{BB962C8B-B14F-4D97-AF65-F5344CB8AC3E}">
        <p14:creationId xmlns:p14="http://schemas.microsoft.com/office/powerpoint/2010/main" val="3446146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3F32-F7B5-8C61-ACEF-A03460E7066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C688626-8115-7AAE-D114-7CA02BDC84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730DA3B-92C2-93E0-8A8C-68BDBC4A9191}"/>
              </a:ext>
            </a:extLst>
          </p:cNvPr>
          <p:cNvSpPr>
            <a:spLocks noGrp="1"/>
          </p:cNvSpPr>
          <p:nvPr>
            <p:ph type="dt" sz="half" idx="10"/>
          </p:nvPr>
        </p:nvSpPr>
        <p:spPr/>
        <p:txBody>
          <a:bodyPr/>
          <a:lstStyle/>
          <a:p>
            <a:fld id="{DE1DD047-DF85-4A40-AA25-C802085AEE31}" type="datetimeFigureOut">
              <a:rPr lang="en-GB" smtClean="0"/>
              <a:t>17/02/2025</a:t>
            </a:fld>
            <a:endParaRPr lang="en-GB"/>
          </a:p>
        </p:txBody>
      </p:sp>
      <p:sp>
        <p:nvSpPr>
          <p:cNvPr id="5" name="Footer Placeholder 4">
            <a:extLst>
              <a:ext uri="{FF2B5EF4-FFF2-40B4-BE49-F238E27FC236}">
                <a16:creationId xmlns:a16="http://schemas.microsoft.com/office/drawing/2014/main" id="{1A412B08-DBAD-A870-6028-3874C2BAE4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0F1E01-A8B9-26FD-3089-477AB84A4249}"/>
              </a:ext>
            </a:extLst>
          </p:cNvPr>
          <p:cNvSpPr>
            <a:spLocks noGrp="1"/>
          </p:cNvSpPr>
          <p:nvPr>
            <p:ph type="sldNum" sz="quarter" idx="12"/>
          </p:nvPr>
        </p:nvSpPr>
        <p:spPr/>
        <p:txBody>
          <a:bodyPr/>
          <a:lstStyle/>
          <a:p>
            <a:fld id="{4645135C-4442-E142-929A-C7DC4631DF69}" type="slidenum">
              <a:rPr lang="en-GB" smtClean="0"/>
              <a:t>‹#›</a:t>
            </a:fld>
            <a:endParaRPr lang="en-GB"/>
          </a:p>
        </p:txBody>
      </p:sp>
    </p:spTree>
    <p:extLst>
      <p:ext uri="{BB962C8B-B14F-4D97-AF65-F5344CB8AC3E}">
        <p14:creationId xmlns:p14="http://schemas.microsoft.com/office/powerpoint/2010/main" val="3227295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F178-E995-4A6F-10DA-32E1B3CB24C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5052C9E-0CD7-60FC-D326-2CADBAE73EE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043CA8E-B251-1F7B-3AF7-86FAE883BDE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EE38277-8EA0-B695-5F8A-524EDCE2C634}"/>
              </a:ext>
            </a:extLst>
          </p:cNvPr>
          <p:cNvSpPr>
            <a:spLocks noGrp="1"/>
          </p:cNvSpPr>
          <p:nvPr>
            <p:ph type="dt" sz="half" idx="10"/>
          </p:nvPr>
        </p:nvSpPr>
        <p:spPr/>
        <p:txBody>
          <a:bodyPr/>
          <a:lstStyle/>
          <a:p>
            <a:fld id="{DE1DD047-DF85-4A40-AA25-C802085AEE31}" type="datetimeFigureOut">
              <a:rPr lang="en-GB" smtClean="0"/>
              <a:t>17/02/2025</a:t>
            </a:fld>
            <a:endParaRPr lang="en-GB"/>
          </a:p>
        </p:txBody>
      </p:sp>
      <p:sp>
        <p:nvSpPr>
          <p:cNvPr id="6" name="Footer Placeholder 5">
            <a:extLst>
              <a:ext uri="{FF2B5EF4-FFF2-40B4-BE49-F238E27FC236}">
                <a16:creationId xmlns:a16="http://schemas.microsoft.com/office/drawing/2014/main" id="{BE363FC9-AEB6-B931-8CEA-26D562EA19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EB8545-5118-E5D4-26C5-2A4F1479D8A7}"/>
              </a:ext>
            </a:extLst>
          </p:cNvPr>
          <p:cNvSpPr>
            <a:spLocks noGrp="1"/>
          </p:cNvSpPr>
          <p:nvPr>
            <p:ph type="sldNum" sz="quarter" idx="12"/>
          </p:nvPr>
        </p:nvSpPr>
        <p:spPr/>
        <p:txBody>
          <a:bodyPr/>
          <a:lstStyle/>
          <a:p>
            <a:fld id="{4645135C-4442-E142-929A-C7DC4631DF69}" type="slidenum">
              <a:rPr lang="en-GB" smtClean="0"/>
              <a:t>‹#›</a:t>
            </a:fld>
            <a:endParaRPr lang="en-GB"/>
          </a:p>
        </p:txBody>
      </p:sp>
    </p:spTree>
    <p:extLst>
      <p:ext uri="{BB962C8B-B14F-4D97-AF65-F5344CB8AC3E}">
        <p14:creationId xmlns:p14="http://schemas.microsoft.com/office/powerpoint/2010/main" val="4157799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0205-3B0E-D00F-122F-DAC1E329828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6BF0A58-C644-77A6-3532-25A6FA8519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211355F-CDBC-B427-2D01-37D95342A43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7E1EA8D-E355-FCBF-3078-780D7DFA0C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0371815-12E9-2088-AD4F-0AF8D2F6C0C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F921236-8B38-2102-3083-24DF1C1F4F94}"/>
              </a:ext>
            </a:extLst>
          </p:cNvPr>
          <p:cNvSpPr>
            <a:spLocks noGrp="1"/>
          </p:cNvSpPr>
          <p:nvPr>
            <p:ph type="dt" sz="half" idx="10"/>
          </p:nvPr>
        </p:nvSpPr>
        <p:spPr/>
        <p:txBody>
          <a:bodyPr/>
          <a:lstStyle/>
          <a:p>
            <a:fld id="{DE1DD047-DF85-4A40-AA25-C802085AEE31}" type="datetimeFigureOut">
              <a:rPr lang="en-GB" smtClean="0"/>
              <a:t>17/02/2025</a:t>
            </a:fld>
            <a:endParaRPr lang="en-GB"/>
          </a:p>
        </p:txBody>
      </p:sp>
      <p:sp>
        <p:nvSpPr>
          <p:cNvPr id="8" name="Footer Placeholder 7">
            <a:extLst>
              <a:ext uri="{FF2B5EF4-FFF2-40B4-BE49-F238E27FC236}">
                <a16:creationId xmlns:a16="http://schemas.microsoft.com/office/drawing/2014/main" id="{964578B3-307E-AB13-CAC2-AF6AD73E81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F1308D-AF79-C635-E7DA-B7736BD5EFE4}"/>
              </a:ext>
            </a:extLst>
          </p:cNvPr>
          <p:cNvSpPr>
            <a:spLocks noGrp="1"/>
          </p:cNvSpPr>
          <p:nvPr>
            <p:ph type="sldNum" sz="quarter" idx="12"/>
          </p:nvPr>
        </p:nvSpPr>
        <p:spPr/>
        <p:txBody>
          <a:bodyPr/>
          <a:lstStyle/>
          <a:p>
            <a:fld id="{4645135C-4442-E142-929A-C7DC4631DF69}" type="slidenum">
              <a:rPr lang="en-GB" smtClean="0"/>
              <a:t>‹#›</a:t>
            </a:fld>
            <a:endParaRPr lang="en-GB"/>
          </a:p>
        </p:txBody>
      </p:sp>
    </p:spTree>
    <p:extLst>
      <p:ext uri="{BB962C8B-B14F-4D97-AF65-F5344CB8AC3E}">
        <p14:creationId xmlns:p14="http://schemas.microsoft.com/office/powerpoint/2010/main" val="220754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1B11-5FEF-630D-F567-F7480EB58055}"/>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932CBABC-1521-1332-5980-5765F11422CD}"/>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E86ED8F1-7582-0324-7B95-2E2389CEF16F}"/>
              </a:ext>
            </a:extLst>
          </p:cNvPr>
          <p:cNvSpPr txBox="1">
            <a:spLocks noGrp="1"/>
          </p:cNvSpPr>
          <p:nvPr>
            <p:ph type="dt" sz="half" idx="7"/>
          </p:nvPr>
        </p:nvSpPr>
        <p:spPr/>
        <p:txBody>
          <a:bodyPr/>
          <a:lstStyle>
            <a:lvl1pPr>
              <a:defRPr/>
            </a:lvl1pPr>
          </a:lstStyle>
          <a:p>
            <a:pPr lvl="0"/>
            <a:fld id="{AE1B3D99-2791-49E0-8958-DAB985B2F34A}" type="datetime1">
              <a:rPr lang="en-GB"/>
              <a:pPr lvl="0"/>
              <a:t>17/02/2025</a:t>
            </a:fld>
            <a:endParaRPr lang="en-GB"/>
          </a:p>
        </p:txBody>
      </p:sp>
      <p:sp>
        <p:nvSpPr>
          <p:cNvPr id="5" name="Footer Placeholder 4">
            <a:extLst>
              <a:ext uri="{FF2B5EF4-FFF2-40B4-BE49-F238E27FC236}">
                <a16:creationId xmlns:a16="http://schemas.microsoft.com/office/drawing/2014/main" id="{49C1C319-C3E1-B43E-AAEE-BF4BFD2652A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9FA2049B-5CDB-E30C-260A-26AE4392D662}"/>
              </a:ext>
            </a:extLst>
          </p:cNvPr>
          <p:cNvSpPr txBox="1">
            <a:spLocks noGrp="1"/>
          </p:cNvSpPr>
          <p:nvPr>
            <p:ph type="sldNum" sz="quarter" idx="8"/>
          </p:nvPr>
        </p:nvSpPr>
        <p:spPr/>
        <p:txBody>
          <a:bodyPr/>
          <a:lstStyle>
            <a:lvl1pPr>
              <a:defRPr/>
            </a:lvl1pPr>
          </a:lstStyle>
          <a:p>
            <a:pPr lvl="0"/>
            <a:fld id="{97D62363-C3F8-4E35-93DA-495C82460E2C}" type="slidenum">
              <a:t>‹#›</a:t>
            </a:fld>
            <a:endParaRPr lang="en-GB"/>
          </a:p>
        </p:txBody>
      </p:sp>
    </p:spTree>
    <p:extLst>
      <p:ext uri="{BB962C8B-B14F-4D97-AF65-F5344CB8AC3E}">
        <p14:creationId xmlns:p14="http://schemas.microsoft.com/office/powerpoint/2010/main" val="2886644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24081-DC1E-D1F7-AA0B-C5D9513604D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671E8A3-2AEA-90B9-2372-3D034E234F89}"/>
              </a:ext>
            </a:extLst>
          </p:cNvPr>
          <p:cNvSpPr>
            <a:spLocks noGrp="1"/>
          </p:cNvSpPr>
          <p:nvPr>
            <p:ph type="dt" sz="half" idx="10"/>
          </p:nvPr>
        </p:nvSpPr>
        <p:spPr/>
        <p:txBody>
          <a:bodyPr/>
          <a:lstStyle/>
          <a:p>
            <a:fld id="{DE1DD047-DF85-4A40-AA25-C802085AEE31}" type="datetimeFigureOut">
              <a:rPr lang="en-GB" smtClean="0"/>
              <a:t>17/02/2025</a:t>
            </a:fld>
            <a:endParaRPr lang="en-GB"/>
          </a:p>
        </p:txBody>
      </p:sp>
      <p:sp>
        <p:nvSpPr>
          <p:cNvPr id="4" name="Footer Placeholder 3">
            <a:extLst>
              <a:ext uri="{FF2B5EF4-FFF2-40B4-BE49-F238E27FC236}">
                <a16:creationId xmlns:a16="http://schemas.microsoft.com/office/drawing/2014/main" id="{F15F0FD2-EA2C-B849-DD3E-24465A7FFA3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B64BD2E-8469-16A4-A90B-6FCD8B1412F7}"/>
              </a:ext>
            </a:extLst>
          </p:cNvPr>
          <p:cNvSpPr>
            <a:spLocks noGrp="1"/>
          </p:cNvSpPr>
          <p:nvPr>
            <p:ph type="sldNum" sz="quarter" idx="12"/>
          </p:nvPr>
        </p:nvSpPr>
        <p:spPr/>
        <p:txBody>
          <a:bodyPr/>
          <a:lstStyle/>
          <a:p>
            <a:fld id="{4645135C-4442-E142-929A-C7DC4631DF69}" type="slidenum">
              <a:rPr lang="en-GB" smtClean="0"/>
              <a:t>‹#›</a:t>
            </a:fld>
            <a:endParaRPr lang="en-GB"/>
          </a:p>
        </p:txBody>
      </p:sp>
    </p:spTree>
    <p:extLst>
      <p:ext uri="{BB962C8B-B14F-4D97-AF65-F5344CB8AC3E}">
        <p14:creationId xmlns:p14="http://schemas.microsoft.com/office/powerpoint/2010/main" val="34663694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5BB3B-DC11-442A-3A1A-74592E582C07}"/>
              </a:ext>
            </a:extLst>
          </p:cNvPr>
          <p:cNvSpPr>
            <a:spLocks noGrp="1"/>
          </p:cNvSpPr>
          <p:nvPr>
            <p:ph type="dt" sz="half" idx="10"/>
          </p:nvPr>
        </p:nvSpPr>
        <p:spPr/>
        <p:txBody>
          <a:bodyPr/>
          <a:lstStyle/>
          <a:p>
            <a:fld id="{DE1DD047-DF85-4A40-AA25-C802085AEE31}" type="datetimeFigureOut">
              <a:rPr lang="en-GB" smtClean="0"/>
              <a:t>17/02/2025</a:t>
            </a:fld>
            <a:endParaRPr lang="en-GB"/>
          </a:p>
        </p:txBody>
      </p:sp>
      <p:sp>
        <p:nvSpPr>
          <p:cNvPr id="3" name="Footer Placeholder 2">
            <a:extLst>
              <a:ext uri="{FF2B5EF4-FFF2-40B4-BE49-F238E27FC236}">
                <a16:creationId xmlns:a16="http://schemas.microsoft.com/office/drawing/2014/main" id="{1781AAF7-F983-1A49-5AC6-8A27D95263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FCF872-2F68-DE80-DF12-2AC68EDADD15}"/>
              </a:ext>
            </a:extLst>
          </p:cNvPr>
          <p:cNvSpPr>
            <a:spLocks noGrp="1"/>
          </p:cNvSpPr>
          <p:nvPr>
            <p:ph type="sldNum" sz="quarter" idx="12"/>
          </p:nvPr>
        </p:nvSpPr>
        <p:spPr/>
        <p:txBody>
          <a:bodyPr/>
          <a:lstStyle/>
          <a:p>
            <a:fld id="{4645135C-4442-E142-929A-C7DC4631DF69}" type="slidenum">
              <a:rPr lang="en-GB" smtClean="0"/>
              <a:t>‹#›</a:t>
            </a:fld>
            <a:endParaRPr lang="en-GB"/>
          </a:p>
        </p:txBody>
      </p:sp>
    </p:spTree>
    <p:extLst>
      <p:ext uri="{BB962C8B-B14F-4D97-AF65-F5344CB8AC3E}">
        <p14:creationId xmlns:p14="http://schemas.microsoft.com/office/powerpoint/2010/main" val="3826600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D4E8-2C3E-04F1-DA0B-62C05C464E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8BCFB40-08B4-5205-47AF-C1F18A53CB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AA555A5-0805-9D6B-0EF6-7C57D0745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AD32F67-332B-C1E3-E331-42D7BF0A8334}"/>
              </a:ext>
            </a:extLst>
          </p:cNvPr>
          <p:cNvSpPr>
            <a:spLocks noGrp="1"/>
          </p:cNvSpPr>
          <p:nvPr>
            <p:ph type="dt" sz="half" idx="10"/>
          </p:nvPr>
        </p:nvSpPr>
        <p:spPr/>
        <p:txBody>
          <a:bodyPr/>
          <a:lstStyle/>
          <a:p>
            <a:fld id="{DE1DD047-DF85-4A40-AA25-C802085AEE31}" type="datetimeFigureOut">
              <a:rPr lang="en-GB" smtClean="0"/>
              <a:t>17/02/2025</a:t>
            </a:fld>
            <a:endParaRPr lang="en-GB"/>
          </a:p>
        </p:txBody>
      </p:sp>
      <p:sp>
        <p:nvSpPr>
          <p:cNvPr id="6" name="Footer Placeholder 5">
            <a:extLst>
              <a:ext uri="{FF2B5EF4-FFF2-40B4-BE49-F238E27FC236}">
                <a16:creationId xmlns:a16="http://schemas.microsoft.com/office/drawing/2014/main" id="{D20462BA-5930-9000-9A1B-7FA1F63542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51B251-9F9A-1A97-3F0E-A4960976A4C7}"/>
              </a:ext>
            </a:extLst>
          </p:cNvPr>
          <p:cNvSpPr>
            <a:spLocks noGrp="1"/>
          </p:cNvSpPr>
          <p:nvPr>
            <p:ph type="sldNum" sz="quarter" idx="12"/>
          </p:nvPr>
        </p:nvSpPr>
        <p:spPr/>
        <p:txBody>
          <a:bodyPr/>
          <a:lstStyle/>
          <a:p>
            <a:fld id="{4645135C-4442-E142-929A-C7DC4631DF69}" type="slidenum">
              <a:rPr lang="en-GB" smtClean="0"/>
              <a:t>‹#›</a:t>
            </a:fld>
            <a:endParaRPr lang="en-GB"/>
          </a:p>
        </p:txBody>
      </p:sp>
    </p:spTree>
    <p:extLst>
      <p:ext uri="{BB962C8B-B14F-4D97-AF65-F5344CB8AC3E}">
        <p14:creationId xmlns:p14="http://schemas.microsoft.com/office/powerpoint/2010/main" val="247841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ADEA1-572C-703D-A83B-C9756767C80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8D6D1BB-44B0-1594-27DF-C2C9F6D6F8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3A1C978-0259-F759-E2BE-BDE33E7A2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E70B61E-8EE7-D103-85C8-1A57062B7724}"/>
              </a:ext>
            </a:extLst>
          </p:cNvPr>
          <p:cNvSpPr>
            <a:spLocks noGrp="1"/>
          </p:cNvSpPr>
          <p:nvPr>
            <p:ph type="dt" sz="half" idx="10"/>
          </p:nvPr>
        </p:nvSpPr>
        <p:spPr/>
        <p:txBody>
          <a:bodyPr/>
          <a:lstStyle/>
          <a:p>
            <a:fld id="{DE1DD047-DF85-4A40-AA25-C802085AEE31}" type="datetimeFigureOut">
              <a:rPr lang="en-GB" smtClean="0"/>
              <a:t>17/02/2025</a:t>
            </a:fld>
            <a:endParaRPr lang="en-GB"/>
          </a:p>
        </p:txBody>
      </p:sp>
      <p:sp>
        <p:nvSpPr>
          <p:cNvPr id="6" name="Footer Placeholder 5">
            <a:extLst>
              <a:ext uri="{FF2B5EF4-FFF2-40B4-BE49-F238E27FC236}">
                <a16:creationId xmlns:a16="http://schemas.microsoft.com/office/drawing/2014/main" id="{16ACD191-CCB7-F2E2-DF55-80A613EAE3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568D82-86C5-85F3-E119-F6F9057FE5B1}"/>
              </a:ext>
            </a:extLst>
          </p:cNvPr>
          <p:cNvSpPr>
            <a:spLocks noGrp="1"/>
          </p:cNvSpPr>
          <p:nvPr>
            <p:ph type="sldNum" sz="quarter" idx="12"/>
          </p:nvPr>
        </p:nvSpPr>
        <p:spPr/>
        <p:txBody>
          <a:bodyPr/>
          <a:lstStyle/>
          <a:p>
            <a:fld id="{4645135C-4442-E142-929A-C7DC4631DF69}" type="slidenum">
              <a:rPr lang="en-GB" smtClean="0"/>
              <a:t>‹#›</a:t>
            </a:fld>
            <a:endParaRPr lang="en-GB"/>
          </a:p>
        </p:txBody>
      </p:sp>
    </p:spTree>
    <p:extLst>
      <p:ext uri="{BB962C8B-B14F-4D97-AF65-F5344CB8AC3E}">
        <p14:creationId xmlns:p14="http://schemas.microsoft.com/office/powerpoint/2010/main" val="2461862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B3ABC-2F61-A6D6-82B3-34E6AC23FAE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2986327-2B55-0A1F-5CB0-5F94D90C38A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A51C191-348E-3EB6-BD63-FDDD07FB01C4}"/>
              </a:ext>
            </a:extLst>
          </p:cNvPr>
          <p:cNvSpPr>
            <a:spLocks noGrp="1"/>
          </p:cNvSpPr>
          <p:nvPr>
            <p:ph type="dt" sz="half" idx="10"/>
          </p:nvPr>
        </p:nvSpPr>
        <p:spPr/>
        <p:txBody>
          <a:bodyPr/>
          <a:lstStyle/>
          <a:p>
            <a:fld id="{DE1DD047-DF85-4A40-AA25-C802085AEE31}" type="datetimeFigureOut">
              <a:rPr lang="en-GB" smtClean="0"/>
              <a:t>17/02/2025</a:t>
            </a:fld>
            <a:endParaRPr lang="en-GB"/>
          </a:p>
        </p:txBody>
      </p:sp>
      <p:sp>
        <p:nvSpPr>
          <p:cNvPr id="5" name="Footer Placeholder 4">
            <a:extLst>
              <a:ext uri="{FF2B5EF4-FFF2-40B4-BE49-F238E27FC236}">
                <a16:creationId xmlns:a16="http://schemas.microsoft.com/office/drawing/2014/main" id="{014DCB37-9622-0C14-6526-A6B8607A6D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6DBE7D-D376-7AC1-8897-8B635E4A6A30}"/>
              </a:ext>
            </a:extLst>
          </p:cNvPr>
          <p:cNvSpPr>
            <a:spLocks noGrp="1"/>
          </p:cNvSpPr>
          <p:nvPr>
            <p:ph type="sldNum" sz="quarter" idx="12"/>
          </p:nvPr>
        </p:nvSpPr>
        <p:spPr/>
        <p:txBody>
          <a:bodyPr/>
          <a:lstStyle/>
          <a:p>
            <a:fld id="{4645135C-4442-E142-929A-C7DC4631DF69}" type="slidenum">
              <a:rPr lang="en-GB" smtClean="0"/>
              <a:t>‹#›</a:t>
            </a:fld>
            <a:endParaRPr lang="en-GB"/>
          </a:p>
        </p:txBody>
      </p:sp>
    </p:spTree>
    <p:extLst>
      <p:ext uri="{BB962C8B-B14F-4D97-AF65-F5344CB8AC3E}">
        <p14:creationId xmlns:p14="http://schemas.microsoft.com/office/powerpoint/2010/main" val="3021778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EDCA-5101-2FD0-CF61-7C2B6A1B0A9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517834F-7868-53B4-A83A-F5B55E92ABD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6F54416-AE01-5E3E-4D8C-96197414AF01}"/>
              </a:ext>
            </a:extLst>
          </p:cNvPr>
          <p:cNvSpPr>
            <a:spLocks noGrp="1"/>
          </p:cNvSpPr>
          <p:nvPr>
            <p:ph type="dt" sz="half" idx="10"/>
          </p:nvPr>
        </p:nvSpPr>
        <p:spPr/>
        <p:txBody>
          <a:bodyPr/>
          <a:lstStyle/>
          <a:p>
            <a:fld id="{DE1DD047-DF85-4A40-AA25-C802085AEE31}" type="datetimeFigureOut">
              <a:rPr lang="en-GB" smtClean="0"/>
              <a:t>17/02/2025</a:t>
            </a:fld>
            <a:endParaRPr lang="en-GB"/>
          </a:p>
        </p:txBody>
      </p:sp>
      <p:sp>
        <p:nvSpPr>
          <p:cNvPr id="5" name="Footer Placeholder 4">
            <a:extLst>
              <a:ext uri="{FF2B5EF4-FFF2-40B4-BE49-F238E27FC236}">
                <a16:creationId xmlns:a16="http://schemas.microsoft.com/office/drawing/2014/main" id="{55276F9E-B214-DC8C-DE50-F1F35F1118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D20FF0-CCAB-09A9-E0BF-2509887EFA0B}"/>
              </a:ext>
            </a:extLst>
          </p:cNvPr>
          <p:cNvSpPr>
            <a:spLocks noGrp="1"/>
          </p:cNvSpPr>
          <p:nvPr>
            <p:ph type="sldNum" sz="quarter" idx="12"/>
          </p:nvPr>
        </p:nvSpPr>
        <p:spPr/>
        <p:txBody>
          <a:bodyPr/>
          <a:lstStyle/>
          <a:p>
            <a:fld id="{4645135C-4442-E142-929A-C7DC4631DF69}" type="slidenum">
              <a:rPr lang="en-GB" smtClean="0"/>
              <a:t>‹#›</a:t>
            </a:fld>
            <a:endParaRPr lang="en-GB"/>
          </a:p>
        </p:txBody>
      </p:sp>
    </p:spTree>
    <p:extLst>
      <p:ext uri="{BB962C8B-B14F-4D97-AF65-F5344CB8AC3E}">
        <p14:creationId xmlns:p14="http://schemas.microsoft.com/office/powerpoint/2010/main" val="1597955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descr="A blue square with white text&#10;&#10;Description automatically generated">
            <a:extLst>
              <a:ext uri="{FF2B5EF4-FFF2-40B4-BE49-F238E27FC236}">
                <a16:creationId xmlns:a16="http://schemas.microsoft.com/office/drawing/2014/main" id="{CEF62E92-C481-ADD0-83CC-6130A3218B30}"/>
              </a:ext>
            </a:extLst>
          </p:cNvPr>
          <p:cNvPicPr>
            <a:picLocks noChangeAspect="1"/>
          </p:cNvPicPr>
          <p:nvPr userDrawn="1"/>
        </p:nvPicPr>
        <p:blipFill>
          <a:blip r:embed="rId3"/>
          <a:stretch>
            <a:fillRect/>
          </a:stretch>
        </p:blipFill>
        <p:spPr>
          <a:xfrm>
            <a:off x="4350125" y="954741"/>
            <a:ext cx="3491753" cy="3491753"/>
          </a:xfrm>
          <a:prstGeom prst="rect">
            <a:avLst/>
          </a:prstGeom>
        </p:spPr>
      </p:pic>
      <p:sp>
        <p:nvSpPr>
          <p:cNvPr id="2" name="Title 1"/>
          <p:cNvSpPr>
            <a:spLocks noGrp="1"/>
          </p:cNvSpPr>
          <p:nvPr>
            <p:ph type="ctrTitle"/>
          </p:nvPr>
        </p:nvSpPr>
        <p:spPr>
          <a:xfrm>
            <a:off x="1524000" y="4432311"/>
            <a:ext cx="9144000" cy="968923"/>
          </a:xfrm>
        </p:spPr>
        <p:txBody>
          <a:bodyPr anchor="ctr" anchorCtr="0">
            <a:normAutofit/>
          </a:bodyPr>
          <a:lstStyle>
            <a:lvl1pPr algn="ctr">
              <a:defRPr sz="4000" b="1" i="0" spc="107" baseline="0">
                <a:solidFill>
                  <a:schemeClr val="bg1"/>
                </a:solidFill>
                <a:latin typeface="Cabin"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1132028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24EF68-003B-4615-322B-AB60927079B2}"/>
              </a:ext>
            </a:extLst>
          </p:cNvPr>
          <p:cNvSpPr txBox="1"/>
          <p:nvPr userDrawn="1"/>
        </p:nvSpPr>
        <p:spPr>
          <a:xfrm>
            <a:off x="39649" y="3"/>
            <a:ext cx="5303024" cy="307777"/>
          </a:xfrm>
          <a:prstGeom prst="rect">
            <a:avLst/>
          </a:prstGeom>
          <a:noFill/>
        </p:spPr>
        <p:txBody>
          <a:bodyPr wrap="square" rtlCol="0">
            <a:spAutoFit/>
          </a:bodyPr>
          <a:lstStyle/>
          <a:p>
            <a:r>
              <a:rPr lang="en-US" sz="1400" b="0" i="0" spc="67" baseline="0" dirty="0">
                <a:solidFill>
                  <a:schemeClr val="bg1"/>
                </a:solidFill>
                <a:latin typeface="Cabin" pitchFamily="2" charset="77"/>
              </a:rPr>
              <a:t>THAMES VALLEY VIOLENCE PREVENTION PARTNERSHIP</a:t>
            </a:r>
          </a:p>
        </p:txBody>
      </p:sp>
      <p:pic>
        <p:nvPicPr>
          <p:cNvPr id="9" name="Picture 8" descr="A blue and black triangle&#10;&#10;Description automatically generated">
            <a:extLst>
              <a:ext uri="{FF2B5EF4-FFF2-40B4-BE49-F238E27FC236}">
                <a16:creationId xmlns:a16="http://schemas.microsoft.com/office/drawing/2014/main" id="{4C94D653-4EDE-3AEF-86CC-25E226E2C0F3}"/>
              </a:ext>
            </a:extLst>
          </p:cNvPr>
          <p:cNvPicPr>
            <a:picLocks noChangeAspect="1"/>
          </p:cNvPicPr>
          <p:nvPr userDrawn="1"/>
        </p:nvPicPr>
        <p:blipFill>
          <a:blip r:embed="rId3"/>
          <a:stretch>
            <a:fillRect/>
          </a:stretch>
        </p:blipFill>
        <p:spPr>
          <a:xfrm>
            <a:off x="2047" y="5825067"/>
            <a:ext cx="512839" cy="1038827"/>
          </a:xfrm>
          <a:prstGeom prst="rect">
            <a:avLst/>
          </a:prstGeom>
        </p:spPr>
      </p:pic>
      <p:cxnSp>
        <p:nvCxnSpPr>
          <p:cNvPr id="11" name="Straight Connector 10">
            <a:extLst>
              <a:ext uri="{FF2B5EF4-FFF2-40B4-BE49-F238E27FC236}">
                <a16:creationId xmlns:a16="http://schemas.microsoft.com/office/drawing/2014/main" id="{88126767-B794-2BD2-E60D-810F63ECFC7B}"/>
              </a:ext>
            </a:extLst>
          </p:cNvPr>
          <p:cNvCxnSpPr/>
          <p:nvPr userDrawn="1"/>
        </p:nvCxnSpPr>
        <p:spPr>
          <a:xfrm>
            <a:off x="1034288" y="1708912"/>
            <a:ext cx="650240" cy="0"/>
          </a:xfrm>
          <a:prstGeom prst="line">
            <a:avLst/>
          </a:prstGeom>
          <a:ln w="47625">
            <a:solidFill>
              <a:srgbClr val="0FB6CC"/>
            </a:solidFill>
          </a:ln>
        </p:spPr>
        <p:style>
          <a:lnRef idx="3">
            <a:schemeClr val="dk1"/>
          </a:lnRef>
          <a:fillRef idx="0">
            <a:schemeClr val="dk1"/>
          </a:fillRef>
          <a:effectRef idx="2">
            <a:schemeClr val="dk1"/>
          </a:effectRef>
          <a:fontRef idx="minor">
            <a:schemeClr val="tx1"/>
          </a:fontRef>
        </p:style>
      </p:cxnSp>
      <p:sp>
        <p:nvSpPr>
          <p:cNvPr id="16" name="Title 1">
            <a:extLst>
              <a:ext uri="{FF2B5EF4-FFF2-40B4-BE49-F238E27FC236}">
                <a16:creationId xmlns:a16="http://schemas.microsoft.com/office/drawing/2014/main" id="{7E5CD0F5-1E94-3533-81A6-60E60BD6D8FD}"/>
              </a:ext>
            </a:extLst>
          </p:cNvPr>
          <p:cNvSpPr>
            <a:spLocks noGrp="1"/>
          </p:cNvSpPr>
          <p:nvPr>
            <p:ph type="title"/>
          </p:nvPr>
        </p:nvSpPr>
        <p:spPr>
          <a:xfrm>
            <a:off x="838200" y="705322"/>
            <a:ext cx="10515600" cy="914833"/>
          </a:xfrm>
        </p:spPr>
        <p:txBody>
          <a:bodyPr/>
          <a:lstStyle>
            <a:lvl1pPr>
              <a:defRPr>
                <a:solidFill>
                  <a:schemeClr val="bg1"/>
                </a:solidFill>
              </a:defRPr>
            </a:lvl1pPr>
          </a:lstStyle>
          <a:p>
            <a:r>
              <a:rPr lang="en-GB"/>
              <a:t>Click to edit Master title style</a:t>
            </a:r>
            <a:endParaRPr lang="en-US" dirty="0"/>
          </a:p>
        </p:txBody>
      </p:sp>
    </p:spTree>
    <p:extLst>
      <p:ext uri="{BB962C8B-B14F-4D97-AF65-F5344CB8AC3E}">
        <p14:creationId xmlns:p14="http://schemas.microsoft.com/office/powerpoint/2010/main" val="474490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rgbClr val="0F8290">
                <a:lumMod val="100000"/>
                <a:alpha val="10000"/>
              </a:srgbClr>
            </a:gs>
            <a:gs pos="97000">
              <a:schemeClr val="bg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spc="107" baseline="0">
                <a:solidFill>
                  <a:srgbClr val="0F8290"/>
                </a:solidFill>
                <a:latin typeface="Cabin" pitchFamily="2" charset="77"/>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lnSpc>
                <a:spcPct val="120000"/>
              </a:lnSpc>
              <a:spcAft>
                <a:spcPts val="400"/>
              </a:spcAft>
              <a:defRPr b="0" i="0" spc="67" baseline="0">
                <a:latin typeface="Cabin" pitchFamily="2" charset="77"/>
              </a:defRPr>
            </a:lvl1pPr>
            <a:lvl2pPr>
              <a:lnSpc>
                <a:spcPct val="120000"/>
              </a:lnSpc>
              <a:spcAft>
                <a:spcPts val="400"/>
              </a:spcAft>
              <a:defRPr b="0" i="0" spc="67" baseline="0">
                <a:latin typeface="Cabin" pitchFamily="2" charset="77"/>
              </a:defRPr>
            </a:lvl2pPr>
            <a:lvl3pPr>
              <a:lnSpc>
                <a:spcPct val="120000"/>
              </a:lnSpc>
              <a:spcAft>
                <a:spcPts val="400"/>
              </a:spcAft>
              <a:defRPr b="0" i="0" spc="67" baseline="0">
                <a:latin typeface="Cabin" pitchFamily="2" charset="77"/>
              </a:defRPr>
            </a:lvl3pPr>
            <a:lvl4pPr>
              <a:lnSpc>
                <a:spcPct val="120000"/>
              </a:lnSpc>
              <a:spcAft>
                <a:spcPts val="400"/>
              </a:spcAft>
              <a:defRPr b="0" i="0" spc="67" baseline="0">
                <a:latin typeface="Cabin" pitchFamily="2" charset="77"/>
              </a:defRPr>
            </a:lvl4pPr>
            <a:lvl5pPr>
              <a:lnSpc>
                <a:spcPct val="120000"/>
              </a:lnSpc>
              <a:spcAft>
                <a:spcPts val="400"/>
              </a:spcAft>
              <a:defRPr b="0" i="0" spc="67" baseline="0">
                <a:latin typeface="Cabin"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21074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7" baseline="0"/>
            </a:lvl1pPr>
          </a:lstStyle>
          <a:p>
            <a:r>
              <a:rPr lang="en-GB" dirty="0"/>
              <a:t>Click to edit Master title style</a:t>
            </a:r>
            <a:endParaRPr lang="en-US" dirty="0"/>
          </a:p>
        </p:txBody>
      </p:sp>
      <p:sp>
        <p:nvSpPr>
          <p:cNvPr id="3" name="Content Placeholder 2"/>
          <p:cNvSpPr>
            <a:spLocks noGrp="1"/>
          </p:cNvSpPr>
          <p:nvPr>
            <p:ph sz="half" idx="1"/>
          </p:nvPr>
        </p:nvSpPr>
        <p:spPr>
          <a:xfrm>
            <a:off x="838200" y="1638054"/>
            <a:ext cx="5181600" cy="3907637"/>
          </a:xfrm>
        </p:spPr>
        <p:txBody>
          <a:bodyPr/>
          <a:lstStyle>
            <a:lvl1pPr>
              <a:lnSpc>
                <a:spcPct val="120000"/>
              </a:lnSpc>
              <a:defRPr spc="67" baseline="0"/>
            </a:lvl1pPr>
            <a:lvl2pPr>
              <a:lnSpc>
                <a:spcPct val="120000"/>
              </a:lnSpc>
              <a:defRPr spc="67" baseline="0"/>
            </a:lvl2pPr>
            <a:lvl3pPr>
              <a:lnSpc>
                <a:spcPct val="120000"/>
              </a:lnSpc>
              <a:defRPr spc="67" baseline="0"/>
            </a:lvl3pPr>
            <a:lvl4pPr>
              <a:lnSpc>
                <a:spcPct val="120000"/>
              </a:lnSpc>
              <a:defRPr spc="67" baseline="0"/>
            </a:lvl4pPr>
            <a:lvl5pPr>
              <a:lnSpc>
                <a:spcPct val="120000"/>
              </a:lnSpc>
              <a:defRPr spc="67" baseline="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72200" y="1638054"/>
            <a:ext cx="5181600" cy="3907637"/>
          </a:xfrm>
        </p:spPr>
        <p:txBody>
          <a:bodyPr/>
          <a:lstStyle>
            <a:lvl1pPr>
              <a:lnSpc>
                <a:spcPct val="120000"/>
              </a:lnSpc>
              <a:defRPr spc="67" baseline="0"/>
            </a:lvl1pPr>
            <a:lvl2pPr>
              <a:lnSpc>
                <a:spcPct val="120000"/>
              </a:lnSpc>
              <a:defRPr spc="67" baseline="0"/>
            </a:lvl2pPr>
            <a:lvl3pPr>
              <a:lnSpc>
                <a:spcPct val="120000"/>
              </a:lnSpc>
              <a:defRPr spc="67" baseline="0"/>
            </a:lvl3pPr>
            <a:lvl4pPr>
              <a:lnSpc>
                <a:spcPct val="120000"/>
              </a:lnSpc>
              <a:defRPr spc="67" baseline="0"/>
            </a:lvl4pPr>
            <a:lvl5pPr>
              <a:lnSpc>
                <a:spcPct val="120000"/>
              </a:lnSpc>
              <a:defRPr spc="67" baseline="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69393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6C54-F470-8A4F-3426-56DE3DA5D768}"/>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27AB1524-7E4A-05AC-1B9E-CA7BD4356776}"/>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F9CC1B-1F27-767A-3ADB-ABD55AC067E3}"/>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EB9941-4AF4-7653-18DC-54383F803E58}"/>
              </a:ext>
            </a:extLst>
          </p:cNvPr>
          <p:cNvSpPr txBox="1">
            <a:spLocks noGrp="1"/>
          </p:cNvSpPr>
          <p:nvPr>
            <p:ph type="dt" sz="half" idx="7"/>
          </p:nvPr>
        </p:nvSpPr>
        <p:spPr/>
        <p:txBody>
          <a:bodyPr/>
          <a:lstStyle>
            <a:lvl1pPr>
              <a:defRPr/>
            </a:lvl1pPr>
          </a:lstStyle>
          <a:p>
            <a:pPr lvl="0"/>
            <a:fld id="{4238E6B7-8420-4B01-B06C-8F3299DBECAB}" type="datetime1">
              <a:rPr lang="en-GB"/>
              <a:pPr lvl="0"/>
              <a:t>17/02/2025</a:t>
            </a:fld>
            <a:endParaRPr lang="en-GB"/>
          </a:p>
        </p:txBody>
      </p:sp>
      <p:sp>
        <p:nvSpPr>
          <p:cNvPr id="6" name="Footer Placeholder 5">
            <a:extLst>
              <a:ext uri="{FF2B5EF4-FFF2-40B4-BE49-F238E27FC236}">
                <a16:creationId xmlns:a16="http://schemas.microsoft.com/office/drawing/2014/main" id="{28A1E939-1E7E-E279-BE48-CAC149BCB2B0}"/>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4ABC101F-17B0-D421-66E6-5F5D185CD99D}"/>
              </a:ext>
            </a:extLst>
          </p:cNvPr>
          <p:cNvSpPr txBox="1">
            <a:spLocks noGrp="1"/>
          </p:cNvSpPr>
          <p:nvPr>
            <p:ph type="sldNum" sz="quarter" idx="8"/>
          </p:nvPr>
        </p:nvSpPr>
        <p:spPr/>
        <p:txBody>
          <a:bodyPr/>
          <a:lstStyle>
            <a:lvl1pPr>
              <a:defRPr/>
            </a:lvl1pPr>
          </a:lstStyle>
          <a:p>
            <a:pPr lvl="0"/>
            <a:fld id="{0438E391-AE35-4A41-BF16-536298460785}" type="slidenum">
              <a:t>‹#›</a:t>
            </a:fld>
            <a:endParaRPr lang="en-GB"/>
          </a:p>
        </p:txBody>
      </p:sp>
    </p:spTree>
    <p:extLst>
      <p:ext uri="{BB962C8B-B14F-4D97-AF65-F5344CB8AC3E}">
        <p14:creationId xmlns:p14="http://schemas.microsoft.com/office/powerpoint/2010/main" val="212271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45995"/>
            <a:ext cx="5157787" cy="823912"/>
          </a:xfrm>
        </p:spPr>
        <p:txBody>
          <a:bodyPr anchor="ctr" anchorCtr="0"/>
          <a:lstStyle>
            <a:lvl1pPr marL="0" indent="0">
              <a:lnSpc>
                <a:spcPct val="120000"/>
              </a:lnSpc>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469907"/>
            <a:ext cx="5157787" cy="3248340"/>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172201" y="1645995"/>
            <a:ext cx="5183188" cy="823912"/>
          </a:xfrm>
        </p:spPr>
        <p:txBody>
          <a:bodyPr anchor="ctr" anchorCtr="0"/>
          <a:lstStyle>
            <a:lvl1pPr marL="0" indent="0">
              <a:lnSpc>
                <a:spcPct val="120000"/>
              </a:lnSpc>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469907"/>
            <a:ext cx="5183188" cy="3248340"/>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itle 1">
            <a:extLst>
              <a:ext uri="{FF2B5EF4-FFF2-40B4-BE49-F238E27FC236}">
                <a16:creationId xmlns:a16="http://schemas.microsoft.com/office/drawing/2014/main" id="{5773FD33-968A-EB56-55BC-682F21AEA469}"/>
              </a:ext>
            </a:extLst>
          </p:cNvPr>
          <p:cNvSpPr>
            <a:spLocks noGrp="1"/>
          </p:cNvSpPr>
          <p:nvPr>
            <p:ph type="title"/>
          </p:nvPr>
        </p:nvSpPr>
        <p:spPr>
          <a:xfrm>
            <a:off x="838200" y="705322"/>
            <a:ext cx="10515600" cy="914833"/>
          </a:xfrm>
        </p:spPr>
        <p:txBody>
          <a:bodyPr/>
          <a:lstStyle>
            <a:lvl1pPr>
              <a:defRPr spc="107" baseline="0"/>
            </a:lvl1pPr>
          </a:lstStyle>
          <a:p>
            <a:r>
              <a:rPr lang="en-GB" dirty="0"/>
              <a:t>Click to edit Master title style</a:t>
            </a:r>
            <a:endParaRPr lang="en-US" dirty="0"/>
          </a:p>
        </p:txBody>
      </p:sp>
    </p:spTree>
    <p:extLst>
      <p:ext uri="{BB962C8B-B14F-4D97-AF65-F5344CB8AC3E}">
        <p14:creationId xmlns:p14="http://schemas.microsoft.com/office/powerpoint/2010/main" val="2118860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929285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21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0E361103-3010-7F6B-44E1-B32C179EF37A}"/>
              </a:ext>
            </a:extLst>
          </p:cNvPr>
          <p:cNvSpPr>
            <a:spLocks noGrp="1"/>
          </p:cNvSpPr>
          <p:nvPr>
            <p:ph type="subTitle" idx="4294967295"/>
          </p:nvPr>
        </p:nvSpPr>
        <p:spPr>
          <a:xfrm>
            <a:off x="496711" y="407279"/>
            <a:ext cx="5181600" cy="1015119"/>
          </a:xfrm>
        </p:spPr>
        <p:txBody>
          <a:bodyPr lIns="0" tIns="0" rIns="0" bIns="0">
            <a:normAutofit/>
          </a:bodyPr>
          <a:lstStyle>
            <a:lvl1pPr algn="l">
              <a:lnSpc>
                <a:spcPct val="130000"/>
              </a:lnSpc>
              <a:spcBef>
                <a:spcPts val="0"/>
              </a:spcBef>
              <a:defRPr/>
            </a:lvl1pPr>
          </a:lstStyle>
          <a:p>
            <a:pPr algn="l">
              <a:lnSpc>
                <a:spcPct val="130000"/>
              </a:lnSpc>
              <a:spcBef>
                <a:spcPts val="0"/>
              </a:spcBef>
            </a:pPr>
            <a:r>
              <a:rPr lang="en-GB" sz="1600" b="1" spc="133" dirty="0">
                <a:solidFill>
                  <a:schemeClr val="bg1"/>
                </a:solidFill>
                <a:effectLst/>
                <a:latin typeface="Cabin SemiBold" pitchFamily="2" charset="77"/>
              </a:rPr>
              <a:t>Thames Valley Violence Prevention Partnership</a:t>
            </a:r>
            <a:endParaRPr lang="en-GB" sz="1600" b="1" spc="133" dirty="0">
              <a:solidFill>
                <a:schemeClr val="bg1"/>
              </a:solidFill>
              <a:latin typeface="Cabin SemiBold" pitchFamily="2" charset="77"/>
            </a:endParaRPr>
          </a:p>
          <a:p>
            <a:pPr algn="l">
              <a:lnSpc>
                <a:spcPct val="130000"/>
              </a:lnSpc>
              <a:spcBef>
                <a:spcPts val="0"/>
              </a:spcBef>
            </a:pPr>
            <a:r>
              <a:rPr lang="en-GB" sz="1333" spc="133" dirty="0">
                <a:solidFill>
                  <a:schemeClr val="bg1"/>
                </a:solidFill>
                <a:effectLst/>
                <a:latin typeface="Cabin" pitchFamily="2" charset="77"/>
              </a:rPr>
              <a:t>Thames Valley Police, Headquarters South, </a:t>
            </a:r>
          </a:p>
          <a:p>
            <a:pPr algn="l">
              <a:lnSpc>
                <a:spcPct val="130000"/>
              </a:lnSpc>
              <a:spcBef>
                <a:spcPts val="0"/>
              </a:spcBef>
            </a:pPr>
            <a:r>
              <a:rPr lang="en-GB" sz="1333" spc="133" dirty="0">
                <a:solidFill>
                  <a:schemeClr val="bg1"/>
                </a:solidFill>
                <a:effectLst/>
                <a:latin typeface="Cabin" pitchFamily="2" charset="77"/>
              </a:rPr>
              <a:t>Communications Team, Oxford Road, Kidlington </a:t>
            </a:r>
            <a:endParaRPr lang="en-GB" sz="1333" spc="133" dirty="0">
              <a:solidFill>
                <a:schemeClr val="bg1"/>
              </a:solidFill>
              <a:latin typeface="Cabin" pitchFamily="2" charset="77"/>
            </a:endParaRPr>
          </a:p>
        </p:txBody>
      </p:sp>
    </p:spTree>
    <p:extLst>
      <p:ext uri="{BB962C8B-B14F-4D97-AF65-F5344CB8AC3E}">
        <p14:creationId xmlns:p14="http://schemas.microsoft.com/office/powerpoint/2010/main" val="1653584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2C6AB-35EB-46CD-8A58-8C2236790E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2105576-5C17-46A0-BEDE-25883344C9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24333DF-CD67-43B1-B95E-60E1AC04C6F2}"/>
              </a:ext>
            </a:extLst>
          </p:cNvPr>
          <p:cNvSpPr>
            <a:spLocks noGrp="1"/>
          </p:cNvSpPr>
          <p:nvPr>
            <p:ph type="dt" sz="half" idx="10"/>
          </p:nvPr>
        </p:nvSpPr>
        <p:spPr/>
        <p:txBody>
          <a:bodyPr/>
          <a:lstStyle/>
          <a:p>
            <a:fld id="{15BBF956-A057-4BE6-85FF-B9E3BB87FC44}" type="datetimeFigureOut">
              <a:rPr lang="en-GB" smtClean="0"/>
              <a:t>17/02/2025</a:t>
            </a:fld>
            <a:endParaRPr lang="en-GB"/>
          </a:p>
        </p:txBody>
      </p:sp>
      <p:sp>
        <p:nvSpPr>
          <p:cNvPr id="5" name="Footer Placeholder 4">
            <a:extLst>
              <a:ext uri="{FF2B5EF4-FFF2-40B4-BE49-F238E27FC236}">
                <a16:creationId xmlns:a16="http://schemas.microsoft.com/office/drawing/2014/main" id="{0F6A8FF2-ECF9-43CC-B5ED-F03FB31259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B542D7-4EA5-4651-AF12-817241BA285C}"/>
              </a:ext>
            </a:extLst>
          </p:cNvPr>
          <p:cNvSpPr>
            <a:spLocks noGrp="1"/>
          </p:cNvSpPr>
          <p:nvPr>
            <p:ph type="sldNum" sz="quarter" idx="12"/>
          </p:nvPr>
        </p:nvSpPr>
        <p:spPr/>
        <p:txBody>
          <a:bodyPr/>
          <a:lstStyle/>
          <a:p>
            <a:fld id="{122A7A30-B4BD-4C61-9625-E16761D15FBF}" type="slidenum">
              <a:rPr lang="en-GB" smtClean="0"/>
              <a:t>‹#›</a:t>
            </a:fld>
            <a:endParaRPr lang="en-GB"/>
          </a:p>
        </p:txBody>
      </p:sp>
    </p:spTree>
    <p:extLst>
      <p:ext uri="{BB962C8B-B14F-4D97-AF65-F5344CB8AC3E}">
        <p14:creationId xmlns:p14="http://schemas.microsoft.com/office/powerpoint/2010/main" val="1791477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EE1A1-0076-4526-8EAC-4D87B3A81C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6296E2-6E98-44E1-A9F3-BE79AAE321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B407FD-4619-4E4F-96F9-F1AB296E258F}"/>
              </a:ext>
            </a:extLst>
          </p:cNvPr>
          <p:cNvSpPr>
            <a:spLocks noGrp="1"/>
          </p:cNvSpPr>
          <p:nvPr>
            <p:ph type="dt" sz="half" idx="10"/>
          </p:nvPr>
        </p:nvSpPr>
        <p:spPr/>
        <p:txBody>
          <a:bodyPr/>
          <a:lstStyle/>
          <a:p>
            <a:fld id="{15BBF956-A057-4BE6-85FF-B9E3BB87FC44}" type="datetimeFigureOut">
              <a:rPr lang="en-GB" smtClean="0"/>
              <a:t>17/02/2025</a:t>
            </a:fld>
            <a:endParaRPr lang="en-GB"/>
          </a:p>
        </p:txBody>
      </p:sp>
      <p:sp>
        <p:nvSpPr>
          <p:cNvPr id="5" name="Footer Placeholder 4">
            <a:extLst>
              <a:ext uri="{FF2B5EF4-FFF2-40B4-BE49-F238E27FC236}">
                <a16:creationId xmlns:a16="http://schemas.microsoft.com/office/drawing/2014/main" id="{D159ADF6-383F-4D7D-B954-B9DB619149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3E7B00-9077-4C62-9749-BCDC32FEA7DE}"/>
              </a:ext>
            </a:extLst>
          </p:cNvPr>
          <p:cNvSpPr>
            <a:spLocks noGrp="1"/>
          </p:cNvSpPr>
          <p:nvPr>
            <p:ph type="sldNum" sz="quarter" idx="12"/>
          </p:nvPr>
        </p:nvSpPr>
        <p:spPr/>
        <p:txBody>
          <a:bodyPr/>
          <a:lstStyle/>
          <a:p>
            <a:fld id="{122A7A30-B4BD-4C61-9625-E16761D15FBF}" type="slidenum">
              <a:rPr lang="en-GB" smtClean="0"/>
              <a:t>‹#›</a:t>
            </a:fld>
            <a:endParaRPr lang="en-GB"/>
          </a:p>
        </p:txBody>
      </p:sp>
    </p:spTree>
    <p:extLst>
      <p:ext uri="{BB962C8B-B14F-4D97-AF65-F5344CB8AC3E}">
        <p14:creationId xmlns:p14="http://schemas.microsoft.com/office/powerpoint/2010/main" val="1832583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2A58-F819-4580-BECB-728BCEFB64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B3A062B-4B91-4244-AE7D-52750054B6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A9384C0-70ED-4DD8-ADEB-6B1DC3A8463A}"/>
              </a:ext>
            </a:extLst>
          </p:cNvPr>
          <p:cNvSpPr>
            <a:spLocks noGrp="1"/>
          </p:cNvSpPr>
          <p:nvPr>
            <p:ph type="dt" sz="half" idx="10"/>
          </p:nvPr>
        </p:nvSpPr>
        <p:spPr/>
        <p:txBody>
          <a:bodyPr/>
          <a:lstStyle/>
          <a:p>
            <a:fld id="{15BBF956-A057-4BE6-85FF-B9E3BB87FC44}" type="datetimeFigureOut">
              <a:rPr lang="en-GB" smtClean="0"/>
              <a:t>17/02/2025</a:t>
            </a:fld>
            <a:endParaRPr lang="en-GB"/>
          </a:p>
        </p:txBody>
      </p:sp>
      <p:sp>
        <p:nvSpPr>
          <p:cNvPr id="5" name="Footer Placeholder 4">
            <a:extLst>
              <a:ext uri="{FF2B5EF4-FFF2-40B4-BE49-F238E27FC236}">
                <a16:creationId xmlns:a16="http://schemas.microsoft.com/office/drawing/2014/main" id="{D3C7D1D7-10D5-4D3B-BDB1-9904CF4887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71F1B-56E1-4C12-B3AC-F9FDFD6ADA8A}"/>
              </a:ext>
            </a:extLst>
          </p:cNvPr>
          <p:cNvSpPr>
            <a:spLocks noGrp="1"/>
          </p:cNvSpPr>
          <p:nvPr>
            <p:ph type="sldNum" sz="quarter" idx="12"/>
          </p:nvPr>
        </p:nvSpPr>
        <p:spPr/>
        <p:txBody>
          <a:bodyPr/>
          <a:lstStyle/>
          <a:p>
            <a:fld id="{122A7A30-B4BD-4C61-9625-E16761D15FBF}" type="slidenum">
              <a:rPr lang="en-GB" smtClean="0"/>
              <a:t>‹#›</a:t>
            </a:fld>
            <a:endParaRPr lang="en-GB"/>
          </a:p>
        </p:txBody>
      </p:sp>
    </p:spTree>
    <p:extLst>
      <p:ext uri="{BB962C8B-B14F-4D97-AF65-F5344CB8AC3E}">
        <p14:creationId xmlns:p14="http://schemas.microsoft.com/office/powerpoint/2010/main" val="7088556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87349-11F5-40D6-9EF8-3F41B037D7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78A4D0-B340-4191-AA96-DF2959CCCDF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F4FAA9-E946-4ACF-A0CD-AE8A61B9376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1DD986-40D3-45D1-A5BE-5BCAAC3E9BB9}"/>
              </a:ext>
            </a:extLst>
          </p:cNvPr>
          <p:cNvSpPr>
            <a:spLocks noGrp="1"/>
          </p:cNvSpPr>
          <p:nvPr>
            <p:ph type="dt" sz="half" idx="10"/>
          </p:nvPr>
        </p:nvSpPr>
        <p:spPr/>
        <p:txBody>
          <a:bodyPr/>
          <a:lstStyle/>
          <a:p>
            <a:fld id="{15BBF956-A057-4BE6-85FF-B9E3BB87FC44}" type="datetimeFigureOut">
              <a:rPr lang="en-GB" smtClean="0"/>
              <a:t>17/02/2025</a:t>
            </a:fld>
            <a:endParaRPr lang="en-GB"/>
          </a:p>
        </p:txBody>
      </p:sp>
      <p:sp>
        <p:nvSpPr>
          <p:cNvPr id="6" name="Footer Placeholder 5">
            <a:extLst>
              <a:ext uri="{FF2B5EF4-FFF2-40B4-BE49-F238E27FC236}">
                <a16:creationId xmlns:a16="http://schemas.microsoft.com/office/drawing/2014/main" id="{0FE72C56-0207-470B-91BB-19BDE38E31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28CE13-7BC4-4027-BDA4-3FC2DE7FA122}"/>
              </a:ext>
            </a:extLst>
          </p:cNvPr>
          <p:cNvSpPr>
            <a:spLocks noGrp="1"/>
          </p:cNvSpPr>
          <p:nvPr>
            <p:ph type="sldNum" sz="quarter" idx="12"/>
          </p:nvPr>
        </p:nvSpPr>
        <p:spPr/>
        <p:txBody>
          <a:bodyPr/>
          <a:lstStyle/>
          <a:p>
            <a:fld id="{122A7A30-B4BD-4C61-9625-E16761D15FBF}" type="slidenum">
              <a:rPr lang="en-GB" smtClean="0"/>
              <a:t>‹#›</a:t>
            </a:fld>
            <a:endParaRPr lang="en-GB"/>
          </a:p>
        </p:txBody>
      </p:sp>
    </p:spTree>
    <p:extLst>
      <p:ext uri="{BB962C8B-B14F-4D97-AF65-F5344CB8AC3E}">
        <p14:creationId xmlns:p14="http://schemas.microsoft.com/office/powerpoint/2010/main" val="11725107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7548-EA88-4627-85F0-B267B74EAA9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EA6894-5018-4929-82C0-F11B583116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C7F9BB-04A6-4CF1-9D9E-EEE86213E2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0A5286-560F-4E49-9258-344C1ED143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9CF3FE-136B-439F-BAD9-0A06EC83C5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2C17456-A107-41A3-A384-7904E2592E79}"/>
              </a:ext>
            </a:extLst>
          </p:cNvPr>
          <p:cNvSpPr>
            <a:spLocks noGrp="1"/>
          </p:cNvSpPr>
          <p:nvPr>
            <p:ph type="dt" sz="half" idx="10"/>
          </p:nvPr>
        </p:nvSpPr>
        <p:spPr/>
        <p:txBody>
          <a:bodyPr/>
          <a:lstStyle/>
          <a:p>
            <a:fld id="{15BBF956-A057-4BE6-85FF-B9E3BB87FC44}" type="datetimeFigureOut">
              <a:rPr lang="en-GB" smtClean="0"/>
              <a:t>17/02/2025</a:t>
            </a:fld>
            <a:endParaRPr lang="en-GB"/>
          </a:p>
        </p:txBody>
      </p:sp>
      <p:sp>
        <p:nvSpPr>
          <p:cNvPr id="8" name="Footer Placeholder 7">
            <a:extLst>
              <a:ext uri="{FF2B5EF4-FFF2-40B4-BE49-F238E27FC236}">
                <a16:creationId xmlns:a16="http://schemas.microsoft.com/office/drawing/2014/main" id="{5AF6035A-FA00-4DA1-8EC2-588B84C0F16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FF0338A-B7BF-4726-841C-91872587F322}"/>
              </a:ext>
            </a:extLst>
          </p:cNvPr>
          <p:cNvSpPr>
            <a:spLocks noGrp="1"/>
          </p:cNvSpPr>
          <p:nvPr>
            <p:ph type="sldNum" sz="quarter" idx="12"/>
          </p:nvPr>
        </p:nvSpPr>
        <p:spPr/>
        <p:txBody>
          <a:bodyPr/>
          <a:lstStyle/>
          <a:p>
            <a:fld id="{122A7A30-B4BD-4C61-9625-E16761D15FBF}" type="slidenum">
              <a:rPr lang="en-GB" smtClean="0"/>
              <a:t>‹#›</a:t>
            </a:fld>
            <a:endParaRPr lang="en-GB"/>
          </a:p>
        </p:txBody>
      </p:sp>
    </p:spTree>
    <p:extLst>
      <p:ext uri="{BB962C8B-B14F-4D97-AF65-F5344CB8AC3E}">
        <p14:creationId xmlns:p14="http://schemas.microsoft.com/office/powerpoint/2010/main" val="23442781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81E5-ECE8-4D8F-B7AD-43983324EB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1FC4472-8F3A-4908-9F0C-1185324B963A}"/>
              </a:ext>
            </a:extLst>
          </p:cNvPr>
          <p:cNvSpPr>
            <a:spLocks noGrp="1"/>
          </p:cNvSpPr>
          <p:nvPr>
            <p:ph type="dt" sz="half" idx="10"/>
          </p:nvPr>
        </p:nvSpPr>
        <p:spPr/>
        <p:txBody>
          <a:bodyPr/>
          <a:lstStyle/>
          <a:p>
            <a:fld id="{15BBF956-A057-4BE6-85FF-B9E3BB87FC44}" type="datetimeFigureOut">
              <a:rPr lang="en-GB" smtClean="0"/>
              <a:t>17/02/2025</a:t>
            </a:fld>
            <a:endParaRPr lang="en-GB"/>
          </a:p>
        </p:txBody>
      </p:sp>
      <p:sp>
        <p:nvSpPr>
          <p:cNvPr id="4" name="Footer Placeholder 3">
            <a:extLst>
              <a:ext uri="{FF2B5EF4-FFF2-40B4-BE49-F238E27FC236}">
                <a16:creationId xmlns:a16="http://schemas.microsoft.com/office/drawing/2014/main" id="{742FBA7D-FB62-42E1-A4B0-B252F57958A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CD7B303-B458-43DA-AE08-1F5A6F233F9A}"/>
              </a:ext>
            </a:extLst>
          </p:cNvPr>
          <p:cNvSpPr>
            <a:spLocks noGrp="1"/>
          </p:cNvSpPr>
          <p:nvPr>
            <p:ph type="sldNum" sz="quarter" idx="12"/>
          </p:nvPr>
        </p:nvSpPr>
        <p:spPr/>
        <p:txBody>
          <a:bodyPr/>
          <a:lstStyle/>
          <a:p>
            <a:fld id="{122A7A30-B4BD-4C61-9625-E16761D15FBF}" type="slidenum">
              <a:rPr lang="en-GB" smtClean="0"/>
              <a:t>‹#›</a:t>
            </a:fld>
            <a:endParaRPr lang="en-GB"/>
          </a:p>
        </p:txBody>
      </p:sp>
    </p:spTree>
    <p:extLst>
      <p:ext uri="{BB962C8B-B14F-4D97-AF65-F5344CB8AC3E}">
        <p14:creationId xmlns:p14="http://schemas.microsoft.com/office/powerpoint/2010/main" val="3346963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57FB-C6B8-6BA8-EA98-30445394D61F}"/>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5B2FF10F-20E6-9ECF-F6AF-DF7878DC96B7}"/>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E463137F-5875-E7B6-89F9-C6B1A6A19070}"/>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7F8F328-9744-624C-E49D-7CBA807CC7F2}"/>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039D7D67-00B4-609C-9775-79F8265D40F0}"/>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675B4B-0955-5783-5239-D75D4F0073D9}"/>
              </a:ext>
            </a:extLst>
          </p:cNvPr>
          <p:cNvSpPr txBox="1">
            <a:spLocks noGrp="1"/>
          </p:cNvSpPr>
          <p:nvPr>
            <p:ph type="dt" sz="half" idx="7"/>
          </p:nvPr>
        </p:nvSpPr>
        <p:spPr/>
        <p:txBody>
          <a:bodyPr/>
          <a:lstStyle>
            <a:lvl1pPr>
              <a:defRPr/>
            </a:lvl1pPr>
          </a:lstStyle>
          <a:p>
            <a:pPr lvl="0"/>
            <a:fld id="{017B59DD-8200-44E6-A13C-8674D18754A0}" type="datetime1">
              <a:rPr lang="en-GB"/>
              <a:pPr lvl="0"/>
              <a:t>17/02/2025</a:t>
            </a:fld>
            <a:endParaRPr lang="en-GB"/>
          </a:p>
        </p:txBody>
      </p:sp>
      <p:sp>
        <p:nvSpPr>
          <p:cNvPr id="8" name="Footer Placeholder 7">
            <a:extLst>
              <a:ext uri="{FF2B5EF4-FFF2-40B4-BE49-F238E27FC236}">
                <a16:creationId xmlns:a16="http://schemas.microsoft.com/office/drawing/2014/main" id="{62EB7738-34F1-3AB9-DF35-6FB9FAFA65BE}"/>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ECACA845-D78F-BCE8-0D88-1AF407EA3DFD}"/>
              </a:ext>
            </a:extLst>
          </p:cNvPr>
          <p:cNvSpPr txBox="1">
            <a:spLocks noGrp="1"/>
          </p:cNvSpPr>
          <p:nvPr>
            <p:ph type="sldNum" sz="quarter" idx="8"/>
          </p:nvPr>
        </p:nvSpPr>
        <p:spPr/>
        <p:txBody>
          <a:bodyPr/>
          <a:lstStyle>
            <a:lvl1pPr>
              <a:defRPr/>
            </a:lvl1pPr>
          </a:lstStyle>
          <a:p>
            <a:pPr lvl="0"/>
            <a:fld id="{D669C4F8-C1A7-4C23-80F8-6BED50AC1A15}" type="slidenum">
              <a:t>‹#›</a:t>
            </a:fld>
            <a:endParaRPr lang="en-GB"/>
          </a:p>
        </p:txBody>
      </p:sp>
    </p:spTree>
    <p:extLst>
      <p:ext uri="{BB962C8B-B14F-4D97-AF65-F5344CB8AC3E}">
        <p14:creationId xmlns:p14="http://schemas.microsoft.com/office/powerpoint/2010/main" val="663472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5A6B51-D243-490C-943F-19D28218E032}"/>
              </a:ext>
            </a:extLst>
          </p:cNvPr>
          <p:cNvSpPr>
            <a:spLocks noGrp="1"/>
          </p:cNvSpPr>
          <p:nvPr>
            <p:ph type="dt" sz="half" idx="10"/>
          </p:nvPr>
        </p:nvSpPr>
        <p:spPr/>
        <p:txBody>
          <a:bodyPr/>
          <a:lstStyle/>
          <a:p>
            <a:fld id="{15BBF956-A057-4BE6-85FF-B9E3BB87FC44}" type="datetimeFigureOut">
              <a:rPr lang="en-GB" smtClean="0"/>
              <a:t>17/02/2025</a:t>
            </a:fld>
            <a:endParaRPr lang="en-GB"/>
          </a:p>
        </p:txBody>
      </p:sp>
      <p:sp>
        <p:nvSpPr>
          <p:cNvPr id="3" name="Footer Placeholder 2">
            <a:extLst>
              <a:ext uri="{FF2B5EF4-FFF2-40B4-BE49-F238E27FC236}">
                <a16:creationId xmlns:a16="http://schemas.microsoft.com/office/drawing/2014/main" id="{698DBDA5-2000-4D12-9880-81F5296C91E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18FCCF5-E762-40CA-BBA1-0DA5256EE99A}"/>
              </a:ext>
            </a:extLst>
          </p:cNvPr>
          <p:cNvSpPr>
            <a:spLocks noGrp="1"/>
          </p:cNvSpPr>
          <p:nvPr>
            <p:ph type="sldNum" sz="quarter" idx="12"/>
          </p:nvPr>
        </p:nvSpPr>
        <p:spPr/>
        <p:txBody>
          <a:bodyPr/>
          <a:lstStyle/>
          <a:p>
            <a:fld id="{122A7A30-B4BD-4C61-9625-E16761D15FBF}" type="slidenum">
              <a:rPr lang="en-GB" smtClean="0"/>
              <a:t>‹#›</a:t>
            </a:fld>
            <a:endParaRPr lang="en-GB"/>
          </a:p>
        </p:txBody>
      </p:sp>
    </p:spTree>
    <p:extLst>
      <p:ext uri="{BB962C8B-B14F-4D97-AF65-F5344CB8AC3E}">
        <p14:creationId xmlns:p14="http://schemas.microsoft.com/office/powerpoint/2010/main" val="3740511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9E806-5D3D-4067-91B7-D56059369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D6EF-93F1-4689-87C5-EE6D64B875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79BF46F-F9F9-4F94-8FAB-E8177C6F4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00DF24-E9C5-43C5-96BC-5B71235D5F9C}"/>
              </a:ext>
            </a:extLst>
          </p:cNvPr>
          <p:cNvSpPr>
            <a:spLocks noGrp="1"/>
          </p:cNvSpPr>
          <p:nvPr>
            <p:ph type="dt" sz="half" idx="10"/>
          </p:nvPr>
        </p:nvSpPr>
        <p:spPr/>
        <p:txBody>
          <a:bodyPr/>
          <a:lstStyle/>
          <a:p>
            <a:fld id="{15BBF956-A057-4BE6-85FF-B9E3BB87FC44}" type="datetimeFigureOut">
              <a:rPr lang="en-GB" smtClean="0"/>
              <a:t>17/02/2025</a:t>
            </a:fld>
            <a:endParaRPr lang="en-GB"/>
          </a:p>
        </p:txBody>
      </p:sp>
      <p:sp>
        <p:nvSpPr>
          <p:cNvPr id="6" name="Footer Placeholder 5">
            <a:extLst>
              <a:ext uri="{FF2B5EF4-FFF2-40B4-BE49-F238E27FC236}">
                <a16:creationId xmlns:a16="http://schemas.microsoft.com/office/drawing/2014/main" id="{4483987C-1C77-445F-AF2C-89787A1DDB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D51276-9FD1-471F-BD5E-67F9372C06CF}"/>
              </a:ext>
            </a:extLst>
          </p:cNvPr>
          <p:cNvSpPr>
            <a:spLocks noGrp="1"/>
          </p:cNvSpPr>
          <p:nvPr>
            <p:ph type="sldNum" sz="quarter" idx="12"/>
          </p:nvPr>
        </p:nvSpPr>
        <p:spPr/>
        <p:txBody>
          <a:bodyPr/>
          <a:lstStyle/>
          <a:p>
            <a:fld id="{122A7A30-B4BD-4C61-9625-E16761D15FBF}" type="slidenum">
              <a:rPr lang="en-GB" smtClean="0"/>
              <a:t>‹#›</a:t>
            </a:fld>
            <a:endParaRPr lang="en-GB"/>
          </a:p>
        </p:txBody>
      </p:sp>
    </p:spTree>
    <p:extLst>
      <p:ext uri="{BB962C8B-B14F-4D97-AF65-F5344CB8AC3E}">
        <p14:creationId xmlns:p14="http://schemas.microsoft.com/office/powerpoint/2010/main" val="1084648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D8EB9-CDB6-45D5-9ABD-9C5FA334F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D16A1D-5D10-459E-AA55-E8F171964B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B3D1046-C38A-49FA-82FD-1D80760058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CF167F-45CA-41E0-A0D2-C721E167B1AA}"/>
              </a:ext>
            </a:extLst>
          </p:cNvPr>
          <p:cNvSpPr>
            <a:spLocks noGrp="1"/>
          </p:cNvSpPr>
          <p:nvPr>
            <p:ph type="dt" sz="half" idx="10"/>
          </p:nvPr>
        </p:nvSpPr>
        <p:spPr/>
        <p:txBody>
          <a:bodyPr/>
          <a:lstStyle/>
          <a:p>
            <a:fld id="{15BBF956-A057-4BE6-85FF-B9E3BB87FC44}" type="datetimeFigureOut">
              <a:rPr lang="en-GB" smtClean="0"/>
              <a:t>17/02/2025</a:t>
            </a:fld>
            <a:endParaRPr lang="en-GB"/>
          </a:p>
        </p:txBody>
      </p:sp>
      <p:sp>
        <p:nvSpPr>
          <p:cNvPr id="6" name="Footer Placeholder 5">
            <a:extLst>
              <a:ext uri="{FF2B5EF4-FFF2-40B4-BE49-F238E27FC236}">
                <a16:creationId xmlns:a16="http://schemas.microsoft.com/office/drawing/2014/main" id="{001CEEBE-6613-47AC-B92B-E85DB661C9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8D6096-5883-4ED7-9142-FA6D89ECC945}"/>
              </a:ext>
            </a:extLst>
          </p:cNvPr>
          <p:cNvSpPr>
            <a:spLocks noGrp="1"/>
          </p:cNvSpPr>
          <p:nvPr>
            <p:ph type="sldNum" sz="quarter" idx="12"/>
          </p:nvPr>
        </p:nvSpPr>
        <p:spPr/>
        <p:txBody>
          <a:bodyPr/>
          <a:lstStyle/>
          <a:p>
            <a:fld id="{122A7A30-B4BD-4C61-9625-E16761D15FBF}" type="slidenum">
              <a:rPr lang="en-GB" smtClean="0"/>
              <a:t>‹#›</a:t>
            </a:fld>
            <a:endParaRPr lang="en-GB"/>
          </a:p>
        </p:txBody>
      </p:sp>
    </p:spTree>
    <p:extLst>
      <p:ext uri="{BB962C8B-B14F-4D97-AF65-F5344CB8AC3E}">
        <p14:creationId xmlns:p14="http://schemas.microsoft.com/office/powerpoint/2010/main" val="38797611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198EE-D286-4782-A70A-408B5A9D993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2B8B56-1C45-4F7D-A801-B04D7EBF22B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7B8E53-4209-41FB-A81B-90A3C4C93B9F}"/>
              </a:ext>
            </a:extLst>
          </p:cNvPr>
          <p:cNvSpPr>
            <a:spLocks noGrp="1"/>
          </p:cNvSpPr>
          <p:nvPr>
            <p:ph type="dt" sz="half" idx="10"/>
          </p:nvPr>
        </p:nvSpPr>
        <p:spPr/>
        <p:txBody>
          <a:bodyPr/>
          <a:lstStyle/>
          <a:p>
            <a:fld id="{15BBF956-A057-4BE6-85FF-B9E3BB87FC44}" type="datetimeFigureOut">
              <a:rPr lang="en-GB" smtClean="0"/>
              <a:t>17/02/2025</a:t>
            </a:fld>
            <a:endParaRPr lang="en-GB"/>
          </a:p>
        </p:txBody>
      </p:sp>
      <p:sp>
        <p:nvSpPr>
          <p:cNvPr id="5" name="Footer Placeholder 4">
            <a:extLst>
              <a:ext uri="{FF2B5EF4-FFF2-40B4-BE49-F238E27FC236}">
                <a16:creationId xmlns:a16="http://schemas.microsoft.com/office/drawing/2014/main" id="{0B360562-64DD-4BDF-9136-623AE366DC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56FC7B-A3D4-4A31-B313-6566D318D3C2}"/>
              </a:ext>
            </a:extLst>
          </p:cNvPr>
          <p:cNvSpPr>
            <a:spLocks noGrp="1"/>
          </p:cNvSpPr>
          <p:nvPr>
            <p:ph type="sldNum" sz="quarter" idx="12"/>
          </p:nvPr>
        </p:nvSpPr>
        <p:spPr/>
        <p:txBody>
          <a:bodyPr/>
          <a:lstStyle/>
          <a:p>
            <a:fld id="{122A7A30-B4BD-4C61-9625-E16761D15FBF}" type="slidenum">
              <a:rPr lang="en-GB" smtClean="0"/>
              <a:t>‹#›</a:t>
            </a:fld>
            <a:endParaRPr lang="en-GB"/>
          </a:p>
        </p:txBody>
      </p:sp>
    </p:spTree>
    <p:extLst>
      <p:ext uri="{BB962C8B-B14F-4D97-AF65-F5344CB8AC3E}">
        <p14:creationId xmlns:p14="http://schemas.microsoft.com/office/powerpoint/2010/main" val="3694578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7FA4F-638C-4F8C-91C1-E2D025E573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DDE544-C784-4A81-A938-1BBC2D66E84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3298D2-C791-448D-BBA3-EDA97049F144}"/>
              </a:ext>
            </a:extLst>
          </p:cNvPr>
          <p:cNvSpPr>
            <a:spLocks noGrp="1"/>
          </p:cNvSpPr>
          <p:nvPr>
            <p:ph type="dt" sz="half" idx="10"/>
          </p:nvPr>
        </p:nvSpPr>
        <p:spPr/>
        <p:txBody>
          <a:bodyPr/>
          <a:lstStyle/>
          <a:p>
            <a:fld id="{15BBF956-A057-4BE6-85FF-B9E3BB87FC44}" type="datetimeFigureOut">
              <a:rPr lang="en-GB" smtClean="0"/>
              <a:t>17/02/2025</a:t>
            </a:fld>
            <a:endParaRPr lang="en-GB"/>
          </a:p>
        </p:txBody>
      </p:sp>
      <p:sp>
        <p:nvSpPr>
          <p:cNvPr id="5" name="Footer Placeholder 4">
            <a:extLst>
              <a:ext uri="{FF2B5EF4-FFF2-40B4-BE49-F238E27FC236}">
                <a16:creationId xmlns:a16="http://schemas.microsoft.com/office/drawing/2014/main" id="{93FB06F5-2A68-4B0D-A65D-6A8884E311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7812EF-1AF7-4A5D-B637-892F23C65693}"/>
              </a:ext>
            </a:extLst>
          </p:cNvPr>
          <p:cNvSpPr>
            <a:spLocks noGrp="1"/>
          </p:cNvSpPr>
          <p:nvPr>
            <p:ph type="sldNum" sz="quarter" idx="12"/>
          </p:nvPr>
        </p:nvSpPr>
        <p:spPr/>
        <p:txBody>
          <a:bodyPr/>
          <a:lstStyle/>
          <a:p>
            <a:fld id="{122A7A30-B4BD-4C61-9625-E16761D15FBF}" type="slidenum">
              <a:rPr lang="en-GB" smtClean="0"/>
              <a:t>‹#›</a:t>
            </a:fld>
            <a:endParaRPr lang="en-GB"/>
          </a:p>
        </p:txBody>
      </p:sp>
    </p:spTree>
    <p:extLst>
      <p:ext uri="{BB962C8B-B14F-4D97-AF65-F5344CB8AC3E}">
        <p14:creationId xmlns:p14="http://schemas.microsoft.com/office/powerpoint/2010/main" val="2614766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A5BAB-00AB-77F1-F2D4-389DA5A745C5}"/>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8F4F9448-F428-4EB3-99DA-D185A55C34BE}"/>
              </a:ext>
            </a:extLst>
          </p:cNvPr>
          <p:cNvSpPr txBox="1">
            <a:spLocks noGrp="1"/>
          </p:cNvSpPr>
          <p:nvPr>
            <p:ph type="dt" sz="half" idx="7"/>
          </p:nvPr>
        </p:nvSpPr>
        <p:spPr/>
        <p:txBody>
          <a:bodyPr/>
          <a:lstStyle>
            <a:lvl1pPr>
              <a:defRPr/>
            </a:lvl1pPr>
          </a:lstStyle>
          <a:p>
            <a:pPr lvl="0"/>
            <a:fld id="{F41F81E5-00A1-4F6C-A7A0-F164DF979520}" type="datetime1">
              <a:rPr lang="en-GB"/>
              <a:pPr lvl="0"/>
              <a:t>17/02/2025</a:t>
            </a:fld>
            <a:endParaRPr lang="en-GB"/>
          </a:p>
        </p:txBody>
      </p:sp>
      <p:sp>
        <p:nvSpPr>
          <p:cNvPr id="4" name="Footer Placeholder 3">
            <a:extLst>
              <a:ext uri="{FF2B5EF4-FFF2-40B4-BE49-F238E27FC236}">
                <a16:creationId xmlns:a16="http://schemas.microsoft.com/office/drawing/2014/main" id="{7B1B36D2-4803-D09F-463E-8FA029203E6B}"/>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7A595851-77F4-F76B-0BC1-19F4795C108E}"/>
              </a:ext>
            </a:extLst>
          </p:cNvPr>
          <p:cNvSpPr txBox="1">
            <a:spLocks noGrp="1"/>
          </p:cNvSpPr>
          <p:nvPr>
            <p:ph type="sldNum" sz="quarter" idx="8"/>
          </p:nvPr>
        </p:nvSpPr>
        <p:spPr/>
        <p:txBody>
          <a:bodyPr/>
          <a:lstStyle>
            <a:lvl1pPr>
              <a:defRPr/>
            </a:lvl1pPr>
          </a:lstStyle>
          <a:p>
            <a:pPr lvl="0"/>
            <a:fld id="{1D160DA8-4DE4-4FE4-9051-EFB3D1676897}" type="slidenum">
              <a:t>‹#›</a:t>
            </a:fld>
            <a:endParaRPr lang="en-GB"/>
          </a:p>
        </p:txBody>
      </p:sp>
    </p:spTree>
    <p:extLst>
      <p:ext uri="{BB962C8B-B14F-4D97-AF65-F5344CB8AC3E}">
        <p14:creationId xmlns:p14="http://schemas.microsoft.com/office/powerpoint/2010/main" val="843048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35A292-3A0E-4A22-A8D9-B3556CF51488}"/>
              </a:ext>
            </a:extLst>
          </p:cNvPr>
          <p:cNvSpPr txBox="1">
            <a:spLocks noGrp="1"/>
          </p:cNvSpPr>
          <p:nvPr>
            <p:ph type="dt" sz="half" idx="7"/>
          </p:nvPr>
        </p:nvSpPr>
        <p:spPr/>
        <p:txBody>
          <a:bodyPr/>
          <a:lstStyle>
            <a:lvl1pPr>
              <a:defRPr/>
            </a:lvl1pPr>
          </a:lstStyle>
          <a:p>
            <a:pPr lvl="0"/>
            <a:fld id="{F4914CAF-04F3-4CAB-B397-1F192E865B15}" type="datetime1">
              <a:rPr lang="en-GB"/>
              <a:pPr lvl="0"/>
              <a:t>17/02/2025</a:t>
            </a:fld>
            <a:endParaRPr lang="en-GB"/>
          </a:p>
        </p:txBody>
      </p:sp>
      <p:sp>
        <p:nvSpPr>
          <p:cNvPr id="3" name="Footer Placeholder 2">
            <a:extLst>
              <a:ext uri="{FF2B5EF4-FFF2-40B4-BE49-F238E27FC236}">
                <a16:creationId xmlns:a16="http://schemas.microsoft.com/office/drawing/2014/main" id="{46995678-364C-1CCE-04F8-12B153222B22}"/>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7231BDA4-F1FE-6628-0A62-5D3EC94A0A70}"/>
              </a:ext>
            </a:extLst>
          </p:cNvPr>
          <p:cNvSpPr txBox="1">
            <a:spLocks noGrp="1"/>
          </p:cNvSpPr>
          <p:nvPr>
            <p:ph type="sldNum" sz="quarter" idx="8"/>
          </p:nvPr>
        </p:nvSpPr>
        <p:spPr/>
        <p:txBody>
          <a:bodyPr/>
          <a:lstStyle>
            <a:lvl1pPr>
              <a:defRPr/>
            </a:lvl1pPr>
          </a:lstStyle>
          <a:p>
            <a:pPr lvl="0"/>
            <a:fld id="{A93D6495-AC3E-4885-8F7B-3BBE0E65B9AB}" type="slidenum">
              <a:t>‹#›</a:t>
            </a:fld>
            <a:endParaRPr lang="en-GB"/>
          </a:p>
        </p:txBody>
      </p:sp>
    </p:spTree>
    <p:extLst>
      <p:ext uri="{BB962C8B-B14F-4D97-AF65-F5344CB8AC3E}">
        <p14:creationId xmlns:p14="http://schemas.microsoft.com/office/powerpoint/2010/main" val="2053951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34BF-D65C-5F02-BB93-F32602647058}"/>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98B92E0F-3785-61F8-2E54-642D57F95B8C}"/>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4572AD-B87D-4791-5FB0-44B5355418B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DD13244F-0CC1-2BC3-5E8E-F7429E83607A}"/>
              </a:ext>
            </a:extLst>
          </p:cNvPr>
          <p:cNvSpPr txBox="1">
            <a:spLocks noGrp="1"/>
          </p:cNvSpPr>
          <p:nvPr>
            <p:ph type="dt" sz="half" idx="7"/>
          </p:nvPr>
        </p:nvSpPr>
        <p:spPr/>
        <p:txBody>
          <a:bodyPr/>
          <a:lstStyle>
            <a:lvl1pPr>
              <a:defRPr/>
            </a:lvl1pPr>
          </a:lstStyle>
          <a:p>
            <a:pPr lvl="0"/>
            <a:fld id="{27412954-0F5F-4592-869B-08786846F25B}" type="datetime1">
              <a:rPr lang="en-GB"/>
              <a:pPr lvl="0"/>
              <a:t>17/02/2025</a:t>
            </a:fld>
            <a:endParaRPr lang="en-GB"/>
          </a:p>
        </p:txBody>
      </p:sp>
      <p:sp>
        <p:nvSpPr>
          <p:cNvPr id="6" name="Footer Placeholder 5">
            <a:extLst>
              <a:ext uri="{FF2B5EF4-FFF2-40B4-BE49-F238E27FC236}">
                <a16:creationId xmlns:a16="http://schemas.microsoft.com/office/drawing/2014/main" id="{33E16D02-36B5-1270-B417-32DC39CE871D}"/>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84CE2503-4363-4A88-2FC9-B5778D471F31}"/>
              </a:ext>
            </a:extLst>
          </p:cNvPr>
          <p:cNvSpPr txBox="1">
            <a:spLocks noGrp="1"/>
          </p:cNvSpPr>
          <p:nvPr>
            <p:ph type="sldNum" sz="quarter" idx="8"/>
          </p:nvPr>
        </p:nvSpPr>
        <p:spPr/>
        <p:txBody>
          <a:bodyPr/>
          <a:lstStyle>
            <a:lvl1pPr>
              <a:defRPr/>
            </a:lvl1pPr>
          </a:lstStyle>
          <a:p>
            <a:pPr lvl="0"/>
            <a:fld id="{E376A0B5-FE51-431D-B552-BE20DE6C2B48}" type="slidenum">
              <a:t>‹#›</a:t>
            </a:fld>
            <a:endParaRPr lang="en-GB"/>
          </a:p>
        </p:txBody>
      </p:sp>
    </p:spTree>
    <p:extLst>
      <p:ext uri="{BB962C8B-B14F-4D97-AF65-F5344CB8AC3E}">
        <p14:creationId xmlns:p14="http://schemas.microsoft.com/office/powerpoint/2010/main" val="2638916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664C-FBAE-D1EB-2DD1-9D903EE3CFCA}"/>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4D7E82B4-19A2-18D5-9B8C-7ADF2A528AAD}"/>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D44AED37-5B9F-4F2D-87EC-F1FBBCDFBA9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37118557-CDAB-1A10-E4C2-B33EAA3F94FD}"/>
              </a:ext>
            </a:extLst>
          </p:cNvPr>
          <p:cNvSpPr txBox="1">
            <a:spLocks noGrp="1"/>
          </p:cNvSpPr>
          <p:nvPr>
            <p:ph type="dt" sz="half" idx="7"/>
          </p:nvPr>
        </p:nvSpPr>
        <p:spPr/>
        <p:txBody>
          <a:bodyPr/>
          <a:lstStyle>
            <a:lvl1pPr>
              <a:defRPr/>
            </a:lvl1pPr>
          </a:lstStyle>
          <a:p>
            <a:pPr lvl="0"/>
            <a:fld id="{DFA883BE-18EF-4EF5-AE83-5322C5154CFD}" type="datetime1">
              <a:rPr lang="en-GB"/>
              <a:pPr lvl="0"/>
              <a:t>17/02/2025</a:t>
            </a:fld>
            <a:endParaRPr lang="en-GB"/>
          </a:p>
        </p:txBody>
      </p:sp>
      <p:sp>
        <p:nvSpPr>
          <p:cNvPr id="6" name="Footer Placeholder 5">
            <a:extLst>
              <a:ext uri="{FF2B5EF4-FFF2-40B4-BE49-F238E27FC236}">
                <a16:creationId xmlns:a16="http://schemas.microsoft.com/office/drawing/2014/main" id="{DEA1B5B4-5466-5815-D05A-06E80472332A}"/>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EEF2BBB0-BD8F-B439-07A6-FEB5B6787CB1}"/>
              </a:ext>
            </a:extLst>
          </p:cNvPr>
          <p:cNvSpPr txBox="1">
            <a:spLocks noGrp="1"/>
          </p:cNvSpPr>
          <p:nvPr>
            <p:ph type="sldNum" sz="quarter" idx="8"/>
          </p:nvPr>
        </p:nvSpPr>
        <p:spPr/>
        <p:txBody>
          <a:bodyPr/>
          <a:lstStyle>
            <a:lvl1pPr>
              <a:defRPr/>
            </a:lvl1pPr>
          </a:lstStyle>
          <a:p>
            <a:pPr lvl="0"/>
            <a:fld id="{C8E969ED-0247-475B-8F4B-24F60DD337A2}" type="slidenum">
              <a:t>‹#›</a:t>
            </a:fld>
            <a:endParaRPr lang="en-GB"/>
          </a:p>
        </p:txBody>
      </p:sp>
    </p:spTree>
    <p:extLst>
      <p:ext uri="{BB962C8B-B14F-4D97-AF65-F5344CB8AC3E}">
        <p14:creationId xmlns:p14="http://schemas.microsoft.com/office/powerpoint/2010/main" val="1376197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9.png"/><Relationship Id="rId4" Type="http://schemas.openxmlformats.org/officeDocument/2006/relationships/slideLayout" Target="../slideLayouts/slideLayout3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F7B7E7-831C-5A28-1CD2-4C8480459D1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679CE2E3-19F0-6A31-31C9-B716890E416D}"/>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D2F0B1-11DE-1B15-C68C-766F06A44D57}"/>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01A0A9B7-201E-4B38-8D17-641046998D90}" type="datetime1">
              <a:rPr lang="en-GB"/>
              <a:pPr lvl="0"/>
              <a:t>17/02/2025</a:t>
            </a:fld>
            <a:endParaRPr lang="en-GB"/>
          </a:p>
        </p:txBody>
      </p:sp>
      <p:sp>
        <p:nvSpPr>
          <p:cNvPr id="5" name="Footer Placeholder 4">
            <a:extLst>
              <a:ext uri="{FF2B5EF4-FFF2-40B4-BE49-F238E27FC236}">
                <a16:creationId xmlns:a16="http://schemas.microsoft.com/office/drawing/2014/main" id="{AE63F885-C573-7FDE-1119-624663D69974}"/>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779BF43C-C265-40DF-08F6-6465F57582F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D740AEFF-7956-405F-858D-B93693EBFB4F}" type="slidenum">
              <a:t>‹#›</a:t>
            </a:fld>
            <a:endParaRPr lang="en-GB"/>
          </a:p>
        </p:txBody>
      </p:sp>
    </p:spTree>
    <p:extLst>
      <p:ext uri="{BB962C8B-B14F-4D97-AF65-F5344CB8AC3E}">
        <p14:creationId xmlns:p14="http://schemas.microsoft.com/office/powerpoint/2010/main" val="1906941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00000"/>
            <a:ext cx="104400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1"/>
          <p:cNvSpPr>
            <a:spLocks noGrp="1"/>
          </p:cNvSpPr>
          <p:nvPr>
            <p:ph type="title"/>
          </p:nvPr>
        </p:nvSpPr>
        <p:spPr>
          <a:xfrm>
            <a:off x="838200" y="1134000"/>
            <a:ext cx="10440000" cy="642581"/>
          </a:xfrm>
          <a:prstGeom prst="rect">
            <a:avLst/>
          </a:prstGeom>
        </p:spPr>
        <p:txBody>
          <a:bodyPr vert="horz" lIns="91440" tIns="45720" rIns="91440" bIns="45720" rtlCol="0" anchor="ctr">
            <a:normAutofit/>
          </a:bodyPr>
          <a:lstStyle/>
          <a:p>
            <a:r>
              <a:rPr lang="en-GB"/>
              <a:t>Click to edit Master title style</a:t>
            </a:r>
            <a:endParaRPr lang="en-GB" dirty="0"/>
          </a:p>
        </p:txBody>
      </p:sp>
    </p:spTree>
    <p:extLst>
      <p:ext uri="{BB962C8B-B14F-4D97-AF65-F5344CB8AC3E}">
        <p14:creationId xmlns:p14="http://schemas.microsoft.com/office/powerpoint/2010/main" val="28304992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lvl1pPr algn="l" defTabSz="914400" rtl="0" eaLnBrk="1" latinLnBrk="0" hangingPunct="1">
        <a:lnSpc>
          <a:spcPct val="90000"/>
        </a:lnSpc>
        <a:spcBef>
          <a:spcPct val="0"/>
        </a:spcBef>
        <a:buNone/>
        <a:defRPr sz="2800" b="1" kern="1200">
          <a:solidFill>
            <a:srgbClr val="2E2C70"/>
          </a:solidFill>
          <a:latin typeface="Arial" panose="020B0604020202020204" pitchFamily="34" charset="0"/>
          <a:ea typeface="+mj-ea"/>
          <a:cs typeface="Arial" panose="020B0604020202020204" pitchFamily="34" charset="0"/>
        </a:defRPr>
      </a:lvl1pPr>
    </p:titleStyle>
    <p:bodyStyle>
      <a:lvl1pPr marL="228600" indent="-284400" algn="l" defTabSz="914400" rtl="0" eaLnBrk="1" latinLnBrk="0" hangingPunct="1">
        <a:lnSpc>
          <a:spcPct val="110000"/>
        </a:lnSpc>
        <a:spcBef>
          <a:spcPts val="800"/>
        </a:spcBef>
        <a:buClr>
          <a:srgbClr val="00AAFF"/>
        </a:buClr>
        <a:buFont typeface="Wingdings" panose="05000000000000000000" pitchFamily="2" charset="2"/>
        <a:buChar char="§"/>
        <a:defRPr sz="2000" kern="1200">
          <a:solidFill>
            <a:srgbClr val="2E2C70"/>
          </a:solidFill>
          <a:latin typeface="Arial" panose="020B0604020202020204" pitchFamily="34" charset="0"/>
          <a:ea typeface="+mn-ea"/>
          <a:cs typeface="Arial" panose="020B0604020202020204" pitchFamily="34" charset="0"/>
        </a:defRPr>
      </a:lvl1pPr>
      <a:lvl2pPr marL="685800" indent="-284400" algn="l" defTabSz="914400" rtl="0" eaLnBrk="1" latinLnBrk="0" hangingPunct="1">
        <a:lnSpc>
          <a:spcPct val="110000"/>
        </a:lnSpc>
        <a:spcBef>
          <a:spcPts val="800"/>
        </a:spcBef>
        <a:buClr>
          <a:srgbClr val="00AAFF"/>
        </a:buClr>
        <a:buFont typeface="Wingdings" panose="05000000000000000000" pitchFamily="2" charset="2"/>
        <a:buChar char="§"/>
        <a:defRPr sz="1800" kern="1200">
          <a:solidFill>
            <a:srgbClr val="2E2C70"/>
          </a:solidFill>
          <a:latin typeface="Arial" panose="020B0604020202020204" pitchFamily="34" charset="0"/>
          <a:ea typeface="+mn-ea"/>
          <a:cs typeface="Arial" panose="020B0604020202020204" pitchFamily="34" charset="0"/>
        </a:defRPr>
      </a:lvl2pPr>
      <a:lvl3pPr marL="1143000" indent="-284400" algn="l" defTabSz="914400" rtl="0" eaLnBrk="1" latinLnBrk="0" hangingPunct="1">
        <a:lnSpc>
          <a:spcPct val="110000"/>
        </a:lnSpc>
        <a:spcBef>
          <a:spcPts val="800"/>
        </a:spcBef>
        <a:buClr>
          <a:srgbClr val="00AAFF"/>
        </a:buClr>
        <a:buFont typeface="Wingdings" panose="05000000000000000000" pitchFamily="2" charset="2"/>
        <a:buChar char="§"/>
        <a:defRPr sz="1600" kern="1200">
          <a:solidFill>
            <a:srgbClr val="2E2C70"/>
          </a:solidFill>
          <a:latin typeface="Arial" panose="020B0604020202020204" pitchFamily="34" charset="0"/>
          <a:ea typeface="+mn-ea"/>
          <a:cs typeface="Arial" panose="020B0604020202020204" pitchFamily="34" charset="0"/>
        </a:defRPr>
      </a:lvl3pPr>
      <a:lvl4pPr marL="1600200" indent="-284400" algn="l" defTabSz="914400" rtl="0" eaLnBrk="1" latinLnBrk="0" hangingPunct="1">
        <a:lnSpc>
          <a:spcPct val="110000"/>
        </a:lnSpc>
        <a:spcBef>
          <a:spcPts val="800"/>
        </a:spcBef>
        <a:buClr>
          <a:srgbClr val="00AAFF"/>
        </a:buClr>
        <a:buFont typeface="Wingdings" panose="05000000000000000000" pitchFamily="2" charset="2"/>
        <a:buChar char="§"/>
        <a:defRPr sz="1500" kern="1200">
          <a:solidFill>
            <a:srgbClr val="2E2C70"/>
          </a:solidFill>
          <a:latin typeface="Arial" panose="020B0604020202020204" pitchFamily="34" charset="0"/>
          <a:ea typeface="+mn-ea"/>
          <a:cs typeface="Arial" panose="020B0604020202020204" pitchFamily="34" charset="0"/>
        </a:defRPr>
      </a:lvl4pPr>
      <a:lvl5pPr marL="2057400" indent="-284400" algn="l" defTabSz="914400" rtl="0" eaLnBrk="1" latinLnBrk="0" hangingPunct="1">
        <a:lnSpc>
          <a:spcPct val="110000"/>
        </a:lnSpc>
        <a:spcBef>
          <a:spcPts val="800"/>
        </a:spcBef>
        <a:buClr>
          <a:srgbClr val="00AAFF"/>
        </a:buClr>
        <a:buFont typeface="Wingdings" panose="05000000000000000000" pitchFamily="2" charset="2"/>
        <a:buChar char="§"/>
        <a:defRPr sz="1400" kern="1200">
          <a:solidFill>
            <a:srgbClr val="2E2C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3C71F8-B75F-A237-03A3-0061C19B1C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EEDED24-18B2-2E21-7C96-B5CF46DE49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ADC6BA2-8CAA-F712-14D0-103DC834D0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1DD047-DF85-4A40-AA25-C802085AEE31}" type="datetimeFigureOut">
              <a:rPr lang="en-GB" smtClean="0"/>
              <a:t>17/02/2025</a:t>
            </a:fld>
            <a:endParaRPr lang="en-GB"/>
          </a:p>
        </p:txBody>
      </p:sp>
      <p:sp>
        <p:nvSpPr>
          <p:cNvPr id="5" name="Footer Placeholder 4">
            <a:extLst>
              <a:ext uri="{FF2B5EF4-FFF2-40B4-BE49-F238E27FC236}">
                <a16:creationId xmlns:a16="http://schemas.microsoft.com/office/drawing/2014/main" id="{D1816FB0-1CEE-7630-68B5-B5DBA9EDA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B769CE-98B5-18D7-5FA7-0DAC3C0D2D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5135C-4442-E142-929A-C7DC4631DF69}" type="slidenum">
              <a:rPr lang="en-GB" smtClean="0"/>
              <a:t>‹#›</a:t>
            </a:fld>
            <a:endParaRPr lang="en-GB"/>
          </a:p>
        </p:txBody>
      </p:sp>
    </p:spTree>
    <p:extLst>
      <p:ext uri="{BB962C8B-B14F-4D97-AF65-F5344CB8AC3E}">
        <p14:creationId xmlns:p14="http://schemas.microsoft.com/office/powerpoint/2010/main" val="117173635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0F8290">
                <a:lumMod val="100000"/>
                <a:alpha val="10000"/>
              </a:srgbClr>
            </a:gs>
            <a:gs pos="97000">
              <a:schemeClr val="bg1"/>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05322"/>
            <a:ext cx="10515600" cy="91483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638057"/>
            <a:ext cx="10515600" cy="43270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Rectangle 3">
            <a:extLst>
              <a:ext uri="{FF2B5EF4-FFF2-40B4-BE49-F238E27FC236}">
                <a16:creationId xmlns:a16="http://schemas.microsoft.com/office/drawing/2014/main" id="{21AD3E8B-973F-702B-789A-8A97D38CE007}"/>
              </a:ext>
            </a:extLst>
          </p:cNvPr>
          <p:cNvSpPr/>
          <p:nvPr userDrawn="1"/>
        </p:nvSpPr>
        <p:spPr>
          <a:xfrm>
            <a:off x="-1" y="1"/>
            <a:ext cx="12191999" cy="335999"/>
          </a:xfrm>
          <a:prstGeom prst="rect">
            <a:avLst/>
          </a:prstGeom>
          <a:gradFill>
            <a:gsLst>
              <a:gs pos="33000">
                <a:srgbClr val="2E244F"/>
              </a:gs>
              <a:gs pos="0">
                <a:srgbClr val="221846"/>
              </a:gs>
              <a:gs pos="66000">
                <a:srgbClr val="332358"/>
              </a:gs>
              <a:gs pos="100000">
                <a:srgbClr val="22184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GB" sz="2400"/>
          </a:p>
        </p:txBody>
      </p:sp>
      <p:pic>
        <p:nvPicPr>
          <p:cNvPr id="7" name="Picture 6" descr="A purple diamond on a black background&#10;&#10;Description automatically generated">
            <a:extLst>
              <a:ext uri="{FF2B5EF4-FFF2-40B4-BE49-F238E27FC236}">
                <a16:creationId xmlns:a16="http://schemas.microsoft.com/office/drawing/2014/main" id="{6F92590B-DA85-AD87-8D28-E590AEC44D69}"/>
              </a:ext>
            </a:extLst>
          </p:cNvPr>
          <p:cNvPicPr>
            <a:picLocks noChangeAspect="1"/>
          </p:cNvPicPr>
          <p:nvPr userDrawn="1"/>
        </p:nvPicPr>
        <p:blipFill>
          <a:blip r:embed="rId10"/>
          <a:stretch>
            <a:fillRect/>
          </a:stretch>
        </p:blipFill>
        <p:spPr>
          <a:xfrm>
            <a:off x="1" y="5823947"/>
            <a:ext cx="531388" cy="1034053"/>
          </a:xfrm>
          <a:prstGeom prst="rect">
            <a:avLst/>
          </a:prstGeom>
        </p:spPr>
      </p:pic>
      <p:sp>
        <p:nvSpPr>
          <p:cNvPr id="5" name="TextBox 4">
            <a:extLst>
              <a:ext uri="{FF2B5EF4-FFF2-40B4-BE49-F238E27FC236}">
                <a16:creationId xmlns:a16="http://schemas.microsoft.com/office/drawing/2014/main" id="{44343CA9-8548-6462-9941-140BFE0F5F47}"/>
              </a:ext>
            </a:extLst>
          </p:cNvPr>
          <p:cNvSpPr txBox="1"/>
          <p:nvPr userDrawn="1"/>
        </p:nvSpPr>
        <p:spPr>
          <a:xfrm>
            <a:off x="39649" y="3"/>
            <a:ext cx="5303024" cy="307777"/>
          </a:xfrm>
          <a:prstGeom prst="rect">
            <a:avLst/>
          </a:prstGeom>
          <a:noFill/>
        </p:spPr>
        <p:txBody>
          <a:bodyPr wrap="square" rtlCol="0">
            <a:spAutoFit/>
          </a:bodyPr>
          <a:lstStyle/>
          <a:p>
            <a:r>
              <a:rPr lang="en-US" sz="1400" b="0" i="0" spc="67" baseline="0" dirty="0">
                <a:solidFill>
                  <a:schemeClr val="bg1"/>
                </a:solidFill>
                <a:latin typeface="Cabin" pitchFamily="2" charset="77"/>
              </a:rPr>
              <a:t>THAMES VALLEY VIOLENCE PREVENTION PARTNERSHIP</a:t>
            </a:r>
          </a:p>
        </p:txBody>
      </p:sp>
    </p:spTree>
    <p:extLst>
      <p:ext uri="{BB962C8B-B14F-4D97-AF65-F5344CB8AC3E}">
        <p14:creationId xmlns:p14="http://schemas.microsoft.com/office/powerpoint/2010/main" val="174108820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txStyles>
    <p:titleStyle>
      <a:lvl1pPr algn="l" defTabSz="914377" rtl="0" eaLnBrk="1" latinLnBrk="0" hangingPunct="1">
        <a:lnSpc>
          <a:spcPct val="90000"/>
        </a:lnSpc>
        <a:spcBef>
          <a:spcPct val="0"/>
        </a:spcBef>
        <a:buNone/>
        <a:defRPr sz="4000" b="1" i="0" kern="1200" spc="107" baseline="0">
          <a:solidFill>
            <a:srgbClr val="0F8290"/>
          </a:solidFill>
          <a:latin typeface="Cabin" pitchFamily="2" charset="77"/>
          <a:ea typeface="+mj-ea"/>
          <a:cs typeface="+mj-cs"/>
        </a:defRPr>
      </a:lvl1pPr>
    </p:titleStyle>
    <p:bodyStyle>
      <a:lvl1pPr marL="228594" indent="-228594" algn="l" defTabSz="914377" rtl="0" eaLnBrk="1" latinLnBrk="0" hangingPunct="1">
        <a:lnSpc>
          <a:spcPct val="120000"/>
        </a:lnSpc>
        <a:spcBef>
          <a:spcPts val="1000"/>
        </a:spcBef>
        <a:spcAft>
          <a:spcPts val="400"/>
        </a:spcAft>
        <a:buFont typeface="Arial" panose="020B0604020202020204" pitchFamily="34" charset="0"/>
        <a:buChar char="•"/>
        <a:defRPr sz="2800" b="0" i="0" kern="1200" spc="67" baseline="0">
          <a:solidFill>
            <a:schemeClr val="tx1"/>
          </a:solidFill>
          <a:latin typeface="Cabin" pitchFamily="2" charset="77"/>
          <a:ea typeface="+mn-ea"/>
          <a:cs typeface="+mn-cs"/>
        </a:defRPr>
      </a:lvl1pPr>
      <a:lvl2pPr marL="685783" indent="-228594" algn="l" defTabSz="914377" rtl="0" eaLnBrk="1" latinLnBrk="0" hangingPunct="1">
        <a:lnSpc>
          <a:spcPct val="120000"/>
        </a:lnSpc>
        <a:spcBef>
          <a:spcPts val="500"/>
        </a:spcBef>
        <a:spcAft>
          <a:spcPts val="400"/>
        </a:spcAft>
        <a:buFont typeface="Arial" panose="020B0604020202020204" pitchFamily="34" charset="0"/>
        <a:buChar char="•"/>
        <a:defRPr sz="2400" b="0" i="0" kern="1200" spc="67" baseline="0">
          <a:solidFill>
            <a:schemeClr val="tx1"/>
          </a:solidFill>
          <a:latin typeface="Cabin" pitchFamily="2" charset="77"/>
          <a:ea typeface="+mn-ea"/>
          <a:cs typeface="+mn-cs"/>
        </a:defRPr>
      </a:lvl2pPr>
      <a:lvl3pPr marL="1142971" indent="-228594" algn="l" defTabSz="914377" rtl="0" eaLnBrk="1" latinLnBrk="0" hangingPunct="1">
        <a:lnSpc>
          <a:spcPct val="120000"/>
        </a:lnSpc>
        <a:spcBef>
          <a:spcPts val="500"/>
        </a:spcBef>
        <a:spcAft>
          <a:spcPts val="400"/>
        </a:spcAft>
        <a:buFont typeface="Arial" panose="020B0604020202020204" pitchFamily="34" charset="0"/>
        <a:buChar char="•"/>
        <a:defRPr sz="2000" b="0" i="0" kern="1200" spc="67" baseline="0">
          <a:solidFill>
            <a:schemeClr val="tx1"/>
          </a:solidFill>
          <a:latin typeface="Cabin" pitchFamily="2" charset="77"/>
          <a:ea typeface="+mn-ea"/>
          <a:cs typeface="+mn-cs"/>
        </a:defRPr>
      </a:lvl3pPr>
      <a:lvl4pPr marL="1600160" indent="-228594" algn="l" defTabSz="914377" rtl="0" eaLnBrk="1" latinLnBrk="0" hangingPunct="1">
        <a:lnSpc>
          <a:spcPct val="120000"/>
        </a:lnSpc>
        <a:spcBef>
          <a:spcPts val="500"/>
        </a:spcBef>
        <a:spcAft>
          <a:spcPts val="400"/>
        </a:spcAft>
        <a:buFont typeface="Arial" panose="020B0604020202020204" pitchFamily="34" charset="0"/>
        <a:buChar char="•"/>
        <a:defRPr sz="1800" b="0" i="0" kern="1200" spc="67" baseline="0">
          <a:solidFill>
            <a:schemeClr val="tx1"/>
          </a:solidFill>
          <a:latin typeface="Cabin" pitchFamily="2" charset="77"/>
          <a:ea typeface="+mn-ea"/>
          <a:cs typeface="+mn-cs"/>
        </a:defRPr>
      </a:lvl4pPr>
      <a:lvl5pPr marL="2057349" indent="-228594" algn="l" defTabSz="914377" rtl="0" eaLnBrk="1" latinLnBrk="0" hangingPunct="1">
        <a:lnSpc>
          <a:spcPct val="120000"/>
        </a:lnSpc>
        <a:spcBef>
          <a:spcPts val="500"/>
        </a:spcBef>
        <a:spcAft>
          <a:spcPts val="400"/>
        </a:spcAft>
        <a:buFont typeface="Arial" panose="020B0604020202020204" pitchFamily="34" charset="0"/>
        <a:buChar char="•"/>
        <a:defRPr sz="1800" b="0" i="0" kern="1200" spc="67" baseline="0">
          <a:solidFill>
            <a:schemeClr val="tx1"/>
          </a:solidFill>
          <a:latin typeface="Cabin"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36F067-9476-49A8-8DF1-520ADF00C7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784071-6E30-489E-A3DB-854518BD8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C0AF9-AFA3-4E17-BA0A-F94895B749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BBF956-A057-4BE6-85FF-B9E3BB87FC44}" type="datetimeFigureOut">
              <a:rPr lang="en-GB" smtClean="0"/>
              <a:t>17/02/2025</a:t>
            </a:fld>
            <a:endParaRPr lang="en-GB"/>
          </a:p>
        </p:txBody>
      </p:sp>
      <p:sp>
        <p:nvSpPr>
          <p:cNvPr id="5" name="Footer Placeholder 4">
            <a:extLst>
              <a:ext uri="{FF2B5EF4-FFF2-40B4-BE49-F238E27FC236}">
                <a16:creationId xmlns:a16="http://schemas.microsoft.com/office/drawing/2014/main" id="{D0EC59A5-C8AD-4CF7-B7F4-E8B0ADE1F3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B59FEA7-A2A6-4D90-8E56-DDF495FE96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A7A30-B4BD-4C61-9625-E16761D15FBF}" type="slidenum">
              <a:rPr lang="en-GB" smtClean="0"/>
              <a:t>‹#›</a:t>
            </a:fld>
            <a:endParaRPr lang="en-GB"/>
          </a:p>
        </p:txBody>
      </p:sp>
    </p:spTree>
    <p:extLst>
      <p:ext uri="{BB962C8B-B14F-4D97-AF65-F5344CB8AC3E}">
        <p14:creationId xmlns:p14="http://schemas.microsoft.com/office/powerpoint/2010/main" val="254525850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50.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4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9627" y="2540000"/>
            <a:ext cx="9144000" cy="1291895"/>
          </a:xfrm>
        </p:spPr>
        <p:txBody>
          <a:bodyPr>
            <a:normAutofit fontScale="90000"/>
          </a:bodyPr>
          <a:lstStyle/>
          <a:p>
            <a:r>
              <a:rPr lang="en-GB" sz="4800" b="1" dirty="0"/>
              <a:t>Preventing Youth Violence: </a:t>
            </a:r>
            <a:br>
              <a:rPr lang="en-GB" sz="4800" b="1" dirty="0"/>
            </a:br>
            <a:r>
              <a:rPr lang="en-GB" sz="4800" b="1" dirty="0"/>
              <a:t>Research &amp; Evidence Conference 2025</a:t>
            </a:r>
          </a:p>
        </p:txBody>
      </p:sp>
      <p:sp>
        <p:nvSpPr>
          <p:cNvPr id="3" name="Subtitle 2"/>
          <p:cNvSpPr>
            <a:spLocks noGrp="1"/>
          </p:cNvSpPr>
          <p:nvPr>
            <p:ph type="subTitle" idx="1"/>
          </p:nvPr>
        </p:nvSpPr>
        <p:spPr>
          <a:xfrm>
            <a:off x="0" y="4643800"/>
            <a:ext cx="12192000" cy="1655762"/>
          </a:xfrm>
        </p:spPr>
        <p:txBody>
          <a:bodyPr>
            <a:normAutofit/>
          </a:bodyPr>
          <a:lstStyle/>
          <a:p>
            <a:r>
              <a:rPr lang="en-GB" sz="4400" dirty="0"/>
              <a:t>Focused Deterrence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391" y="1046840"/>
            <a:ext cx="4147236" cy="1371898"/>
          </a:xfrm>
          <a:prstGeom prst="rect">
            <a:avLst/>
          </a:prstGeom>
          <a:solidFill>
            <a:schemeClr val="bg1"/>
          </a:solidFill>
        </p:spPr>
      </p:pic>
      <p:cxnSp>
        <p:nvCxnSpPr>
          <p:cNvPr id="6" name="Straight Connector 5"/>
          <p:cNvCxnSpPr/>
          <p:nvPr/>
        </p:nvCxnSpPr>
        <p:spPr>
          <a:xfrm>
            <a:off x="1708551" y="2452913"/>
            <a:ext cx="8959448" cy="18736"/>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708551" y="3898134"/>
            <a:ext cx="8959448" cy="1"/>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8276" y="762860"/>
            <a:ext cx="3165790" cy="1513402"/>
          </a:xfrm>
          <a:prstGeom prst="rect">
            <a:avLst/>
          </a:prstGeom>
        </p:spPr>
      </p:pic>
    </p:spTree>
    <p:extLst>
      <p:ext uri="{BB962C8B-B14F-4D97-AF65-F5344CB8AC3E}">
        <p14:creationId xmlns:p14="http://schemas.microsoft.com/office/powerpoint/2010/main" val="3945046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png">
            <a:extLst>
              <a:ext uri="{FF2B5EF4-FFF2-40B4-BE49-F238E27FC236}">
                <a16:creationId xmlns:a16="http://schemas.microsoft.com/office/drawing/2014/main" id="{2BCE82FF-12F3-A7E7-9A40-AD04EB83102C}"/>
              </a:ext>
            </a:extLst>
          </p:cNvPr>
          <p:cNvPicPr/>
          <p:nvPr/>
        </p:nvPicPr>
        <p:blipFill>
          <a:blip r:embed="rId3"/>
          <a:srcRect/>
          <a:stretch>
            <a:fillRect/>
          </a:stretch>
        </p:blipFill>
        <p:spPr>
          <a:xfrm>
            <a:off x="2193852" y="612154"/>
            <a:ext cx="7804296" cy="5741581"/>
          </a:xfrm>
          <a:prstGeom prst="rect">
            <a:avLst/>
          </a:prstGeom>
          <a:ln/>
        </p:spPr>
      </p:pic>
      <p:sp>
        <p:nvSpPr>
          <p:cNvPr id="3" name="Oval 2">
            <a:extLst>
              <a:ext uri="{FF2B5EF4-FFF2-40B4-BE49-F238E27FC236}">
                <a16:creationId xmlns:a16="http://schemas.microsoft.com/office/drawing/2014/main" id="{F5884D7F-9996-4819-63DA-2177F567740F}"/>
              </a:ext>
            </a:extLst>
          </p:cNvPr>
          <p:cNvSpPr/>
          <p:nvPr/>
        </p:nvSpPr>
        <p:spPr>
          <a:xfrm>
            <a:off x="7947211" y="2138082"/>
            <a:ext cx="275665" cy="28238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06593FD3-A225-D00D-81C8-34CB5819B7AC}"/>
              </a:ext>
            </a:extLst>
          </p:cNvPr>
          <p:cNvCxnSpPr>
            <a:cxnSpLocks/>
          </p:cNvCxnSpPr>
          <p:nvPr/>
        </p:nvCxnSpPr>
        <p:spPr>
          <a:xfrm flipV="1">
            <a:off x="8085043" y="2420470"/>
            <a:ext cx="0" cy="348394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AF1C30F-4DE0-B5D6-1700-75A1159BBF0E}"/>
              </a:ext>
            </a:extLst>
          </p:cNvPr>
          <p:cNvSpPr/>
          <p:nvPr/>
        </p:nvSpPr>
        <p:spPr>
          <a:xfrm>
            <a:off x="6596743" y="444137"/>
            <a:ext cx="1750423" cy="522514"/>
          </a:xfrm>
          <a:prstGeom prst="rect">
            <a:avLst/>
          </a:prstGeom>
          <a:solidFill>
            <a:srgbClr val="FF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68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53E16236-9050-8586-69CC-CD4F866A65B4}"/>
              </a:ext>
            </a:extLst>
          </p:cNvPr>
          <p:cNvSpPr/>
          <p:nvPr/>
        </p:nvSpPr>
        <p:spPr>
          <a:xfrm>
            <a:off x="7841344" y="1201529"/>
            <a:ext cx="3132944" cy="5439111"/>
          </a:xfrm>
          <a:prstGeom prst="roundRect">
            <a:avLst/>
          </a:prstGeom>
          <a:solidFill>
            <a:srgbClr val="00B050">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19" name="Rounded Rectangle 18">
            <a:extLst>
              <a:ext uri="{FF2B5EF4-FFF2-40B4-BE49-F238E27FC236}">
                <a16:creationId xmlns:a16="http://schemas.microsoft.com/office/drawing/2014/main" id="{194C64FB-D1D9-892D-AB78-04FF0A18E0D1}"/>
              </a:ext>
            </a:extLst>
          </p:cNvPr>
          <p:cNvSpPr/>
          <p:nvPr/>
        </p:nvSpPr>
        <p:spPr>
          <a:xfrm>
            <a:off x="4108633" y="1191045"/>
            <a:ext cx="3132944" cy="5449596"/>
          </a:xfrm>
          <a:prstGeom prst="roundRect">
            <a:avLst/>
          </a:prstGeom>
          <a:solidFill>
            <a:srgbClr val="FFC000">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16" name="Rounded Rectangle 15">
            <a:extLst>
              <a:ext uri="{FF2B5EF4-FFF2-40B4-BE49-F238E27FC236}">
                <a16:creationId xmlns:a16="http://schemas.microsoft.com/office/drawing/2014/main" id="{1686730A-4019-21C4-B97C-0DDC8806C052}"/>
              </a:ext>
            </a:extLst>
          </p:cNvPr>
          <p:cNvSpPr/>
          <p:nvPr/>
        </p:nvSpPr>
        <p:spPr>
          <a:xfrm>
            <a:off x="374754" y="1191045"/>
            <a:ext cx="3132944" cy="5449595"/>
          </a:xfrm>
          <a:prstGeom prst="roundRect">
            <a:avLst/>
          </a:prstGeom>
          <a:solidFill>
            <a:schemeClr val="accent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4" name="Rectangle 3">
            <a:extLst>
              <a:ext uri="{FF2B5EF4-FFF2-40B4-BE49-F238E27FC236}">
                <a16:creationId xmlns:a16="http://schemas.microsoft.com/office/drawing/2014/main" id="{E89E1B8B-5C1A-C06D-2A1A-EA0376D6D524}"/>
              </a:ext>
            </a:extLst>
          </p:cNvPr>
          <p:cNvSpPr/>
          <p:nvPr/>
        </p:nvSpPr>
        <p:spPr>
          <a:xfrm>
            <a:off x="874103" y="1552826"/>
            <a:ext cx="2138921" cy="11603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Police-led</a:t>
            </a:r>
          </a:p>
        </p:txBody>
      </p:sp>
      <p:sp>
        <p:nvSpPr>
          <p:cNvPr id="5" name="Rectangle 4">
            <a:extLst>
              <a:ext uri="{FF2B5EF4-FFF2-40B4-BE49-F238E27FC236}">
                <a16:creationId xmlns:a16="http://schemas.microsoft.com/office/drawing/2014/main" id="{118BA6C2-5434-B801-635D-076B3F277852}"/>
              </a:ext>
            </a:extLst>
          </p:cNvPr>
          <p:cNvSpPr/>
          <p:nvPr/>
        </p:nvSpPr>
        <p:spPr>
          <a:xfrm>
            <a:off x="874103" y="3315322"/>
            <a:ext cx="2138921" cy="11603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Statutory-voluntary (centralised)</a:t>
            </a:r>
          </a:p>
        </p:txBody>
      </p:sp>
      <p:sp>
        <p:nvSpPr>
          <p:cNvPr id="6" name="Rectangle 5">
            <a:extLst>
              <a:ext uri="{FF2B5EF4-FFF2-40B4-BE49-F238E27FC236}">
                <a16:creationId xmlns:a16="http://schemas.microsoft.com/office/drawing/2014/main" id="{DE00119F-2619-1B1F-C718-7F86F5CA6202}"/>
              </a:ext>
            </a:extLst>
          </p:cNvPr>
          <p:cNvSpPr/>
          <p:nvPr/>
        </p:nvSpPr>
        <p:spPr>
          <a:xfrm>
            <a:off x="874103" y="5011515"/>
            <a:ext cx="2138921" cy="11603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Statutory-voluntary (decentralised)</a:t>
            </a:r>
          </a:p>
        </p:txBody>
      </p:sp>
      <p:sp>
        <p:nvSpPr>
          <p:cNvPr id="10" name="Rectangle 9">
            <a:extLst>
              <a:ext uri="{FF2B5EF4-FFF2-40B4-BE49-F238E27FC236}">
                <a16:creationId xmlns:a16="http://schemas.microsoft.com/office/drawing/2014/main" id="{5B39F581-2A62-E5AE-E96B-B5472FD6A8FC}"/>
              </a:ext>
            </a:extLst>
          </p:cNvPr>
          <p:cNvSpPr/>
          <p:nvPr/>
        </p:nvSpPr>
        <p:spPr>
          <a:xfrm>
            <a:off x="4605645" y="1552826"/>
            <a:ext cx="2138921" cy="116039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Deterrence</a:t>
            </a:r>
          </a:p>
        </p:txBody>
      </p:sp>
      <p:sp>
        <p:nvSpPr>
          <p:cNvPr id="11" name="Rectangle 10">
            <a:extLst>
              <a:ext uri="{FF2B5EF4-FFF2-40B4-BE49-F238E27FC236}">
                <a16:creationId xmlns:a16="http://schemas.microsoft.com/office/drawing/2014/main" id="{092528BA-969E-99CE-CA34-1BB26D003BB3}"/>
              </a:ext>
            </a:extLst>
          </p:cNvPr>
          <p:cNvSpPr/>
          <p:nvPr/>
        </p:nvSpPr>
        <p:spPr>
          <a:xfrm>
            <a:off x="4605645" y="3315322"/>
            <a:ext cx="2138921" cy="116039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Support</a:t>
            </a:r>
          </a:p>
        </p:txBody>
      </p:sp>
      <p:sp>
        <p:nvSpPr>
          <p:cNvPr id="12" name="Rectangle 11">
            <a:extLst>
              <a:ext uri="{FF2B5EF4-FFF2-40B4-BE49-F238E27FC236}">
                <a16:creationId xmlns:a16="http://schemas.microsoft.com/office/drawing/2014/main" id="{600EC736-4FB3-CCF1-211D-EFD04A9F9890}"/>
              </a:ext>
            </a:extLst>
          </p:cNvPr>
          <p:cNvSpPr/>
          <p:nvPr/>
        </p:nvSpPr>
        <p:spPr>
          <a:xfrm>
            <a:off x="4605645" y="5011515"/>
            <a:ext cx="2138921" cy="116039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Community</a:t>
            </a:r>
          </a:p>
        </p:txBody>
      </p:sp>
      <p:sp>
        <p:nvSpPr>
          <p:cNvPr id="13" name="Rectangle 12">
            <a:extLst>
              <a:ext uri="{FF2B5EF4-FFF2-40B4-BE49-F238E27FC236}">
                <a16:creationId xmlns:a16="http://schemas.microsoft.com/office/drawing/2014/main" id="{B9F79009-33FA-1F79-C870-1840203C94E9}"/>
              </a:ext>
            </a:extLst>
          </p:cNvPr>
          <p:cNvSpPr/>
          <p:nvPr/>
        </p:nvSpPr>
        <p:spPr>
          <a:xfrm>
            <a:off x="8337187" y="1552826"/>
            <a:ext cx="2138921" cy="116039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Reduced violence</a:t>
            </a:r>
          </a:p>
        </p:txBody>
      </p:sp>
      <p:sp>
        <p:nvSpPr>
          <p:cNvPr id="14" name="Rectangle 13">
            <a:extLst>
              <a:ext uri="{FF2B5EF4-FFF2-40B4-BE49-F238E27FC236}">
                <a16:creationId xmlns:a16="http://schemas.microsoft.com/office/drawing/2014/main" id="{36B8DAB1-DE13-0018-371B-F2761E6A29DF}"/>
              </a:ext>
            </a:extLst>
          </p:cNvPr>
          <p:cNvSpPr/>
          <p:nvPr/>
        </p:nvSpPr>
        <p:spPr>
          <a:xfrm>
            <a:off x="8337187" y="3315322"/>
            <a:ext cx="2138921" cy="116039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Needs met</a:t>
            </a:r>
          </a:p>
        </p:txBody>
      </p:sp>
      <p:sp>
        <p:nvSpPr>
          <p:cNvPr id="15" name="Rectangle 14">
            <a:extLst>
              <a:ext uri="{FF2B5EF4-FFF2-40B4-BE49-F238E27FC236}">
                <a16:creationId xmlns:a16="http://schemas.microsoft.com/office/drawing/2014/main" id="{4BB6F8D9-9C54-82B3-079E-8CA11E090167}"/>
              </a:ext>
            </a:extLst>
          </p:cNvPr>
          <p:cNvSpPr/>
          <p:nvPr/>
        </p:nvSpPr>
        <p:spPr>
          <a:xfrm>
            <a:off x="8337187" y="5011515"/>
            <a:ext cx="2138921" cy="116039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Community influence</a:t>
            </a:r>
          </a:p>
        </p:txBody>
      </p:sp>
      <p:cxnSp>
        <p:nvCxnSpPr>
          <p:cNvPr id="22" name="Straight Arrow Connector 21">
            <a:extLst>
              <a:ext uri="{FF2B5EF4-FFF2-40B4-BE49-F238E27FC236}">
                <a16:creationId xmlns:a16="http://schemas.microsoft.com/office/drawing/2014/main" id="{54733792-36AD-BDD4-37DE-CC2900B67992}"/>
              </a:ext>
            </a:extLst>
          </p:cNvPr>
          <p:cNvCxnSpPr>
            <a:stCxn id="4" idx="3"/>
            <a:endCxn id="10" idx="1"/>
          </p:cNvCxnSpPr>
          <p:nvPr/>
        </p:nvCxnSpPr>
        <p:spPr>
          <a:xfrm>
            <a:off x="3013024" y="2133022"/>
            <a:ext cx="1592621" cy="0"/>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BC544A1-6261-AAF8-C313-7ACA55D30E02}"/>
              </a:ext>
            </a:extLst>
          </p:cNvPr>
          <p:cNvCxnSpPr>
            <a:cxnSpLocks/>
            <a:stCxn id="5" idx="3"/>
            <a:endCxn id="11" idx="1"/>
          </p:cNvCxnSpPr>
          <p:nvPr/>
        </p:nvCxnSpPr>
        <p:spPr>
          <a:xfrm>
            <a:off x="3013024" y="3895518"/>
            <a:ext cx="1592621" cy="0"/>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BAD45D1-5360-6FFA-11D0-60E96318430E}"/>
              </a:ext>
            </a:extLst>
          </p:cNvPr>
          <p:cNvCxnSpPr>
            <a:cxnSpLocks/>
            <a:stCxn id="6" idx="3"/>
          </p:cNvCxnSpPr>
          <p:nvPr/>
        </p:nvCxnSpPr>
        <p:spPr>
          <a:xfrm>
            <a:off x="3013024" y="5591711"/>
            <a:ext cx="1592621" cy="0"/>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F5CB55B-5A9B-C9CC-1D68-7EF256138354}"/>
              </a:ext>
            </a:extLst>
          </p:cNvPr>
          <p:cNvCxnSpPr/>
          <p:nvPr/>
        </p:nvCxnSpPr>
        <p:spPr>
          <a:xfrm>
            <a:off x="6744566" y="2133022"/>
            <a:ext cx="1592621" cy="0"/>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55DCBCF-1EAC-EDE0-BE64-A69797AA9849}"/>
              </a:ext>
            </a:extLst>
          </p:cNvPr>
          <p:cNvCxnSpPr>
            <a:cxnSpLocks/>
          </p:cNvCxnSpPr>
          <p:nvPr/>
        </p:nvCxnSpPr>
        <p:spPr>
          <a:xfrm>
            <a:off x="6744566" y="3895518"/>
            <a:ext cx="1592621" cy="0"/>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18EBD74-88DB-8163-33DC-5C17824DFFC0}"/>
              </a:ext>
            </a:extLst>
          </p:cNvPr>
          <p:cNvCxnSpPr>
            <a:cxnSpLocks/>
          </p:cNvCxnSpPr>
          <p:nvPr/>
        </p:nvCxnSpPr>
        <p:spPr>
          <a:xfrm>
            <a:off x="6744566" y="5591711"/>
            <a:ext cx="1592621" cy="0"/>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089952F-04B4-56C5-D2F5-670F3AA39A20}"/>
              </a:ext>
            </a:extLst>
          </p:cNvPr>
          <p:cNvCxnSpPr>
            <a:cxnSpLocks/>
          </p:cNvCxnSpPr>
          <p:nvPr/>
        </p:nvCxnSpPr>
        <p:spPr>
          <a:xfrm>
            <a:off x="3013024" y="2133022"/>
            <a:ext cx="1592621" cy="1762496"/>
          </a:xfrm>
          <a:prstGeom prst="straightConnector1">
            <a:avLst/>
          </a:prstGeom>
          <a:ln w="79375">
            <a:solidFill>
              <a:schemeClr val="accent1">
                <a:alpha val="47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C01F7CA-2294-4C7D-5131-D93ACFBB8963}"/>
              </a:ext>
            </a:extLst>
          </p:cNvPr>
          <p:cNvCxnSpPr>
            <a:cxnSpLocks/>
          </p:cNvCxnSpPr>
          <p:nvPr/>
        </p:nvCxnSpPr>
        <p:spPr>
          <a:xfrm>
            <a:off x="6744566" y="2200090"/>
            <a:ext cx="1592621" cy="1762496"/>
          </a:xfrm>
          <a:prstGeom prst="straightConnector1">
            <a:avLst/>
          </a:prstGeom>
          <a:ln w="79375">
            <a:solidFill>
              <a:schemeClr val="accent1">
                <a:alpha val="47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18DDA8F-DAE6-E187-653C-0DC6A8B80BAF}"/>
              </a:ext>
            </a:extLst>
          </p:cNvPr>
          <p:cNvCxnSpPr>
            <a:cxnSpLocks/>
          </p:cNvCxnSpPr>
          <p:nvPr/>
        </p:nvCxnSpPr>
        <p:spPr>
          <a:xfrm>
            <a:off x="3013024" y="3904458"/>
            <a:ext cx="1592621" cy="1762496"/>
          </a:xfrm>
          <a:prstGeom prst="straightConnector1">
            <a:avLst/>
          </a:prstGeom>
          <a:ln w="79375">
            <a:solidFill>
              <a:schemeClr val="accent1">
                <a:alpha val="47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9A7CE87-2E50-C746-E2DB-2CB3AF202BDE}"/>
              </a:ext>
            </a:extLst>
          </p:cNvPr>
          <p:cNvCxnSpPr>
            <a:cxnSpLocks/>
          </p:cNvCxnSpPr>
          <p:nvPr/>
        </p:nvCxnSpPr>
        <p:spPr>
          <a:xfrm>
            <a:off x="6744565" y="3893974"/>
            <a:ext cx="1592621" cy="1762496"/>
          </a:xfrm>
          <a:prstGeom prst="straightConnector1">
            <a:avLst/>
          </a:prstGeom>
          <a:ln w="79375">
            <a:solidFill>
              <a:schemeClr val="accent1">
                <a:alpha val="47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5859C11-B17A-6376-8EC0-044E2FEE5C30}"/>
              </a:ext>
            </a:extLst>
          </p:cNvPr>
          <p:cNvCxnSpPr>
            <a:cxnSpLocks/>
            <a:stCxn id="5" idx="3"/>
            <a:endCxn id="10" idx="1"/>
          </p:cNvCxnSpPr>
          <p:nvPr/>
        </p:nvCxnSpPr>
        <p:spPr>
          <a:xfrm flipV="1">
            <a:off x="3013024" y="2133022"/>
            <a:ext cx="1592621" cy="1762496"/>
          </a:xfrm>
          <a:prstGeom prst="straightConnector1">
            <a:avLst/>
          </a:prstGeom>
          <a:ln w="79375">
            <a:solidFill>
              <a:schemeClr val="accent1">
                <a:alpha val="47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447D6CC-F4D6-D8AB-B0B4-26228F9BF055}"/>
              </a:ext>
            </a:extLst>
          </p:cNvPr>
          <p:cNvCxnSpPr>
            <a:cxnSpLocks/>
            <a:stCxn id="6" idx="3"/>
            <a:endCxn id="11" idx="1"/>
          </p:cNvCxnSpPr>
          <p:nvPr/>
        </p:nvCxnSpPr>
        <p:spPr>
          <a:xfrm flipV="1">
            <a:off x="3013024" y="3895518"/>
            <a:ext cx="1592621" cy="1696193"/>
          </a:xfrm>
          <a:prstGeom prst="straightConnector1">
            <a:avLst/>
          </a:prstGeom>
          <a:ln w="79375">
            <a:solidFill>
              <a:schemeClr val="accent1">
                <a:alpha val="47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90980BD-1859-007C-682A-1E44FA61751A}"/>
              </a:ext>
            </a:extLst>
          </p:cNvPr>
          <p:cNvCxnSpPr>
            <a:cxnSpLocks/>
          </p:cNvCxnSpPr>
          <p:nvPr/>
        </p:nvCxnSpPr>
        <p:spPr>
          <a:xfrm flipV="1">
            <a:off x="6756132" y="2086227"/>
            <a:ext cx="1592621" cy="1762496"/>
          </a:xfrm>
          <a:prstGeom prst="straightConnector1">
            <a:avLst/>
          </a:prstGeom>
          <a:ln w="79375">
            <a:solidFill>
              <a:schemeClr val="accent1">
                <a:alpha val="47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9925992-0C6F-3F2A-1CD1-2C98F7B57E4F}"/>
              </a:ext>
            </a:extLst>
          </p:cNvPr>
          <p:cNvCxnSpPr>
            <a:cxnSpLocks/>
          </p:cNvCxnSpPr>
          <p:nvPr/>
        </p:nvCxnSpPr>
        <p:spPr>
          <a:xfrm flipV="1">
            <a:off x="6756132" y="3848723"/>
            <a:ext cx="1592621" cy="1696193"/>
          </a:xfrm>
          <a:prstGeom prst="straightConnector1">
            <a:avLst/>
          </a:prstGeom>
          <a:ln w="79375">
            <a:solidFill>
              <a:schemeClr val="accent1">
                <a:alpha val="47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9C1BFAE-EA3D-1872-76D5-FDC516F8D94F}"/>
              </a:ext>
            </a:extLst>
          </p:cNvPr>
          <p:cNvSpPr txBox="1"/>
          <p:nvPr/>
        </p:nvSpPr>
        <p:spPr>
          <a:xfrm>
            <a:off x="544494" y="179798"/>
            <a:ext cx="267951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70C0"/>
                </a:solidFill>
                <a:effectLst/>
                <a:uLnTx/>
                <a:uFillTx/>
                <a:latin typeface="Aptos" panose="020B0004020202020204" pitchFamily="34" charset="0"/>
                <a:ea typeface="+mn-ea"/>
                <a:cs typeface="+mn-cs"/>
              </a:rPr>
              <a:t>Context</a:t>
            </a:r>
          </a:p>
        </p:txBody>
      </p:sp>
      <p:sp>
        <p:nvSpPr>
          <p:cNvPr id="53" name="TextBox 52">
            <a:extLst>
              <a:ext uri="{FF2B5EF4-FFF2-40B4-BE49-F238E27FC236}">
                <a16:creationId xmlns:a16="http://schemas.microsoft.com/office/drawing/2014/main" id="{C6576D53-A1B1-72F6-A190-36FAABF398FF}"/>
              </a:ext>
            </a:extLst>
          </p:cNvPr>
          <p:cNvSpPr txBox="1"/>
          <p:nvPr/>
        </p:nvSpPr>
        <p:spPr>
          <a:xfrm>
            <a:off x="3808622" y="198053"/>
            <a:ext cx="386035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00"/>
                </a:solidFill>
                <a:effectLst/>
                <a:uLnTx/>
                <a:uFillTx/>
                <a:latin typeface="Aptos" panose="020B0004020202020204" pitchFamily="34" charset="0"/>
                <a:ea typeface="+mn-ea"/>
                <a:cs typeface="+mn-cs"/>
              </a:rPr>
              <a:t>Mechanism</a:t>
            </a:r>
          </a:p>
        </p:txBody>
      </p:sp>
      <p:sp>
        <p:nvSpPr>
          <p:cNvPr id="54" name="TextBox 53">
            <a:extLst>
              <a:ext uri="{FF2B5EF4-FFF2-40B4-BE49-F238E27FC236}">
                <a16:creationId xmlns:a16="http://schemas.microsoft.com/office/drawing/2014/main" id="{7550FEA9-8D07-C3F2-6382-23C0745823E9}"/>
              </a:ext>
            </a:extLst>
          </p:cNvPr>
          <p:cNvSpPr txBox="1"/>
          <p:nvPr/>
        </p:nvSpPr>
        <p:spPr>
          <a:xfrm>
            <a:off x="7854010" y="197496"/>
            <a:ext cx="31195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Outcome</a:t>
            </a:r>
          </a:p>
        </p:txBody>
      </p:sp>
    </p:spTree>
    <p:extLst>
      <p:ext uri="{BB962C8B-B14F-4D97-AF65-F5344CB8AC3E}">
        <p14:creationId xmlns:p14="http://schemas.microsoft.com/office/powerpoint/2010/main" val="1832398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C5CFCDFF-282E-2FB9-6855-A9734CE5454F}"/>
              </a:ext>
            </a:extLst>
          </p:cNvPr>
          <p:cNvPicPr>
            <a:picLocks noGrp="1" noChangeAspect="1"/>
          </p:cNvPicPr>
          <p:nvPr>
            <p:ph idx="1"/>
          </p:nvPr>
        </p:nvPicPr>
        <p:blipFill>
          <a:blip r:embed="rId2"/>
          <a:stretch>
            <a:fillRect/>
          </a:stretch>
        </p:blipFill>
        <p:spPr>
          <a:xfrm>
            <a:off x="221343" y="1179285"/>
            <a:ext cx="5354945" cy="2815250"/>
          </a:xfrm>
        </p:spPr>
      </p:pic>
      <p:pic>
        <p:nvPicPr>
          <p:cNvPr id="7" name="Picture 6" descr="A qr code with a dinosaur&#10;&#10;Description automatically generated">
            <a:extLst>
              <a:ext uri="{FF2B5EF4-FFF2-40B4-BE49-F238E27FC236}">
                <a16:creationId xmlns:a16="http://schemas.microsoft.com/office/drawing/2014/main" id="{43336E1A-9BAB-DD6A-8BF8-DB0C0AC88D75}"/>
              </a:ext>
            </a:extLst>
          </p:cNvPr>
          <p:cNvPicPr>
            <a:picLocks noChangeAspect="1"/>
          </p:cNvPicPr>
          <p:nvPr/>
        </p:nvPicPr>
        <p:blipFill>
          <a:blip r:embed="rId3"/>
          <a:stretch>
            <a:fillRect/>
          </a:stretch>
        </p:blipFill>
        <p:spPr>
          <a:xfrm>
            <a:off x="378354" y="4335883"/>
            <a:ext cx="2122862" cy="2122862"/>
          </a:xfrm>
          <a:prstGeom prst="rect">
            <a:avLst/>
          </a:prstGeom>
        </p:spPr>
      </p:pic>
      <p:pic>
        <p:nvPicPr>
          <p:cNvPr id="5122" name="Picture 2">
            <a:extLst>
              <a:ext uri="{FF2B5EF4-FFF2-40B4-BE49-F238E27FC236}">
                <a16:creationId xmlns:a16="http://schemas.microsoft.com/office/drawing/2014/main" id="{E22B893F-7DD8-9A01-DADD-A6CB14602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43" y="163285"/>
            <a:ext cx="1155700"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over of a report&#10;&#10;AI-generated content may be incorrect.">
            <a:extLst>
              <a:ext uri="{FF2B5EF4-FFF2-40B4-BE49-F238E27FC236}">
                <a16:creationId xmlns:a16="http://schemas.microsoft.com/office/drawing/2014/main" id="{0A81A931-1219-6198-D0F6-07B3AD3AC8E7}"/>
              </a:ext>
            </a:extLst>
          </p:cNvPr>
          <p:cNvPicPr>
            <a:picLocks noChangeAspect="1"/>
          </p:cNvPicPr>
          <p:nvPr/>
        </p:nvPicPr>
        <p:blipFill>
          <a:blip r:embed="rId5"/>
          <a:srcRect b="2454"/>
          <a:stretch/>
        </p:blipFill>
        <p:spPr>
          <a:xfrm>
            <a:off x="7165952" y="250569"/>
            <a:ext cx="4331813" cy="5990314"/>
          </a:xfrm>
          <a:prstGeom prst="rect">
            <a:avLst/>
          </a:prstGeom>
        </p:spPr>
      </p:pic>
      <p:pic>
        <p:nvPicPr>
          <p:cNvPr id="6" name="Picture 5" descr="A qr code on a white background&#10;&#10;AI-generated content may be incorrect.">
            <a:extLst>
              <a:ext uri="{FF2B5EF4-FFF2-40B4-BE49-F238E27FC236}">
                <a16:creationId xmlns:a16="http://schemas.microsoft.com/office/drawing/2014/main" id="{08BF2B3C-DFAB-B082-A889-536121FCFB5F}"/>
              </a:ext>
            </a:extLst>
          </p:cNvPr>
          <p:cNvPicPr>
            <a:picLocks noChangeAspect="1"/>
          </p:cNvPicPr>
          <p:nvPr/>
        </p:nvPicPr>
        <p:blipFill>
          <a:blip r:embed="rId6"/>
          <a:stretch>
            <a:fillRect/>
          </a:stretch>
        </p:blipFill>
        <p:spPr>
          <a:xfrm>
            <a:off x="7159324" y="4335883"/>
            <a:ext cx="1905000" cy="1905000"/>
          </a:xfrm>
          <a:prstGeom prst="rect">
            <a:avLst/>
          </a:prstGeom>
        </p:spPr>
      </p:pic>
    </p:spTree>
    <p:extLst>
      <p:ext uri="{BB962C8B-B14F-4D97-AF65-F5344CB8AC3E}">
        <p14:creationId xmlns:p14="http://schemas.microsoft.com/office/powerpoint/2010/main" val="992119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952345-4831-2091-DC14-BF7D88D1FB8E}"/>
              </a:ext>
            </a:extLst>
          </p:cNvPr>
          <p:cNvSpPr>
            <a:spLocks noGrp="1"/>
          </p:cNvSpPr>
          <p:nvPr>
            <p:ph type="ctrTitle"/>
          </p:nvPr>
        </p:nvSpPr>
        <p:spPr>
          <a:xfrm>
            <a:off x="950259" y="4423344"/>
            <a:ext cx="10336307" cy="2233961"/>
          </a:xfrm>
        </p:spPr>
        <p:txBody>
          <a:bodyPr>
            <a:normAutofit fontScale="90000"/>
          </a:bodyPr>
          <a:lstStyle/>
          <a:p>
            <a:r>
              <a:rPr lang="en-US" sz="3600" dirty="0"/>
              <a:t>Focused Deterrence in Milton Keynes</a:t>
            </a:r>
            <a:r>
              <a:rPr lang="en-US" dirty="0"/>
              <a:t/>
            </a:r>
            <a:br>
              <a:rPr lang="en-US" dirty="0"/>
            </a:br>
            <a:r>
              <a:rPr lang="en-US" sz="2400" dirty="0">
                <a:solidFill>
                  <a:srgbClr val="0F8290"/>
                </a:solidFill>
              </a:rPr>
              <a:t>Learning and Evaluation Network Conference</a:t>
            </a:r>
            <a:br>
              <a:rPr lang="en-US" sz="2400" dirty="0">
                <a:solidFill>
                  <a:srgbClr val="0F8290"/>
                </a:solidFill>
              </a:rPr>
            </a:br>
            <a:r>
              <a:rPr lang="en-US" sz="2400" dirty="0">
                <a:solidFill>
                  <a:srgbClr val="0F8290"/>
                </a:solidFill>
              </a:rPr>
              <a:t>11</a:t>
            </a:r>
            <a:r>
              <a:rPr lang="en-US" sz="2400" baseline="30000" dirty="0">
                <a:solidFill>
                  <a:srgbClr val="0F8290"/>
                </a:solidFill>
              </a:rPr>
              <a:t>th</a:t>
            </a:r>
            <a:r>
              <a:rPr lang="en-US" sz="2400" dirty="0">
                <a:solidFill>
                  <a:srgbClr val="0F8290"/>
                </a:solidFill>
              </a:rPr>
              <a:t> February 2025</a:t>
            </a:r>
            <a:r>
              <a:rPr lang="en-US" dirty="0"/>
              <a:t/>
            </a:r>
            <a:br>
              <a:rPr lang="en-US" dirty="0"/>
            </a:br>
            <a:r>
              <a:rPr lang="en-US" sz="2933" dirty="0"/>
              <a:t/>
            </a:r>
            <a:br>
              <a:rPr lang="en-US" sz="2933" dirty="0"/>
            </a:br>
            <a:r>
              <a:rPr lang="en-US" sz="2400" dirty="0"/>
              <a:t>Tori Olphin, M.B.E. – Head of Data Science, Research and Evaluation, Thames Valley Violence Prevention Partnership</a:t>
            </a:r>
          </a:p>
        </p:txBody>
      </p:sp>
    </p:spTree>
    <p:extLst>
      <p:ext uri="{BB962C8B-B14F-4D97-AF65-F5344CB8AC3E}">
        <p14:creationId xmlns:p14="http://schemas.microsoft.com/office/powerpoint/2010/main" val="139708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A597-3B2A-C237-CA97-0877554261CB}"/>
              </a:ext>
            </a:extLst>
          </p:cNvPr>
          <p:cNvSpPr>
            <a:spLocks noGrp="1"/>
          </p:cNvSpPr>
          <p:nvPr>
            <p:ph type="title"/>
          </p:nvPr>
        </p:nvSpPr>
        <p:spPr/>
        <p:txBody>
          <a:bodyPr>
            <a:normAutofit/>
          </a:bodyPr>
          <a:lstStyle/>
          <a:p>
            <a:r>
              <a:rPr lang="en-GB" dirty="0"/>
              <a:t>Shared, Common and Costly Problem</a:t>
            </a:r>
            <a:endParaRPr lang="en-US" dirty="0"/>
          </a:p>
        </p:txBody>
      </p:sp>
      <p:sp>
        <p:nvSpPr>
          <p:cNvPr id="3" name="Content Placeholder 2">
            <a:extLst>
              <a:ext uri="{FF2B5EF4-FFF2-40B4-BE49-F238E27FC236}">
                <a16:creationId xmlns:a16="http://schemas.microsoft.com/office/drawing/2014/main" id="{84FCC796-4D37-108E-A61C-86B85BA2D61B}"/>
              </a:ext>
            </a:extLst>
          </p:cNvPr>
          <p:cNvSpPr>
            <a:spLocks noGrp="1"/>
          </p:cNvSpPr>
          <p:nvPr>
            <p:ph idx="1"/>
          </p:nvPr>
        </p:nvSpPr>
        <p:spPr>
          <a:xfrm>
            <a:off x="5916521" y="1620155"/>
            <a:ext cx="5565944" cy="4345931"/>
          </a:xfrm>
        </p:spPr>
        <p:txBody>
          <a:bodyPr>
            <a:normAutofit fontScale="70000" lnSpcReduction="20000"/>
          </a:bodyPr>
          <a:lstStyle/>
          <a:p>
            <a:r>
              <a:rPr lang="en-GB" sz="2667" dirty="0">
                <a:latin typeface="Cabin" pitchFamily="2" charset="0"/>
              </a:rPr>
              <a:t>Carrying and use of knives by children and young people in Milton Keynes </a:t>
            </a:r>
            <a:r>
              <a:rPr lang="en-GB" sz="2667" b="1" dirty="0">
                <a:latin typeface="Cabin" pitchFamily="2" charset="0"/>
              </a:rPr>
              <a:t>affects all public services​</a:t>
            </a:r>
          </a:p>
          <a:p>
            <a:r>
              <a:rPr lang="en-GB" sz="2667" dirty="0">
                <a:latin typeface="Cabin" pitchFamily="2" charset="0"/>
              </a:rPr>
              <a:t>Focused deterrence was decided upon as a </a:t>
            </a:r>
            <a:r>
              <a:rPr lang="en-GB" sz="2667" b="1" dirty="0">
                <a:latin typeface="Cabin" pitchFamily="2" charset="0"/>
              </a:rPr>
              <a:t>shared project </a:t>
            </a:r>
            <a:r>
              <a:rPr lang="en-GB" sz="2667" dirty="0">
                <a:latin typeface="Cabin" pitchFamily="2" charset="0"/>
              </a:rPr>
              <a:t>to target habitual knife offenders</a:t>
            </a:r>
          </a:p>
          <a:p>
            <a:endParaRPr lang="en-GB" sz="2667" dirty="0">
              <a:latin typeface="Cabin" pitchFamily="2" charset="0"/>
            </a:endParaRPr>
          </a:p>
          <a:p>
            <a:r>
              <a:rPr lang="en-GB" sz="2667" b="1" dirty="0">
                <a:solidFill>
                  <a:schemeClr val="bg1">
                    <a:lumMod val="65000"/>
                  </a:schemeClr>
                </a:solidFill>
              </a:rPr>
              <a:t>Randomised Controlled Trial</a:t>
            </a:r>
          </a:p>
          <a:p>
            <a:r>
              <a:rPr lang="en-GB" sz="2667" dirty="0">
                <a:solidFill>
                  <a:schemeClr val="bg1">
                    <a:lumMod val="65000"/>
                  </a:schemeClr>
                </a:solidFill>
              </a:rPr>
              <a:t>Young people (under 25) involved in repeat knife offending, or knife and violent or sexual offending</a:t>
            </a:r>
          </a:p>
          <a:p>
            <a:pPr marL="0" indent="0">
              <a:buNone/>
            </a:pPr>
            <a:endParaRPr lang="en-GB" sz="2667" b="1" i="1" dirty="0">
              <a:latin typeface="Cabin" pitchFamily="2" charset="0"/>
            </a:endParaRPr>
          </a:p>
        </p:txBody>
      </p:sp>
      <p:pic>
        <p:nvPicPr>
          <p:cNvPr id="5" name="Picture 4" descr="Reminants of a Murder | The bloody knife and a blood stained… | Flick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1620155"/>
            <a:ext cx="5058737" cy="4041061"/>
          </a:xfrm>
          <a:prstGeom prst="rect">
            <a:avLst/>
          </a:prstGeom>
        </p:spPr>
      </p:pic>
    </p:spTree>
    <p:extLst>
      <p:ext uri="{BB962C8B-B14F-4D97-AF65-F5344CB8AC3E}">
        <p14:creationId xmlns:p14="http://schemas.microsoft.com/office/powerpoint/2010/main" val="1210286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A597-3B2A-C237-CA97-0877554261CB}"/>
              </a:ext>
            </a:extLst>
          </p:cNvPr>
          <p:cNvSpPr>
            <a:spLocks noGrp="1"/>
          </p:cNvSpPr>
          <p:nvPr>
            <p:ph type="title"/>
          </p:nvPr>
        </p:nvSpPr>
        <p:spPr/>
        <p:txBody>
          <a:bodyPr>
            <a:normAutofit/>
          </a:bodyPr>
          <a:lstStyle/>
          <a:p>
            <a:r>
              <a:rPr lang="en-GB" dirty="0"/>
              <a:t>Shared, Common and Costly Problem</a:t>
            </a:r>
            <a:endParaRPr lang="en-US" dirty="0"/>
          </a:p>
        </p:txBody>
      </p:sp>
      <p:sp>
        <p:nvSpPr>
          <p:cNvPr id="3" name="Content Placeholder 2">
            <a:extLst>
              <a:ext uri="{FF2B5EF4-FFF2-40B4-BE49-F238E27FC236}">
                <a16:creationId xmlns:a16="http://schemas.microsoft.com/office/drawing/2014/main" id="{84FCC796-4D37-108E-A61C-86B85BA2D61B}"/>
              </a:ext>
            </a:extLst>
          </p:cNvPr>
          <p:cNvSpPr>
            <a:spLocks noGrp="1"/>
          </p:cNvSpPr>
          <p:nvPr>
            <p:ph idx="1"/>
          </p:nvPr>
        </p:nvSpPr>
        <p:spPr>
          <a:xfrm>
            <a:off x="5916521" y="1620155"/>
            <a:ext cx="5565944" cy="4345931"/>
          </a:xfrm>
        </p:spPr>
        <p:txBody>
          <a:bodyPr>
            <a:normAutofit fontScale="70000" lnSpcReduction="20000"/>
          </a:bodyPr>
          <a:lstStyle/>
          <a:p>
            <a:r>
              <a:rPr lang="en-GB" sz="2667" dirty="0">
                <a:solidFill>
                  <a:schemeClr val="bg1">
                    <a:lumMod val="65000"/>
                  </a:schemeClr>
                </a:solidFill>
                <a:latin typeface="Cabin" pitchFamily="2" charset="0"/>
              </a:rPr>
              <a:t>Carrying and use of knives by children and young people in Milton Keynes </a:t>
            </a:r>
            <a:r>
              <a:rPr lang="en-GB" sz="2667" b="1" dirty="0">
                <a:solidFill>
                  <a:schemeClr val="bg1">
                    <a:lumMod val="65000"/>
                  </a:schemeClr>
                </a:solidFill>
                <a:latin typeface="Cabin" pitchFamily="2" charset="0"/>
              </a:rPr>
              <a:t>affects all public services​</a:t>
            </a:r>
          </a:p>
          <a:p>
            <a:r>
              <a:rPr lang="en-GB" sz="2667" dirty="0">
                <a:solidFill>
                  <a:schemeClr val="bg1">
                    <a:lumMod val="65000"/>
                  </a:schemeClr>
                </a:solidFill>
                <a:latin typeface="Cabin" pitchFamily="2" charset="0"/>
              </a:rPr>
              <a:t>Focused deterrence was decided upon as a </a:t>
            </a:r>
            <a:r>
              <a:rPr lang="en-GB" sz="2667" b="1" dirty="0">
                <a:solidFill>
                  <a:schemeClr val="bg1">
                    <a:lumMod val="65000"/>
                  </a:schemeClr>
                </a:solidFill>
                <a:latin typeface="Cabin" pitchFamily="2" charset="0"/>
              </a:rPr>
              <a:t>shared project </a:t>
            </a:r>
            <a:r>
              <a:rPr lang="en-GB" sz="2667" dirty="0">
                <a:solidFill>
                  <a:schemeClr val="bg1">
                    <a:lumMod val="65000"/>
                  </a:schemeClr>
                </a:solidFill>
                <a:latin typeface="Cabin" pitchFamily="2" charset="0"/>
              </a:rPr>
              <a:t>to target habitual knife offenders</a:t>
            </a:r>
          </a:p>
          <a:p>
            <a:endParaRPr lang="en-GB" sz="2667" dirty="0">
              <a:latin typeface="Cabin" pitchFamily="2" charset="0"/>
            </a:endParaRPr>
          </a:p>
          <a:p>
            <a:r>
              <a:rPr lang="en-GB" sz="2667" b="1" dirty="0"/>
              <a:t>Randomised Controlled Trial</a:t>
            </a:r>
          </a:p>
          <a:p>
            <a:r>
              <a:rPr lang="en-GB" sz="2667" dirty="0"/>
              <a:t>Young people (under 25) involved in repeat knife offending, or knife and violent or sexual offending</a:t>
            </a:r>
          </a:p>
          <a:p>
            <a:pPr marL="0" indent="0">
              <a:buNone/>
            </a:pPr>
            <a:endParaRPr lang="en-GB" sz="2667" b="1" i="1" dirty="0">
              <a:latin typeface="Cabin" pitchFamily="2" charset="0"/>
            </a:endParaRPr>
          </a:p>
        </p:txBody>
      </p:sp>
      <p:pic>
        <p:nvPicPr>
          <p:cNvPr id="5" name="Picture 4" descr="Reminants of a Murder | The bloody knife and a blood stained… | Flick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1620155"/>
            <a:ext cx="5058737" cy="4041061"/>
          </a:xfrm>
          <a:prstGeom prst="rect">
            <a:avLst/>
          </a:prstGeom>
        </p:spPr>
      </p:pic>
    </p:spTree>
    <p:extLst>
      <p:ext uri="{BB962C8B-B14F-4D97-AF65-F5344CB8AC3E}">
        <p14:creationId xmlns:p14="http://schemas.microsoft.com/office/powerpoint/2010/main" val="2106412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A597-3B2A-C237-CA97-0877554261CB}"/>
              </a:ext>
            </a:extLst>
          </p:cNvPr>
          <p:cNvSpPr>
            <a:spLocks noGrp="1"/>
          </p:cNvSpPr>
          <p:nvPr>
            <p:ph type="title"/>
          </p:nvPr>
        </p:nvSpPr>
        <p:spPr/>
        <p:txBody>
          <a:bodyPr>
            <a:normAutofit/>
          </a:bodyPr>
          <a:lstStyle/>
          <a:p>
            <a:r>
              <a:rPr lang="en-GB" dirty="0"/>
              <a:t>Cohort Identification</a:t>
            </a:r>
            <a:endParaRPr lang="en-US" dirty="0"/>
          </a:p>
        </p:txBody>
      </p:sp>
      <p:sp>
        <p:nvSpPr>
          <p:cNvPr id="3" name="Content Placeholder 2">
            <a:extLst>
              <a:ext uri="{FF2B5EF4-FFF2-40B4-BE49-F238E27FC236}">
                <a16:creationId xmlns:a16="http://schemas.microsoft.com/office/drawing/2014/main" id="{84FCC796-4D37-108E-A61C-86B85BA2D61B}"/>
              </a:ext>
            </a:extLst>
          </p:cNvPr>
          <p:cNvSpPr>
            <a:spLocks noGrp="1"/>
          </p:cNvSpPr>
          <p:nvPr>
            <p:ph idx="1"/>
          </p:nvPr>
        </p:nvSpPr>
        <p:spPr>
          <a:xfrm>
            <a:off x="838200" y="1638059"/>
            <a:ext cx="10515600" cy="5025293"/>
          </a:xfrm>
        </p:spPr>
        <p:txBody>
          <a:bodyPr>
            <a:normAutofit/>
          </a:bodyPr>
          <a:lstStyle/>
          <a:p>
            <a:r>
              <a:rPr lang="en-GB" sz="1600" dirty="0">
                <a:latin typeface="Cabin" pitchFamily="2" charset="0"/>
              </a:rPr>
              <a:t>Good data science is essential </a:t>
            </a:r>
          </a:p>
          <a:p>
            <a:r>
              <a:rPr lang="en-GB" sz="1600" dirty="0">
                <a:latin typeface="Cabin" pitchFamily="2" charset="0"/>
              </a:rPr>
              <a:t>Cohort both police and social services could agree on</a:t>
            </a:r>
          </a:p>
          <a:p>
            <a:r>
              <a:rPr lang="en-GB" sz="1600" dirty="0">
                <a:latin typeface="Cabin" pitchFamily="2" charset="0"/>
              </a:rPr>
              <a:t>Small budget, so impact needed to be maximised </a:t>
            </a:r>
          </a:p>
          <a:p>
            <a:r>
              <a:rPr lang="en-GB" sz="1600" dirty="0">
                <a:latin typeface="Cabin" pitchFamily="2" charset="0"/>
              </a:rPr>
              <a:t>Avoid expert selection</a:t>
            </a:r>
          </a:p>
          <a:p>
            <a:pPr lvl="1"/>
            <a:r>
              <a:rPr lang="en-GB" sz="1333" dirty="0">
                <a:latin typeface="Cabin" pitchFamily="2" charset="0"/>
              </a:rPr>
              <a:t>Hard to ensure cohort will have high levels of reoffending</a:t>
            </a:r>
          </a:p>
          <a:p>
            <a:pPr lvl="1"/>
            <a:r>
              <a:rPr lang="en-GB" sz="1333" dirty="0">
                <a:latin typeface="Cabin" pitchFamily="2" charset="0"/>
              </a:rPr>
              <a:t>Findings would be much easier to replicate or implement if based on data identified rules</a:t>
            </a:r>
          </a:p>
        </p:txBody>
      </p:sp>
    </p:spTree>
    <p:extLst>
      <p:ext uri="{BB962C8B-B14F-4D97-AF65-F5344CB8AC3E}">
        <p14:creationId xmlns:p14="http://schemas.microsoft.com/office/powerpoint/2010/main" val="3832824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A597-3B2A-C237-CA97-0877554261CB}"/>
              </a:ext>
            </a:extLst>
          </p:cNvPr>
          <p:cNvSpPr>
            <a:spLocks noGrp="1"/>
          </p:cNvSpPr>
          <p:nvPr>
            <p:ph type="title"/>
          </p:nvPr>
        </p:nvSpPr>
        <p:spPr/>
        <p:txBody>
          <a:bodyPr>
            <a:normAutofit/>
          </a:bodyPr>
          <a:lstStyle/>
          <a:p>
            <a:r>
              <a:rPr lang="en-GB" dirty="0"/>
              <a:t>Cohort Identification</a:t>
            </a:r>
            <a:endParaRPr lang="en-US" dirty="0"/>
          </a:p>
        </p:txBody>
      </p:sp>
      <p:sp>
        <p:nvSpPr>
          <p:cNvPr id="3" name="Content Placeholder 2">
            <a:extLst>
              <a:ext uri="{FF2B5EF4-FFF2-40B4-BE49-F238E27FC236}">
                <a16:creationId xmlns:a16="http://schemas.microsoft.com/office/drawing/2014/main" id="{84FCC796-4D37-108E-A61C-86B85BA2D61B}"/>
              </a:ext>
            </a:extLst>
          </p:cNvPr>
          <p:cNvSpPr>
            <a:spLocks noGrp="1"/>
          </p:cNvSpPr>
          <p:nvPr>
            <p:ph idx="1"/>
          </p:nvPr>
        </p:nvSpPr>
        <p:spPr>
          <a:xfrm>
            <a:off x="838200" y="1638059"/>
            <a:ext cx="10515600" cy="5025293"/>
          </a:xfrm>
        </p:spPr>
        <p:txBody>
          <a:bodyPr>
            <a:normAutofit/>
          </a:bodyPr>
          <a:lstStyle/>
          <a:p>
            <a:r>
              <a:rPr lang="en-GB" sz="1600" dirty="0">
                <a:solidFill>
                  <a:schemeClr val="bg1">
                    <a:lumMod val="65000"/>
                  </a:schemeClr>
                </a:solidFill>
                <a:latin typeface="Cabin" pitchFamily="2" charset="0"/>
              </a:rPr>
              <a:t>Good data science is essential </a:t>
            </a:r>
          </a:p>
          <a:p>
            <a:r>
              <a:rPr lang="en-GB" sz="1600" dirty="0">
                <a:solidFill>
                  <a:schemeClr val="bg1">
                    <a:lumMod val="65000"/>
                  </a:schemeClr>
                </a:solidFill>
                <a:latin typeface="Cabin" pitchFamily="2" charset="0"/>
              </a:rPr>
              <a:t>Cohort both police and social services could agree on</a:t>
            </a:r>
          </a:p>
          <a:p>
            <a:r>
              <a:rPr lang="en-GB" sz="1600" dirty="0">
                <a:solidFill>
                  <a:schemeClr val="bg1">
                    <a:lumMod val="65000"/>
                  </a:schemeClr>
                </a:solidFill>
                <a:latin typeface="Cabin" pitchFamily="2" charset="0"/>
              </a:rPr>
              <a:t>Small budget, so impact needed to be maximised </a:t>
            </a:r>
          </a:p>
          <a:p>
            <a:r>
              <a:rPr lang="en-GB" sz="1600" dirty="0">
                <a:solidFill>
                  <a:schemeClr val="bg1">
                    <a:lumMod val="65000"/>
                  </a:schemeClr>
                </a:solidFill>
                <a:latin typeface="Cabin" pitchFamily="2" charset="0"/>
              </a:rPr>
              <a:t>Avoid expert selection</a:t>
            </a:r>
          </a:p>
          <a:p>
            <a:pPr lvl="1"/>
            <a:r>
              <a:rPr lang="en-GB" sz="1333" dirty="0">
                <a:solidFill>
                  <a:schemeClr val="bg1">
                    <a:lumMod val="65000"/>
                  </a:schemeClr>
                </a:solidFill>
                <a:latin typeface="Cabin" pitchFamily="2" charset="0"/>
              </a:rPr>
              <a:t>Hard to ensure cohort will have high levels of reoffending</a:t>
            </a:r>
          </a:p>
          <a:p>
            <a:pPr lvl="1"/>
            <a:r>
              <a:rPr lang="en-GB" sz="1333" dirty="0">
                <a:solidFill>
                  <a:schemeClr val="bg1">
                    <a:lumMod val="65000"/>
                  </a:schemeClr>
                </a:solidFill>
                <a:latin typeface="Cabin" pitchFamily="2" charset="0"/>
              </a:rPr>
              <a:t>Findings would be much easier to replicate or implement if based on data identified rules</a:t>
            </a:r>
          </a:p>
          <a:p>
            <a:endParaRPr lang="en-GB" sz="1600" dirty="0">
              <a:latin typeface="Cabin" pitchFamily="2" charset="0"/>
            </a:endParaRPr>
          </a:p>
          <a:p>
            <a:pPr marL="0" indent="0">
              <a:buNone/>
            </a:pPr>
            <a:r>
              <a:rPr lang="en-GB" sz="1600" b="1" i="1" dirty="0"/>
              <a:t>Young people (11-25) who have had at least one knife offence as a suspect in the past 12 months </a:t>
            </a:r>
            <a:r>
              <a:rPr lang="en-GB" sz="1600" b="1" i="1" u="sng" dirty="0"/>
              <a:t>and</a:t>
            </a:r>
            <a:r>
              <a:rPr lang="en-GB" sz="1600" b="1" i="1" dirty="0"/>
              <a:t> one of another knife offence, a violent offence, or a sexual offence as a suspect in the past 24 months</a:t>
            </a:r>
          </a:p>
          <a:p>
            <a:r>
              <a:rPr lang="en-GB" sz="1600" b="1" i="1" dirty="0"/>
              <a:t>Either repeat knife offenders, or knife offenders who have also shown propensity to conduct violent or sexual offences</a:t>
            </a:r>
          </a:p>
        </p:txBody>
      </p:sp>
    </p:spTree>
    <p:extLst>
      <p:ext uri="{BB962C8B-B14F-4D97-AF65-F5344CB8AC3E}">
        <p14:creationId xmlns:p14="http://schemas.microsoft.com/office/powerpoint/2010/main" val="3061013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BB1F-A122-350E-70D5-817897C12FEA}"/>
              </a:ext>
            </a:extLst>
          </p:cNvPr>
          <p:cNvSpPr>
            <a:spLocks noGrp="1"/>
          </p:cNvSpPr>
          <p:nvPr>
            <p:ph type="title"/>
          </p:nvPr>
        </p:nvSpPr>
        <p:spPr/>
        <p:txBody>
          <a:bodyPr>
            <a:normAutofit fontScale="90000"/>
          </a:bodyPr>
          <a:lstStyle/>
          <a:p>
            <a:r>
              <a:rPr lang="en-GB" dirty="0"/>
              <a:t>What is Focused Deterrence in Milton Keynes?</a:t>
            </a:r>
            <a:endParaRPr lang="en-US" dirty="0"/>
          </a:p>
        </p:txBody>
      </p:sp>
      <p:sp>
        <p:nvSpPr>
          <p:cNvPr id="3" name="Content Placeholder 2">
            <a:extLst>
              <a:ext uri="{FF2B5EF4-FFF2-40B4-BE49-F238E27FC236}">
                <a16:creationId xmlns:a16="http://schemas.microsoft.com/office/drawing/2014/main" id="{AB0805EB-1304-9395-D2C9-FABBD02437FC}"/>
              </a:ext>
            </a:extLst>
          </p:cNvPr>
          <p:cNvSpPr>
            <a:spLocks noGrp="1"/>
          </p:cNvSpPr>
          <p:nvPr>
            <p:ph idx="1"/>
          </p:nvPr>
        </p:nvSpPr>
        <p:spPr>
          <a:xfrm>
            <a:off x="838200" y="1638057"/>
            <a:ext cx="10515600" cy="5136368"/>
          </a:xfrm>
        </p:spPr>
        <p:txBody>
          <a:bodyPr>
            <a:normAutofit/>
          </a:bodyPr>
          <a:lstStyle/>
          <a:p>
            <a:r>
              <a:rPr lang="en-GB" sz="1867" b="1" dirty="0"/>
              <a:t>Social care led problem solving </a:t>
            </a:r>
            <a:r>
              <a:rPr lang="en-GB" sz="1867" dirty="0"/>
              <a:t>approach from a </a:t>
            </a:r>
            <a:r>
              <a:rPr lang="en-GB" sz="1867" b="1" dirty="0"/>
              <a:t>dedicated case worker</a:t>
            </a:r>
          </a:p>
          <a:p>
            <a:r>
              <a:rPr lang="en-GB" sz="1867" b="1" dirty="0">
                <a:solidFill>
                  <a:schemeClr val="bg1">
                    <a:lumMod val="65000"/>
                  </a:schemeClr>
                </a:solidFill>
              </a:rPr>
              <a:t>Procedurally-just </a:t>
            </a:r>
            <a:r>
              <a:rPr lang="en-GB" sz="1867" dirty="0">
                <a:solidFill>
                  <a:schemeClr val="bg1">
                    <a:lumMod val="65000"/>
                  </a:schemeClr>
                </a:solidFill>
              </a:rPr>
              <a:t>police response to cases that fail to engage, or who continue to offend</a:t>
            </a:r>
          </a:p>
          <a:p>
            <a:r>
              <a:rPr lang="en-GB" sz="1867" b="1" dirty="0">
                <a:solidFill>
                  <a:schemeClr val="bg1">
                    <a:lumMod val="65000"/>
                  </a:schemeClr>
                </a:solidFill>
              </a:rPr>
              <a:t>In depth and intensive </a:t>
            </a:r>
            <a:r>
              <a:rPr lang="en-GB" sz="1867" dirty="0">
                <a:solidFill>
                  <a:schemeClr val="bg1">
                    <a:lumMod val="65000"/>
                  </a:schemeClr>
                </a:solidFill>
              </a:rPr>
              <a:t>problem solving approach that lasts </a:t>
            </a:r>
            <a:r>
              <a:rPr lang="en-GB" sz="1867" b="1" dirty="0">
                <a:solidFill>
                  <a:schemeClr val="bg1">
                    <a:lumMod val="65000"/>
                  </a:schemeClr>
                </a:solidFill>
              </a:rPr>
              <a:t>12 months </a:t>
            </a:r>
            <a:r>
              <a:rPr lang="en-GB" sz="1867" dirty="0">
                <a:solidFill>
                  <a:schemeClr val="bg1">
                    <a:lumMod val="65000"/>
                  </a:schemeClr>
                </a:solidFill>
              </a:rPr>
              <a:t>for each member of the cohort</a:t>
            </a:r>
          </a:p>
          <a:p>
            <a:pPr lvl="1"/>
            <a:r>
              <a:rPr lang="en-GB" sz="1600" dirty="0">
                <a:solidFill>
                  <a:schemeClr val="bg1">
                    <a:lumMod val="65000"/>
                  </a:schemeClr>
                </a:solidFill>
              </a:rPr>
              <a:t>The young person gets a visit from social care explaining the process and what will happen (that they will receive tailored support from a dedicated care worker, but that the police will intervene rapidly if there is any sign of continued offending)</a:t>
            </a:r>
          </a:p>
          <a:p>
            <a:pPr lvl="1"/>
            <a:r>
              <a:rPr lang="en-GB" sz="1600" dirty="0">
                <a:solidFill>
                  <a:schemeClr val="bg1">
                    <a:lumMod val="65000"/>
                  </a:schemeClr>
                </a:solidFill>
              </a:rPr>
              <a:t>Police officer visits to explain from the police side after this, to demonstrate involvement and attention, but also to show that they won’t be involved if the offending stops and the engagement with social care prevents their involvement in crime</a:t>
            </a:r>
            <a:endParaRPr lang="en-GB" sz="1867" dirty="0">
              <a:solidFill>
                <a:schemeClr val="bg1">
                  <a:lumMod val="65000"/>
                </a:schemeClr>
              </a:solidFill>
            </a:endParaRPr>
          </a:p>
        </p:txBody>
      </p:sp>
    </p:spTree>
    <p:extLst>
      <p:ext uri="{BB962C8B-B14F-4D97-AF65-F5344CB8AC3E}">
        <p14:creationId xmlns:p14="http://schemas.microsoft.com/office/powerpoint/2010/main" val="1883323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BB1F-A122-350E-70D5-817897C12FEA}"/>
              </a:ext>
            </a:extLst>
          </p:cNvPr>
          <p:cNvSpPr>
            <a:spLocks noGrp="1"/>
          </p:cNvSpPr>
          <p:nvPr>
            <p:ph type="title"/>
          </p:nvPr>
        </p:nvSpPr>
        <p:spPr/>
        <p:txBody>
          <a:bodyPr>
            <a:normAutofit fontScale="90000"/>
          </a:bodyPr>
          <a:lstStyle/>
          <a:p>
            <a:r>
              <a:rPr lang="en-GB" dirty="0"/>
              <a:t>What is Focused Deterrence in Milton Keynes?</a:t>
            </a:r>
            <a:endParaRPr lang="en-US" dirty="0"/>
          </a:p>
        </p:txBody>
      </p:sp>
      <p:sp>
        <p:nvSpPr>
          <p:cNvPr id="3" name="Content Placeholder 2">
            <a:extLst>
              <a:ext uri="{FF2B5EF4-FFF2-40B4-BE49-F238E27FC236}">
                <a16:creationId xmlns:a16="http://schemas.microsoft.com/office/drawing/2014/main" id="{AB0805EB-1304-9395-D2C9-FABBD02437FC}"/>
              </a:ext>
            </a:extLst>
          </p:cNvPr>
          <p:cNvSpPr>
            <a:spLocks noGrp="1"/>
          </p:cNvSpPr>
          <p:nvPr>
            <p:ph idx="1"/>
          </p:nvPr>
        </p:nvSpPr>
        <p:spPr>
          <a:xfrm>
            <a:off x="838200" y="1638057"/>
            <a:ext cx="10515600" cy="5136368"/>
          </a:xfrm>
        </p:spPr>
        <p:txBody>
          <a:bodyPr>
            <a:normAutofit/>
          </a:bodyPr>
          <a:lstStyle/>
          <a:p>
            <a:r>
              <a:rPr lang="en-GB" sz="1867" b="1" dirty="0">
                <a:solidFill>
                  <a:schemeClr val="bg1">
                    <a:lumMod val="65000"/>
                  </a:schemeClr>
                </a:solidFill>
              </a:rPr>
              <a:t>Social care led problem solving </a:t>
            </a:r>
            <a:r>
              <a:rPr lang="en-GB" sz="1867" dirty="0">
                <a:solidFill>
                  <a:schemeClr val="bg1">
                    <a:lumMod val="65000"/>
                  </a:schemeClr>
                </a:solidFill>
              </a:rPr>
              <a:t>approach from a </a:t>
            </a:r>
            <a:r>
              <a:rPr lang="en-GB" sz="1867" b="1" dirty="0">
                <a:solidFill>
                  <a:schemeClr val="bg1">
                    <a:lumMod val="65000"/>
                  </a:schemeClr>
                </a:solidFill>
              </a:rPr>
              <a:t>dedicated case worker</a:t>
            </a:r>
          </a:p>
          <a:p>
            <a:r>
              <a:rPr lang="en-GB" sz="1867" b="1" dirty="0"/>
              <a:t>Procedurally-just </a:t>
            </a:r>
            <a:r>
              <a:rPr lang="en-GB" sz="1867" dirty="0"/>
              <a:t>police response to cases that fail to engage, or who continue to offend</a:t>
            </a:r>
          </a:p>
          <a:p>
            <a:r>
              <a:rPr lang="en-GB" sz="1867" b="1" dirty="0">
                <a:solidFill>
                  <a:schemeClr val="bg1">
                    <a:lumMod val="65000"/>
                  </a:schemeClr>
                </a:solidFill>
              </a:rPr>
              <a:t>In depth and intensive </a:t>
            </a:r>
            <a:r>
              <a:rPr lang="en-GB" sz="1867" dirty="0">
                <a:solidFill>
                  <a:schemeClr val="bg1">
                    <a:lumMod val="65000"/>
                  </a:schemeClr>
                </a:solidFill>
              </a:rPr>
              <a:t>problem solving approach that lasts </a:t>
            </a:r>
            <a:r>
              <a:rPr lang="en-GB" sz="1867" b="1" dirty="0">
                <a:solidFill>
                  <a:schemeClr val="bg1">
                    <a:lumMod val="65000"/>
                  </a:schemeClr>
                </a:solidFill>
              </a:rPr>
              <a:t>12 months </a:t>
            </a:r>
            <a:r>
              <a:rPr lang="en-GB" sz="1867" dirty="0">
                <a:solidFill>
                  <a:schemeClr val="bg1">
                    <a:lumMod val="65000"/>
                  </a:schemeClr>
                </a:solidFill>
              </a:rPr>
              <a:t>for each member of the cohort</a:t>
            </a:r>
          </a:p>
          <a:p>
            <a:pPr lvl="1"/>
            <a:r>
              <a:rPr lang="en-GB" sz="1600" dirty="0">
                <a:solidFill>
                  <a:schemeClr val="bg1">
                    <a:lumMod val="65000"/>
                  </a:schemeClr>
                </a:solidFill>
              </a:rPr>
              <a:t>The young person gets a visit from social care explaining the process and what will happen (that they will receive tailored support from a dedicated care worker, but that the police will intervene rapidly if there is any sign of continued offending)</a:t>
            </a:r>
          </a:p>
          <a:p>
            <a:pPr lvl="1"/>
            <a:r>
              <a:rPr lang="en-GB" sz="1600" dirty="0">
                <a:solidFill>
                  <a:schemeClr val="bg1">
                    <a:lumMod val="65000"/>
                  </a:schemeClr>
                </a:solidFill>
              </a:rPr>
              <a:t>Police officer visits to explain from the police side after this, to demonstrate involvement and attention, but also to show that they won’t be involved if the offending stops and the engagement with social care prevents their involvement in crime</a:t>
            </a:r>
            <a:endParaRPr lang="en-GB" sz="1867" dirty="0">
              <a:solidFill>
                <a:schemeClr val="bg1">
                  <a:lumMod val="65000"/>
                </a:schemeClr>
              </a:solidFill>
            </a:endParaRPr>
          </a:p>
        </p:txBody>
      </p:sp>
    </p:spTree>
    <p:extLst>
      <p:ext uri="{BB962C8B-B14F-4D97-AF65-F5344CB8AC3E}">
        <p14:creationId xmlns:p14="http://schemas.microsoft.com/office/powerpoint/2010/main" val="3930471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alpha val="7379"/>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301A9-2079-2590-C1AD-4142D72983FE}"/>
              </a:ext>
            </a:extLst>
          </p:cNvPr>
          <p:cNvSpPr>
            <a:spLocks noGrp="1"/>
          </p:cNvSpPr>
          <p:nvPr>
            <p:ph type="ctrTitle"/>
          </p:nvPr>
        </p:nvSpPr>
        <p:spPr>
          <a:xfrm>
            <a:off x="448853" y="1060994"/>
            <a:ext cx="6069513" cy="2387600"/>
          </a:xfrm>
        </p:spPr>
        <p:txBody>
          <a:bodyPr>
            <a:normAutofit/>
          </a:bodyPr>
          <a:lstStyle/>
          <a:p>
            <a:pPr algn="l"/>
            <a:r>
              <a:rPr lang="en-GB" sz="3200" b="1" dirty="0">
                <a:solidFill>
                  <a:srgbClr val="000000"/>
                </a:solidFill>
                <a:effectLst/>
                <a:latin typeface="Aptos ExtraBold" panose="020B0004020202020204" pitchFamily="34" charset="0"/>
                <a:ea typeface="Calibri" panose="020F0502020204030204" pitchFamily="34" charset="0"/>
              </a:rPr>
              <a:t>Another Chance Fund Focused Deterrence programme: </a:t>
            </a:r>
            <a:br>
              <a:rPr lang="en-GB" sz="3200" b="1" dirty="0">
                <a:solidFill>
                  <a:srgbClr val="000000"/>
                </a:solidFill>
                <a:effectLst/>
                <a:latin typeface="Aptos ExtraBold" panose="020B0004020202020204" pitchFamily="34" charset="0"/>
                <a:ea typeface="Calibri" panose="020F0502020204030204" pitchFamily="34" charset="0"/>
              </a:rPr>
            </a:br>
            <a:r>
              <a:rPr lang="en-GB" sz="3200" b="1" dirty="0">
                <a:solidFill>
                  <a:srgbClr val="000000"/>
                </a:solidFill>
                <a:effectLst/>
                <a:latin typeface="Aptos ExtraBold" panose="020B0004020202020204" pitchFamily="34" charset="0"/>
                <a:ea typeface="Calibri" panose="020F0502020204030204" pitchFamily="34" charset="0"/>
              </a:rPr>
              <a:t>a multicentred randomised controlled trial</a:t>
            </a:r>
            <a:r>
              <a:rPr lang="en-GB" sz="3200" b="1" dirty="0">
                <a:effectLst/>
                <a:latin typeface="Aptos ExtraBold" panose="020B0004020202020204" pitchFamily="34" charset="0"/>
              </a:rPr>
              <a:t> </a:t>
            </a:r>
            <a:endParaRPr lang="en-GB" sz="3200" b="1" dirty="0">
              <a:latin typeface="Aptos ExtraBold" panose="020B0004020202020204" pitchFamily="34" charset="0"/>
            </a:endParaRPr>
          </a:p>
        </p:txBody>
      </p:sp>
      <p:sp>
        <p:nvSpPr>
          <p:cNvPr id="4" name="TextBox 3">
            <a:extLst>
              <a:ext uri="{FF2B5EF4-FFF2-40B4-BE49-F238E27FC236}">
                <a16:creationId xmlns:a16="http://schemas.microsoft.com/office/drawing/2014/main" id="{95F3215A-ED83-6FCB-BB8B-B5EAB482C856}"/>
              </a:ext>
            </a:extLst>
          </p:cNvPr>
          <p:cNvSpPr txBox="1"/>
          <p:nvPr/>
        </p:nvSpPr>
        <p:spPr>
          <a:xfrm>
            <a:off x="448853" y="4585266"/>
            <a:ext cx="400676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Iain Brennan (University of Hull)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Tia Simanovic (University of Hull)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Paul McFarlane (UCL)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Will Graham (University of Abertay)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Alex Sutherland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ISRCTN: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11650008</a:t>
            </a:r>
            <a:endParaRPr kumimoji="0" lang="en-GB"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pic>
        <p:nvPicPr>
          <p:cNvPr id="4098" name="Picture 2">
            <a:extLst>
              <a:ext uri="{FF2B5EF4-FFF2-40B4-BE49-F238E27FC236}">
                <a16:creationId xmlns:a16="http://schemas.microsoft.com/office/drawing/2014/main" id="{BDCD40D8-1DB3-F942-3317-B0263863C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700" y="4307592"/>
            <a:ext cx="23114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person smiling with her hand behind her head&#10;&#10;Description automatically generated">
            <a:extLst>
              <a:ext uri="{FF2B5EF4-FFF2-40B4-BE49-F238E27FC236}">
                <a16:creationId xmlns:a16="http://schemas.microsoft.com/office/drawing/2014/main" id="{4635605C-EF7A-F151-116A-4EDE750203FA}"/>
              </a:ext>
            </a:extLst>
          </p:cNvPr>
          <p:cNvPicPr>
            <a:picLocks noChangeAspect="1"/>
          </p:cNvPicPr>
          <p:nvPr/>
        </p:nvPicPr>
        <p:blipFill>
          <a:blip r:embed="rId3"/>
          <a:srcRect b="15462"/>
          <a:stretch/>
        </p:blipFill>
        <p:spPr>
          <a:xfrm>
            <a:off x="6727927" y="338824"/>
            <a:ext cx="5464074" cy="6519176"/>
          </a:xfrm>
          <a:prstGeom prst="rect">
            <a:avLst/>
          </a:prstGeom>
        </p:spPr>
      </p:pic>
    </p:spTree>
    <p:extLst>
      <p:ext uri="{BB962C8B-B14F-4D97-AF65-F5344CB8AC3E}">
        <p14:creationId xmlns:p14="http://schemas.microsoft.com/office/powerpoint/2010/main" val="1253556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BB1F-A122-350E-70D5-817897C12FEA}"/>
              </a:ext>
            </a:extLst>
          </p:cNvPr>
          <p:cNvSpPr>
            <a:spLocks noGrp="1"/>
          </p:cNvSpPr>
          <p:nvPr>
            <p:ph type="title"/>
          </p:nvPr>
        </p:nvSpPr>
        <p:spPr/>
        <p:txBody>
          <a:bodyPr>
            <a:normAutofit fontScale="90000"/>
          </a:bodyPr>
          <a:lstStyle/>
          <a:p>
            <a:r>
              <a:rPr lang="en-GB" dirty="0"/>
              <a:t>What is Focused Deterrence in Milton Keynes?</a:t>
            </a:r>
            <a:endParaRPr lang="en-US" dirty="0"/>
          </a:p>
        </p:txBody>
      </p:sp>
      <p:sp>
        <p:nvSpPr>
          <p:cNvPr id="3" name="Content Placeholder 2">
            <a:extLst>
              <a:ext uri="{FF2B5EF4-FFF2-40B4-BE49-F238E27FC236}">
                <a16:creationId xmlns:a16="http://schemas.microsoft.com/office/drawing/2014/main" id="{AB0805EB-1304-9395-D2C9-FABBD02437FC}"/>
              </a:ext>
            </a:extLst>
          </p:cNvPr>
          <p:cNvSpPr>
            <a:spLocks noGrp="1"/>
          </p:cNvSpPr>
          <p:nvPr>
            <p:ph idx="1"/>
          </p:nvPr>
        </p:nvSpPr>
        <p:spPr>
          <a:xfrm>
            <a:off x="838200" y="1638057"/>
            <a:ext cx="10515600" cy="5136368"/>
          </a:xfrm>
        </p:spPr>
        <p:txBody>
          <a:bodyPr>
            <a:normAutofit/>
          </a:bodyPr>
          <a:lstStyle/>
          <a:p>
            <a:r>
              <a:rPr lang="en-GB" sz="1867" b="1" dirty="0">
                <a:solidFill>
                  <a:schemeClr val="bg1">
                    <a:lumMod val="65000"/>
                  </a:schemeClr>
                </a:solidFill>
              </a:rPr>
              <a:t>Social care led problem solving </a:t>
            </a:r>
            <a:r>
              <a:rPr lang="en-GB" sz="1867" dirty="0">
                <a:solidFill>
                  <a:schemeClr val="bg1">
                    <a:lumMod val="65000"/>
                  </a:schemeClr>
                </a:solidFill>
              </a:rPr>
              <a:t>approach from a </a:t>
            </a:r>
            <a:r>
              <a:rPr lang="en-GB" sz="1867" b="1" dirty="0">
                <a:solidFill>
                  <a:schemeClr val="bg1">
                    <a:lumMod val="65000"/>
                  </a:schemeClr>
                </a:solidFill>
              </a:rPr>
              <a:t>dedicated case worker</a:t>
            </a:r>
          </a:p>
          <a:p>
            <a:r>
              <a:rPr lang="en-GB" sz="1867" b="1" dirty="0">
                <a:solidFill>
                  <a:schemeClr val="bg1">
                    <a:lumMod val="65000"/>
                  </a:schemeClr>
                </a:solidFill>
              </a:rPr>
              <a:t>Procedurally-just </a:t>
            </a:r>
            <a:r>
              <a:rPr lang="en-GB" sz="1867" dirty="0">
                <a:solidFill>
                  <a:schemeClr val="bg1">
                    <a:lumMod val="65000"/>
                  </a:schemeClr>
                </a:solidFill>
              </a:rPr>
              <a:t>police response to cases that fail to engage, or who continue to offend</a:t>
            </a:r>
          </a:p>
          <a:p>
            <a:r>
              <a:rPr lang="en-GB" sz="1867" b="1" dirty="0"/>
              <a:t>In depth and intensive </a:t>
            </a:r>
            <a:r>
              <a:rPr lang="en-GB" sz="1867" dirty="0"/>
              <a:t>problem solving approach that lasts </a:t>
            </a:r>
            <a:r>
              <a:rPr lang="en-GB" sz="1867" b="1" dirty="0"/>
              <a:t>12 months </a:t>
            </a:r>
            <a:r>
              <a:rPr lang="en-GB" sz="1867" dirty="0"/>
              <a:t>for each member of the cohort</a:t>
            </a:r>
          </a:p>
          <a:p>
            <a:pPr lvl="1"/>
            <a:r>
              <a:rPr lang="en-GB" sz="1600" dirty="0"/>
              <a:t>The young person gets a visit from social care explaining the process and what will happen (that they will receive tailored support from a dedicated care worker, but that the police will intervene rapidly if there is any sign of continued offending)</a:t>
            </a:r>
          </a:p>
          <a:p>
            <a:pPr lvl="1"/>
            <a:r>
              <a:rPr lang="en-GB" sz="1600" dirty="0"/>
              <a:t>Police officer visits to explain from the police side after this, to demonstrate involvement and attention, but also to show that they won’t be involved if the offending stops and the engagement with social care prevents their involvement in crime</a:t>
            </a:r>
            <a:endParaRPr lang="en-GB" sz="1867" dirty="0"/>
          </a:p>
        </p:txBody>
      </p:sp>
    </p:spTree>
    <p:extLst>
      <p:ext uri="{BB962C8B-B14F-4D97-AF65-F5344CB8AC3E}">
        <p14:creationId xmlns:p14="http://schemas.microsoft.com/office/powerpoint/2010/main" val="38217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BB1F-A122-350E-70D5-817897C12FEA}"/>
              </a:ext>
            </a:extLst>
          </p:cNvPr>
          <p:cNvSpPr>
            <a:spLocks noGrp="1"/>
          </p:cNvSpPr>
          <p:nvPr>
            <p:ph type="title"/>
          </p:nvPr>
        </p:nvSpPr>
        <p:spPr/>
        <p:txBody>
          <a:bodyPr>
            <a:normAutofit/>
          </a:bodyPr>
          <a:lstStyle/>
          <a:p>
            <a:r>
              <a:rPr lang="en-GB" dirty="0"/>
              <a:t>What was delivered?</a:t>
            </a:r>
            <a:endParaRPr lang="en-US" dirty="0"/>
          </a:p>
        </p:txBody>
      </p:sp>
      <p:sp>
        <p:nvSpPr>
          <p:cNvPr id="3" name="Content Placeholder 2">
            <a:extLst>
              <a:ext uri="{FF2B5EF4-FFF2-40B4-BE49-F238E27FC236}">
                <a16:creationId xmlns:a16="http://schemas.microsoft.com/office/drawing/2014/main" id="{AB0805EB-1304-9395-D2C9-FABBD02437FC}"/>
              </a:ext>
            </a:extLst>
          </p:cNvPr>
          <p:cNvSpPr>
            <a:spLocks noGrp="1"/>
          </p:cNvSpPr>
          <p:nvPr>
            <p:ph idx="1"/>
          </p:nvPr>
        </p:nvSpPr>
        <p:spPr>
          <a:xfrm>
            <a:off x="838200" y="1638057"/>
            <a:ext cx="4485392" cy="5136368"/>
          </a:xfrm>
        </p:spPr>
        <p:txBody>
          <a:bodyPr>
            <a:normAutofit/>
          </a:bodyPr>
          <a:lstStyle/>
          <a:p>
            <a:r>
              <a:rPr lang="en-GB" sz="1600" dirty="0"/>
              <a:t>Multi-agency </a:t>
            </a:r>
            <a:r>
              <a:rPr lang="en-GB" sz="1600" b="1" dirty="0"/>
              <a:t>care-led</a:t>
            </a:r>
            <a:r>
              <a:rPr lang="en-GB" sz="1600" dirty="0"/>
              <a:t> approach</a:t>
            </a:r>
          </a:p>
          <a:p>
            <a:r>
              <a:rPr lang="en-GB" sz="1600" dirty="0"/>
              <a:t>Working out </a:t>
            </a:r>
            <a:r>
              <a:rPr lang="en-GB" sz="1600" b="1" dirty="0"/>
              <a:t>how to help</a:t>
            </a:r>
            <a:r>
              <a:rPr lang="en-GB" sz="1600" dirty="0"/>
              <a:t>, not taking the easy option</a:t>
            </a:r>
          </a:p>
          <a:p>
            <a:r>
              <a:rPr lang="en-GB" sz="1600" b="1" dirty="0"/>
              <a:t>Person centred </a:t>
            </a:r>
            <a:r>
              <a:rPr lang="en-GB" sz="1600" dirty="0"/>
              <a:t>problem solving</a:t>
            </a:r>
          </a:p>
          <a:p>
            <a:pPr lvl="1"/>
            <a:r>
              <a:rPr lang="en-GB" sz="1467" dirty="0"/>
              <a:t>Trusted adult, allocated long term, who they could build a </a:t>
            </a:r>
            <a:r>
              <a:rPr lang="en-GB" sz="1467" b="1" dirty="0"/>
              <a:t>supportive relationship</a:t>
            </a:r>
            <a:r>
              <a:rPr lang="en-GB" sz="1467" dirty="0"/>
              <a:t> with</a:t>
            </a:r>
          </a:p>
          <a:p>
            <a:pPr lvl="1"/>
            <a:r>
              <a:rPr lang="en-GB" sz="1467" dirty="0"/>
              <a:t>The suite of options grew as the trial progressed</a:t>
            </a:r>
          </a:p>
          <a:p>
            <a:pPr lvl="1"/>
            <a:r>
              <a:rPr lang="en-GB" sz="1467" dirty="0"/>
              <a:t>In depth </a:t>
            </a:r>
            <a:r>
              <a:rPr lang="en-GB" sz="1467" b="1" dirty="0"/>
              <a:t>problem solving</a:t>
            </a:r>
            <a:r>
              <a:rPr lang="en-GB" sz="1467" dirty="0"/>
              <a:t>, done with the young person, not to them</a:t>
            </a:r>
          </a:p>
          <a:p>
            <a:r>
              <a:rPr lang="en-GB" sz="1600" b="1" dirty="0"/>
              <a:t>Tracking</a:t>
            </a:r>
            <a:r>
              <a:rPr lang="en-GB" sz="1600" dirty="0"/>
              <a:t> at all stages</a:t>
            </a:r>
          </a:p>
        </p:txBody>
      </p:sp>
      <p:sp>
        <p:nvSpPr>
          <p:cNvPr id="5" name="Rounded Rectangle 4"/>
          <p:cNvSpPr/>
          <p:nvPr/>
        </p:nvSpPr>
        <p:spPr>
          <a:xfrm>
            <a:off x="7948119" y="902291"/>
            <a:ext cx="1752184" cy="539647"/>
          </a:xfrm>
          <a:prstGeom prst="roundRect">
            <a:avLst/>
          </a:prstGeom>
          <a:solidFill>
            <a:srgbClr val="0F8290"/>
          </a:solidFill>
          <a:ln>
            <a:solidFill>
              <a:srgbClr val="0F8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867" dirty="0">
                <a:solidFill>
                  <a:prstClr val="white"/>
                </a:solidFill>
                <a:latin typeface="Calibri" panose="020F0502020204030204"/>
              </a:rPr>
              <a:t>Eligible cases identified</a:t>
            </a:r>
          </a:p>
        </p:txBody>
      </p:sp>
      <p:cxnSp>
        <p:nvCxnSpPr>
          <p:cNvPr id="7" name="Straight Arrow Connector 6"/>
          <p:cNvCxnSpPr>
            <a:stCxn id="5" idx="2"/>
            <a:endCxn id="8" idx="0"/>
          </p:cNvCxnSpPr>
          <p:nvPr/>
        </p:nvCxnSpPr>
        <p:spPr>
          <a:xfrm>
            <a:off x="8824211" y="1441937"/>
            <a:ext cx="0" cy="196120"/>
          </a:xfrm>
          <a:prstGeom prst="straightConnector1">
            <a:avLst/>
          </a:prstGeom>
          <a:ln>
            <a:solidFill>
              <a:srgbClr val="0F8290"/>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948119" y="1638058"/>
            <a:ext cx="1752184" cy="539647"/>
          </a:xfrm>
          <a:prstGeom prst="roundRect">
            <a:avLst/>
          </a:prstGeom>
          <a:solidFill>
            <a:srgbClr val="0F8290"/>
          </a:solidFill>
          <a:ln>
            <a:solidFill>
              <a:srgbClr val="0F8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867" dirty="0">
                <a:solidFill>
                  <a:prstClr val="white"/>
                </a:solidFill>
                <a:latin typeface="Calibri" panose="020F0502020204030204"/>
              </a:rPr>
              <a:t>Randomised</a:t>
            </a:r>
          </a:p>
        </p:txBody>
      </p:sp>
      <p:sp>
        <p:nvSpPr>
          <p:cNvPr id="11" name="Rounded Rectangle 10"/>
          <p:cNvSpPr/>
          <p:nvPr/>
        </p:nvSpPr>
        <p:spPr>
          <a:xfrm>
            <a:off x="9014085" y="2474177"/>
            <a:ext cx="1752184" cy="539647"/>
          </a:xfrm>
          <a:prstGeom prst="roundRect">
            <a:avLst/>
          </a:prstGeom>
          <a:solidFill>
            <a:srgbClr val="0F8290"/>
          </a:solidFill>
          <a:ln>
            <a:solidFill>
              <a:srgbClr val="0F8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867" dirty="0">
                <a:solidFill>
                  <a:prstClr val="white"/>
                </a:solidFill>
                <a:latin typeface="Calibri" panose="020F0502020204030204"/>
              </a:rPr>
              <a:t>Business as Usual</a:t>
            </a:r>
          </a:p>
        </p:txBody>
      </p:sp>
      <p:cxnSp>
        <p:nvCxnSpPr>
          <p:cNvPr id="14" name="Elbow Connector 13"/>
          <p:cNvCxnSpPr>
            <a:stCxn id="8" idx="2"/>
            <a:endCxn id="11" idx="0"/>
          </p:cNvCxnSpPr>
          <p:nvPr/>
        </p:nvCxnSpPr>
        <p:spPr>
          <a:xfrm rot="16200000" flipH="1">
            <a:off x="9208957" y="1792957"/>
            <a:ext cx="296472" cy="1065967"/>
          </a:xfrm>
          <a:prstGeom prst="bentConnector3">
            <a:avLst/>
          </a:prstGeom>
          <a:ln>
            <a:solidFill>
              <a:srgbClr val="0F8290"/>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977088" y="2474175"/>
            <a:ext cx="1752184" cy="539647"/>
          </a:xfrm>
          <a:prstGeom prst="roundRect">
            <a:avLst/>
          </a:prstGeom>
          <a:solidFill>
            <a:srgbClr val="0F8290"/>
          </a:solidFill>
          <a:ln>
            <a:solidFill>
              <a:srgbClr val="0F8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867" dirty="0">
                <a:solidFill>
                  <a:prstClr val="white"/>
                </a:solidFill>
                <a:latin typeface="Calibri" panose="020F0502020204030204"/>
              </a:rPr>
              <a:t>Multiagency Panel</a:t>
            </a:r>
          </a:p>
        </p:txBody>
      </p:sp>
      <p:cxnSp>
        <p:nvCxnSpPr>
          <p:cNvPr id="18" name="Elbow Connector 17"/>
          <p:cNvCxnSpPr>
            <a:stCxn id="8" idx="2"/>
            <a:endCxn id="17" idx="0"/>
          </p:cNvCxnSpPr>
          <p:nvPr/>
        </p:nvCxnSpPr>
        <p:spPr>
          <a:xfrm rot="5400000">
            <a:off x="8190462" y="1840425"/>
            <a:ext cx="296471" cy="971031"/>
          </a:xfrm>
          <a:prstGeom prst="bentConnector3">
            <a:avLst>
              <a:gd name="adj1" fmla="val 50000"/>
            </a:avLst>
          </a:prstGeom>
          <a:ln>
            <a:solidFill>
              <a:srgbClr val="0F8290"/>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6977088" y="3202698"/>
            <a:ext cx="1752184" cy="539647"/>
          </a:xfrm>
          <a:prstGeom prst="roundRect">
            <a:avLst/>
          </a:prstGeom>
          <a:solidFill>
            <a:srgbClr val="0F8290"/>
          </a:solidFill>
          <a:ln>
            <a:solidFill>
              <a:srgbClr val="0F8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867" dirty="0">
                <a:solidFill>
                  <a:prstClr val="white"/>
                </a:solidFill>
                <a:latin typeface="Calibri" panose="020F0502020204030204"/>
              </a:rPr>
              <a:t>Allocated to Case Worker</a:t>
            </a:r>
          </a:p>
        </p:txBody>
      </p:sp>
      <p:cxnSp>
        <p:nvCxnSpPr>
          <p:cNvPr id="23" name="Straight Arrow Connector 22"/>
          <p:cNvCxnSpPr>
            <a:stCxn id="17" idx="2"/>
            <a:endCxn id="21" idx="0"/>
          </p:cNvCxnSpPr>
          <p:nvPr/>
        </p:nvCxnSpPr>
        <p:spPr>
          <a:xfrm>
            <a:off x="7853180" y="3013822"/>
            <a:ext cx="0" cy="188876"/>
          </a:xfrm>
          <a:prstGeom prst="straightConnector1">
            <a:avLst/>
          </a:prstGeom>
          <a:ln>
            <a:solidFill>
              <a:srgbClr val="0F8290"/>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6977088" y="3944047"/>
            <a:ext cx="1752184" cy="539647"/>
          </a:xfrm>
          <a:prstGeom prst="roundRect">
            <a:avLst/>
          </a:prstGeom>
          <a:solidFill>
            <a:srgbClr val="0F8290"/>
          </a:solidFill>
          <a:ln>
            <a:solidFill>
              <a:srgbClr val="0F8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867" dirty="0">
                <a:solidFill>
                  <a:prstClr val="white"/>
                </a:solidFill>
                <a:latin typeface="Calibri" panose="020F0502020204030204"/>
              </a:rPr>
              <a:t>Case Worker Visit</a:t>
            </a:r>
          </a:p>
        </p:txBody>
      </p:sp>
      <p:cxnSp>
        <p:nvCxnSpPr>
          <p:cNvPr id="27" name="Straight Arrow Connector 26"/>
          <p:cNvCxnSpPr>
            <a:stCxn id="21" idx="2"/>
            <a:endCxn id="26" idx="0"/>
          </p:cNvCxnSpPr>
          <p:nvPr/>
        </p:nvCxnSpPr>
        <p:spPr>
          <a:xfrm>
            <a:off x="7853180" y="3742345"/>
            <a:ext cx="0" cy="201703"/>
          </a:xfrm>
          <a:prstGeom prst="straightConnector1">
            <a:avLst/>
          </a:prstGeom>
          <a:ln>
            <a:solidFill>
              <a:srgbClr val="0F8290"/>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6977088" y="4685397"/>
            <a:ext cx="1752184" cy="539647"/>
          </a:xfrm>
          <a:prstGeom prst="roundRect">
            <a:avLst/>
          </a:prstGeom>
          <a:solidFill>
            <a:srgbClr val="0F8290"/>
          </a:solidFill>
          <a:ln>
            <a:solidFill>
              <a:srgbClr val="0F8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867" dirty="0">
                <a:solidFill>
                  <a:prstClr val="white"/>
                </a:solidFill>
                <a:latin typeface="Calibri" panose="020F0502020204030204"/>
              </a:rPr>
              <a:t>Police Visit</a:t>
            </a:r>
          </a:p>
        </p:txBody>
      </p:sp>
      <p:cxnSp>
        <p:nvCxnSpPr>
          <p:cNvPr id="31" name="Straight Arrow Connector 30"/>
          <p:cNvCxnSpPr>
            <a:stCxn id="26" idx="2"/>
            <a:endCxn id="30" idx="0"/>
          </p:cNvCxnSpPr>
          <p:nvPr/>
        </p:nvCxnSpPr>
        <p:spPr>
          <a:xfrm>
            <a:off x="7853180" y="4483694"/>
            <a:ext cx="0" cy="201703"/>
          </a:xfrm>
          <a:prstGeom prst="straightConnector1">
            <a:avLst/>
          </a:prstGeom>
          <a:ln>
            <a:solidFill>
              <a:srgbClr val="0F8290"/>
            </a:solidFill>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928610" y="5426746"/>
            <a:ext cx="3849141" cy="1002369"/>
          </a:xfrm>
          <a:prstGeom prst="roundRect">
            <a:avLst/>
          </a:prstGeom>
          <a:solidFill>
            <a:srgbClr val="0F8290"/>
          </a:solidFill>
          <a:ln>
            <a:solidFill>
              <a:srgbClr val="0F8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867" dirty="0">
                <a:solidFill>
                  <a:prstClr val="white"/>
                </a:solidFill>
                <a:latin typeface="Calibri" panose="020F0502020204030204"/>
              </a:rPr>
              <a:t>In depth problem solving, with procedurally just policing</a:t>
            </a:r>
          </a:p>
        </p:txBody>
      </p:sp>
      <p:cxnSp>
        <p:nvCxnSpPr>
          <p:cNvPr id="35" name="Straight Arrow Connector 34"/>
          <p:cNvCxnSpPr>
            <a:stCxn id="30" idx="2"/>
            <a:endCxn id="34" idx="0"/>
          </p:cNvCxnSpPr>
          <p:nvPr/>
        </p:nvCxnSpPr>
        <p:spPr>
          <a:xfrm>
            <a:off x="7853180" y="5225043"/>
            <a:ext cx="0" cy="201703"/>
          </a:xfrm>
          <a:prstGeom prst="straightConnector1">
            <a:avLst/>
          </a:prstGeom>
          <a:ln>
            <a:solidFill>
              <a:srgbClr val="0F829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500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2D6D-0902-EC1F-50D1-F6EC440CDF8C}"/>
              </a:ext>
            </a:extLst>
          </p:cNvPr>
          <p:cNvSpPr>
            <a:spLocks noGrp="1"/>
          </p:cNvSpPr>
          <p:nvPr>
            <p:ph type="title"/>
          </p:nvPr>
        </p:nvSpPr>
        <p:spPr/>
        <p:txBody>
          <a:bodyPr/>
          <a:lstStyle/>
          <a:p>
            <a:r>
              <a:rPr lang="en-US" dirty="0"/>
              <a:t>Results of the Trial after 12 months</a:t>
            </a:r>
          </a:p>
        </p:txBody>
      </p:sp>
      <p:sp>
        <p:nvSpPr>
          <p:cNvPr id="3" name="Content Placeholder 2">
            <a:extLst>
              <a:ext uri="{FF2B5EF4-FFF2-40B4-BE49-F238E27FC236}">
                <a16:creationId xmlns:a16="http://schemas.microsoft.com/office/drawing/2014/main" id="{080E8679-B1F2-D0F4-9BB0-80056EEAA367}"/>
              </a:ext>
            </a:extLst>
          </p:cNvPr>
          <p:cNvSpPr txBox="1">
            <a:spLocks/>
          </p:cNvSpPr>
          <p:nvPr/>
        </p:nvSpPr>
        <p:spPr>
          <a:xfrm>
            <a:off x="838200" y="2301906"/>
            <a:ext cx="6536963" cy="3617625"/>
          </a:xfrm>
          <a:prstGeom prst="rect">
            <a:avLst/>
          </a:prstGeom>
        </p:spPr>
        <p:txBody>
          <a:bodyPr vert="horz" lIns="121920" tIns="60960" rIns="121920" bIns="60960" rtlCol="0">
            <a:normAutofit fontScale="70000" lnSpcReduction="20000"/>
          </a:bodyPr>
          <a:lstStyle>
            <a:lvl1pPr marL="171450" indent="-171450" algn="l" defTabSz="685800" rtl="0" eaLnBrk="1" latinLnBrk="0" hangingPunct="1">
              <a:lnSpc>
                <a:spcPct val="120000"/>
              </a:lnSpc>
              <a:spcBef>
                <a:spcPts val="750"/>
              </a:spcBef>
              <a:spcAft>
                <a:spcPts val="6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6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6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spcAft>
                <a:spcPts val="800"/>
              </a:spcAft>
              <a:buNone/>
            </a:pPr>
            <a:endParaRPr lang="en-GB" sz="2800" spc="67" dirty="0">
              <a:solidFill>
                <a:srgbClr val="0FB6CC"/>
              </a:solidFill>
            </a:endParaRPr>
          </a:p>
          <a:p>
            <a:pPr marL="0" indent="0" defTabSz="914377">
              <a:spcBef>
                <a:spcPts val="1000"/>
              </a:spcBef>
              <a:spcAft>
                <a:spcPts val="800"/>
              </a:spcAft>
              <a:buNone/>
            </a:pPr>
            <a:r>
              <a:rPr lang="en-GB" sz="2800" spc="67" dirty="0">
                <a:solidFill>
                  <a:srgbClr val="0FB6CC"/>
                </a:solidFill>
              </a:rPr>
              <a:t>A glossy ‘What Works’ report has been circulated, but please request it to be sent to you if you have not received it already. To reference, please use:</a:t>
            </a:r>
          </a:p>
          <a:p>
            <a:pPr marL="0" indent="0" defTabSz="914377">
              <a:spcBef>
                <a:spcPts val="1000"/>
              </a:spcBef>
              <a:spcAft>
                <a:spcPts val="800"/>
              </a:spcAft>
              <a:buNone/>
            </a:pPr>
            <a:endParaRPr lang="en-GB" sz="2800" spc="67" dirty="0">
              <a:solidFill>
                <a:srgbClr val="0FB6CC"/>
              </a:solidFill>
            </a:endParaRPr>
          </a:p>
          <a:p>
            <a:pPr marL="0" indent="0" defTabSz="914377">
              <a:spcBef>
                <a:spcPts val="1000"/>
              </a:spcBef>
              <a:spcAft>
                <a:spcPts val="800"/>
              </a:spcAft>
              <a:buNone/>
            </a:pPr>
            <a:r>
              <a:rPr lang="en-GB" sz="2800" spc="67" dirty="0">
                <a:solidFill>
                  <a:prstClr val="white"/>
                </a:solidFill>
              </a:rPr>
              <a:t>Olphin, T., Bottomley, S., Webb, A. &amp; Stock, M. (2024) </a:t>
            </a:r>
            <a:r>
              <a:rPr lang="en-GB" sz="2800" i="1" spc="67" dirty="0">
                <a:solidFill>
                  <a:prstClr val="white"/>
                </a:solidFill>
              </a:rPr>
              <a:t>What Works Series: Focused Deterrence 12 Month Findings</a:t>
            </a:r>
            <a:r>
              <a:rPr lang="en-GB" sz="2800" spc="67" dirty="0">
                <a:solidFill>
                  <a:prstClr val="white"/>
                </a:solidFill>
              </a:rPr>
              <a:t>, Thames Valley Violence Prevention Partnership: Kidlington, UK</a:t>
            </a:r>
          </a:p>
        </p:txBody>
      </p:sp>
      <p:pic>
        <p:nvPicPr>
          <p:cNvPr id="4" name="Picture 3"/>
          <p:cNvPicPr>
            <a:picLocks noChangeAspect="1"/>
          </p:cNvPicPr>
          <p:nvPr/>
        </p:nvPicPr>
        <p:blipFill>
          <a:blip r:embed="rId2"/>
          <a:stretch>
            <a:fillRect/>
          </a:stretch>
        </p:blipFill>
        <p:spPr>
          <a:xfrm>
            <a:off x="7475096" y="1620155"/>
            <a:ext cx="3488960" cy="4981127"/>
          </a:xfrm>
          <a:prstGeom prst="rect">
            <a:avLst/>
          </a:prstGeom>
        </p:spPr>
      </p:pic>
    </p:spTree>
    <p:extLst>
      <p:ext uri="{BB962C8B-B14F-4D97-AF65-F5344CB8AC3E}">
        <p14:creationId xmlns:p14="http://schemas.microsoft.com/office/powerpoint/2010/main" val="1653413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61842-4116-4BE5-8D4C-18E02CE7E529}"/>
              </a:ext>
            </a:extLst>
          </p:cNvPr>
          <p:cNvSpPr>
            <a:spLocks noGrp="1"/>
          </p:cNvSpPr>
          <p:nvPr>
            <p:ph type="title"/>
          </p:nvPr>
        </p:nvSpPr>
        <p:spPr/>
        <p:txBody>
          <a:bodyPr>
            <a:normAutofit/>
          </a:bodyPr>
          <a:lstStyle/>
          <a:p>
            <a:r>
              <a:rPr lang="en-GB" dirty="0"/>
              <a:t>Overall experimental findings – all age groups</a:t>
            </a:r>
            <a:endParaRPr lang="en-US" dirty="0"/>
          </a:p>
        </p:txBody>
      </p:sp>
      <p:sp>
        <p:nvSpPr>
          <p:cNvPr id="4" name="Content Placeholder 2">
            <a:extLst>
              <a:ext uri="{FF2B5EF4-FFF2-40B4-BE49-F238E27FC236}">
                <a16:creationId xmlns:a16="http://schemas.microsoft.com/office/drawing/2014/main" id="{080E8679-B1F2-D0F4-9BB0-80056EEAA367}"/>
              </a:ext>
            </a:extLst>
          </p:cNvPr>
          <p:cNvSpPr txBox="1">
            <a:spLocks/>
          </p:cNvSpPr>
          <p:nvPr/>
        </p:nvSpPr>
        <p:spPr>
          <a:xfrm>
            <a:off x="838197" y="5986072"/>
            <a:ext cx="10515600" cy="871928"/>
          </a:xfrm>
          <a:prstGeom prst="rect">
            <a:avLst/>
          </a:prstGeom>
        </p:spPr>
        <p:txBody>
          <a:bodyPr vert="horz" lIns="121920" tIns="60960" rIns="121920" bIns="60960" rtlCol="0">
            <a:normAutofit fontScale="70000" lnSpcReduction="20000"/>
          </a:bodyPr>
          <a:lstStyle>
            <a:lvl1pPr marL="171450" indent="-171450" algn="l" defTabSz="685800" rtl="0" eaLnBrk="1" latinLnBrk="0" hangingPunct="1">
              <a:lnSpc>
                <a:spcPct val="120000"/>
              </a:lnSpc>
              <a:spcBef>
                <a:spcPts val="750"/>
              </a:spcBef>
              <a:spcAft>
                <a:spcPts val="6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6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6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Bef>
                <a:spcPts val="1000"/>
              </a:spcBef>
              <a:spcAft>
                <a:spcPts val="800"/>
              </a:spcAft>
            </a:pPr>
            <a:r>
              <a:rPr lang="en-GB" sz="1867" spc="67" dirty="0">
                <a:solidFill>
                  <a:srgbClr val="11B6C9"/>
                </a:solidFill>
              </a:rPr>
              <a:t>Statistically significant – less than 5% likelihood the finding was due to chance</a:t>
            </a:r>
          </a:p>
          <a:p>
            <a:pPr marL="228594" indent="-228594" defTabSz="914377">
              <a:spcBef>
                <a:spcPts val="1000"/>
              </a:spcBef>
              <a:spcAft>
                <a:spcPts val="800"/>
              </a:spcAft>
            </a:pPr>
            <a:r>
              <a:rPr lang="en-GB" sz="1867" spc="67" dirty="0">
                <a:solidFill>
                  <a:srgbClr val="2F80C4"/>
                </a:solidFill>
              </a:rPr>
              <a:t>Not statistically significant – more than 5% likelihood the finding was due to chance, but collectively they show positive results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47" y="1620155"/>
            <a:ext cx="10147300" cy="3962400"/>
          </a:xfrm>
          <a:prstGeom prst="rect">
            <a:avLst/>
          </a:prstGeom>
        </p:spPr>
      </p:pic>
    </p:spTree>
    <p:extLst>
      <p:ext uri="{BB962C8B-B14F-4D97-AF65-F5344CB8AC3E}">
        <p14:creationId xmlns:p14="http://schemas.microsoft.com/office/powerpoint/2010/main" val="1484231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61842-4116-4BE5-8D4C-18E02CE7E529}"/>
              </a:ext>
            </a:extLst>
          </p:cNvPr>
          <p:cNvSpPr>
            <a:spLocks noGrp="1"/>
          </p:cNvSpPr>
          <p:nvPr>
            <p:ph type="title"/>
          </p:nvPr>
        </p:nvSpPr>
        <p:spPr/>
        <p:txBody>
          <a:bodyPr/>
          <a:lstStyle/>
          <a:p>
            <a:r>
              <a:rPr lang="en-GB" dirty="0"/>
              <a:t>Engagement in Focused Deterrence</a:t>
            </a:r>
            <a:endParaRPr lang="en-US" dirty="0"/>
          </a:p>
        </p:txBody>
      </p:sp>
      <p:sp>
        <p:nvSpPr>
          <p:cNvPr id="4" name="Content Placeholder 2">
            <a:extLst>
              <a:ext uri="{FF2B5EF4-FFF2-40B4-BE49-F238E27FC236}">
                <a16:creationId xmlns:a16="http://schemas.microsoft.com/office/drawing/2014/main" id="{080E8679-B1F2-D0F4-9BB0-80056EEAA367}"/>
              </a:ext>
            </a:extLst>
          </p:cNvPr>
          <p:cNvSpPr txBox="1">
            <a:spLocks/>
          </p:cNvSpPr>
          <p:nvPr/>
        </p:nvSpPr>
        <p:spPr>
          <a:xfrm>
            <a:off x="838197" y="4347149"/>
            <a:ext cx="10515600" cy="2602292"/>
          </a:xfrm>
          <a:prstGeom prst="rect">
            <a:avLst/>
          </a:prstGeom>
        </p:spPr>
        <p:txBody>
          <a:bodyPr vert="horz" lIns="121920" tIns="60960" rIns="121920" bIns="60960" rtlCol="0">
            <a:normAutofit/>
          </a:bodyPr>
          <a:lstStyle>
            <a:lvl1pPr marL="171450" indent="-171450" algn="l" defTabSz="685800" rtl="0" eaLnBrk="1" latinLnBrk="0" hangingPunct="1">
              <a:lnSpc>
                <a:spcPct val="120000"/>
              </a:lnSpc>
              <a:spcBef>
                <a:spcPts val="750"/>
              </a:spcBef>
              <a:spcAft>
                <a:spcPts val="6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6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6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Bef>
                <a:spcPts val="1000"/>
              </a:spcBef>
              <a:spcAft>
                <a:spcPts val="800"/>
              </a:spcAft>
            </a:pPr>
            <a:r>
              <a:rPr lang="en-GB" sz="2800" spc="67" dirty="0">
                <a:solidFill>
                  <a:prstClr val="black"/>
                </a:solidFill>
              </a:rPr>
              <a:t>Delivery was much more difficult in over 18s</a:t>
            </a:r>
          </a:p>
          <a:p>
            <a:pPr marL="228594" indent="-228594" defTabSz="914377">
              <a:spcBef>
                <a:spcPts val="1000"/>
              </a:spcBef>
              <a:spcAft>
                <a:spcPts val="800"/>
              </a:spcAft>
            </a:pPr>
            <a:r>
              <a:rPr lang="en-GB" sz="2800" spc="67" dirty="0">
                <a:solidFill>
                  <a:prstClr val="black"/>
                </a:solidFill>
              </a:rPr>
              <a:t>Sub-group analysis only conducted for under 18s due to level of engagement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497" y="2081951"/>
            <a:ext cx="9779000" cy="1803400"/>
          </a:xfrm>
          <a:prstGeom prst="rect">
            <a:avLst/>
          </a:prstGeom>
        </p:spPr>
      </p:pic>
    </p:spTree>
    <p:extLst>
      <p:ext uri="{BB962C8B-B14F-4D97-AF65-F5344CB8AC3E}">
        <p14:creationId xmlns:p14="http://schemas.microsoft.com/office/powerpoint/2010/main" val="1635942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61842-4116-4BE5-8D4C-18E02CE7E529}"/>
              </a:ext>
            </a:extLst>
          </p:cNvPr>
          <p:cNvSpPr>
            <a:spLocks noGrp="1"/>
          </p:cNvSpPr>
          <p:nvPr>
            <p:ph type="title"/>
          </p:nvPr>
        </p:nvSpPr>
        <p:spPr/>
        <p:txBody>
          <a:bodyPr/>
          <a:lstStyle/>
          <a:p>
            <a:r>
              <a:rPr lang="en-GB" dirty="0"/>
              <a:t>Immediate Impact on Offending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047" y="2530110"/>
            <a:ext cx="11137900" cy="1917700"/>
          </a:xfrm>
          <a:prstGeom prst="rect">
            <a:avLst/>
          </a:prstGeom>
        </p:spPr>
      </p:pic>
      <p:sp>
        <p:nvSpPr>
          <p:cNvPr id="6" name="Content Placeholder 2">
            <a:extLst>
              <a:ext uri="{FF2B5EF4-FFF2-40B4-BE49-F238E27FC236}">
                <a16:creationId xmlns:a16="http://schemas.microsoft.com/office/drawing/2014/main" id="{080E8679-B1F2-D0F4-9BB0-80056EEAA367}"/>
              </a:ext>
            </a:extLst>
          </p:cNvPr>
          <p:cNvSpPr txBox="1">
            <a:spLocks/>
          </p:cNvSpPr>
          <p:nvPr/>
        </p:nvSpPr>
        <p:spPr>
          <a:xfrm>
            <a:off x="838197" y="5986072"/>
            <a:ext cx="10515600" cy="871928"/>
          </a:xfrm>
          <a:prstGeom prst="rect">
            <a:avLst/>
          </a:prstGeom>
        </p:spPr>
        <p:txBody>
          <a:bodyPr vert="horz" lIns="121920" tIns="60960" rIns="121920" bIns="60960" rtlCol="0">
            <a:normAutofit/>
          </a:bodyPr>
          <a:lstStyle>
            <a:lvl1pPr marL="171450" indent="-171450" algn="l" defTabSz="685800" rtl="0" eaLnBrk="1" latinLnBrk="0" hangingPunct="1">
              <a:lnSpc>
                <a:spcPct val="120000"/>
              </a:lnSpc>
              <a:spcBef>
                <a:spcPts val="750"/>
              </a:spcBef>
              <a:spcAft>
                <a:spcPts val="6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6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6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Bef>
                <a:spcPts val="1000"/>
              </a:spcBef>
              <a:spcAft>
                <a:spcPts val="800"/>
              </a:spcAft>
            </a:pPr>
            <a:r>
              <a:rPr lang="en-GB" sz="1867" spc="67" dirty="0">
                <a:solidFill>
                  <a:srgbClr val="11B6C9"/>
                </a:solidFill>
              </a:rPr>
              <a:t>Statistically significant – less than 5% likelihood the finding was due to chance</a:t>
            </a:r>
          </a:p>
        </p:txBody>
      </p:sp>
    </p:spTree>
    <p:extLst>
      <p:ext uri="{BB962C8B-B14F-4D97-AF65-F5344CB8AC3E}">
        <p14:creationId xmlns:p14="http://schemas.microsoft.com/office/powerpoint/2010/main" val="555716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61842-4116-4BE5-8D4C-18E02CE7E529}"/>
              </a:ext>
            </a:extLst>
          </p:cNvPr>
          <p:cNvSpPr>
            <a:spLocks noGrp="1"/>
          </p:cNvSpPr>
          <p:nvPr>
            <p:ph type="title"/>
          </p:nvPr>
        </p:nvSpPr>
        <p:spPr/>
        <p:txBody>
          <a:bodyPr/>
          <a:lstStyle/>
          <a:p>
            <a:r>
              <a:rPr lang="en-GB" dirty="0"/>
              <a:t>What does this mean?</a:t>
            </a:r>
            <a:endParaRPr lang="en-US" dirty="0"/>
          </a:p>
        </p:txBody>
      </p:sp>
      <p:sp>
        <p:nvSpPr>
          <p:cNvPr id="4" name="Content Placeholder 2">
            <a:extLst>
              <a:ext uri="{FF2B5EF4-FFF2-40B4-BE49-F238E27FC236}">
                <a16:creationId xmlns:a16="http://schemas.microsoft.com/office/drawing/2014/main" id="{080E8679-B1F2-D0F4-9BB0-80056EEAA367}"/>
              </a:ext>
            </a:extLst>
          </p:cNvPr>
          <p:cNvSpPr txBox="1">
            <a:spLocks/>
          </p:cNvSpPr>
          <p:nvPr/>
        </p:nvSpPr>
        <p:spPr>
          <a:xfrm>
            <a:off x="838197" y="1620157"/>
            <a:ext cx="10515600" cy="5329284"/>
          </a:xfrm>
          <a:prstGeom prst="rect">
            <a:avLst/>
          </a:prstGeom>
        </p:spPr>
        <p:txBody>
          <a:bodyPr vert="horz" lIns="121920" tIns="60960" rIns="121920" bIns="60960" rtlCol="0">
            <a:normAutofit/>
          </a:bodyPr>
          <a:lstStyle>
            <a:lvl1pPr marL="171450" indent="-171450" algn="l" defTabSz="685800" rtl="0" eaLnBrk="1" latinLnBrk="0" hangingPunct="1">
              <a:lnSpc>
                <a:spcPct val="120000"/>
              </a:lnSpc>
              <a:spcBef>
                <a:spcPts val="750"/>
              </a:spcBef>
              <a:spcAft>
                <a:spcPts val="6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6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6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spcAft>
                <a:spcPts val="800"/>
              </a:spcAft>
              <a:buNone/>
            </a:pPr>
            <a:endParaRPr lang="en-GB" sz="2400" spc="67" dirty="0">
              <a:solidFill>
                <a:prstClr val="black"/>
              </a:solidFill>
            </a:endParaRPr>
          </a:p>
          <a:p>
            <a:pPr marL="0" indent="0" defTabSz="914377">
              <a:spcBef>
                <a:spcPts val="1000"/>
              </a:spcBef>
              <a:spcAft>
                <a:spcPts val="800"/>
              </a:spcAft>
              <a:buNone/>
            </a:pPr>
            <a:r>
              <a:rPr lang="en-GB" sz="2400" b="1" i="1" spc="67" dirty="0">
                <a:solidFill>
                  <a:prstClr val="black"/>
                </a:solidFill>
              </a:rPr>
              <a:t>Social care-led person-centred problem solving, conducted in a long term in-depth manner where a trusting relationship is built with the case worker, supported by a procedurally-just policing response, appears to reduce offending and victimisation in the most serious crime types by a large and significant amount</a:t>
            </a:r>
          </a:p>
        </p:txBody>
      </p:sp>
    </p:spTree>
    <p:extLst>
      <p:ext uri="{BB962C8B-B14F-4D97-AF65-F5344CB8AC3E}">
        <p14:creationId xmlns:p14="http://schemas.microsoft.com/office/powerpoint/2010/main" val="676943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61842-4116-4BE5-8D4C-18E02CE7E529}"/>
              </a:ext>
            </a:extLst>
          </p:cNvPr>
          <p:cNvSpPr>
            <a:spLocks noGrp="1"/>
          </p:cNvSpPr>
          <p:nvPr>
            <p:ph type="title"/>
          </p:nvPr>
        </p:nvSpPr>
        <p:spPr/>
        <p:txBody>
          <a:bodyPr>
            <a:normAutofit fontScale="90000"/>
          </a:bodyPr>
          <a:lstStyle/>
          <a:p>
            <a:r>
              <a:rPr lang="en-GB" dirty="0"/>
              <a:t>Implications for wider adoption and next steps</a:t>
            </a:r>
            <a:endParaRPr lang="en-US" dirty="0"/>
          </a:p>
        </p:txBody>
      </p:sp>
      <p:sp>
        <p:nvSpPr>
          <p:cNvPr id="5" name="Content Placeholder 2">
            <a:extLst>
              <a:ext uri="{FF2B5EF4-FFF2-40B4-BE49-F238E27FC236}">
                <a16:creationId xmlns:a16="http://schemas.microsoft.com/office/drawing/2014/main" id="{080E8679-B1F2-D0F4-9BB0-80056EEAA367}"/>
              </a:ext>
            </a:extLst>
          </p:cNvPr>
          <p:cNvSpPr txBox="1">
            <a:spLocks/>
          </p:cNvSpPr>
          <p:nvPr/>
        </p:nvSpPr>
        <p:spPr>
          <a:xfrm>
            <a:off x="838197" y="1620157"/>
            <a:ext cx="10515600" cy="4855595"/>
          </a:xfrm>
          <a:prstGeom prst="rect">
            <a:avLst/>
          </a:prstGeom>
        </p:spPr>
        <p:txBody>
          <a:bodyPr vert="horz" lIns="121920" tIns="60960" rIns="121920" bIns="60960" rtlCol="0">
            <a:normAutofit/>
          </a:bodyPr>
          <a:lstStyle>
            <a:lvl1pPr marL="171450" indent="-171450" algn="l" defTabSz="685800" rtl="0" eaLnBrk="1" latinLnBrk="0" hangingPunct="1">
              <a:lnSpc>
                <a:spcPct val="120000"/>
              </a:lnSpc>
              <a:spcBef>
                <a:spcPts val="750"/>
              </a:spcBef>
              <a:spcAft>
                <a:spcPts val="6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6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6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Bef>
                <a:spcPts val="1000"/>
              </a:spcBef>
              <a:spcAft>
                <a:spcPts val="800"/>
              </a:spcAft>
            </a:pPr>
            <a:r>
              <a:rPr lang="en-GB" sz="1867" spc="67" dirty="0">
                <a:solidFill>
                  <a:prstClr val="black"/>
                </a:solidFill>
              </a:rPr>
              <a:t>Small trial, so ideal implementation would involve either replication, or experimental implementation </a:t>
            </a:r>
          </a:p>
          <a:p>
            <a:pPr marL="228594" indent="-228594" defTabSz="914377">
              <a:spcBef>
                <a:spcPts val="1000"/>
              </a:spcBef>
              <a:spcAft>
                <a:spcPts val="800"/>
              </a:spcAft>
            </a:pPr>
            <a:r>
              <a:rPr lang="en-GB" sz="1867" spc="67" dirty="0">
                <a:solidFill>
                  <a:prstClr val="white">
                    <a:lumMod val="65000"/>
                  </a:prstClr>
                </a:solidFill>
              </a:rPr>
              <a:t>Case workers need to remain able to conduct in-depth problem solving</a:t>
            </a:r>
          </a:p>
          <a:p>
            <a:pPr marL="685783" lvl="1" indent="-228594" defTabSz="914377">
              <a:spcBef>
                <a:spcPts val="500"/>
              </a:spcBef>
              <a:spcAft>
                <a:spcPts val="800"/>
              </a:spcAft>
            </a:pPr>
            <a:r>
              <a:rPr lang="en-GB" sz="1467" spc="67" dirty="0">
                <a:solidFill>
                  <a:prstClr val="white">
                    <a:lumMod val="65000"/>
                  </a:prstClr>
                </a:solidFill>
              </a:rPr>
              <a:t>maximum caseload of 20-25 per case worker</a:t>
            </a:r>
          </a:p>
        </p:txBody>
      </p:sp>
    </p:spTree>
    <p:extLst>
      <p:ext uri="{BB962C8B-B14F-4D97-AF65-F5344CB8AC3E}">
        <p14:creationId xmlns:p14="http://schemas.microsoft.com/office/powerpoint/2010/main" val="4177666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61842-4116-4BE5-8D4C-18E02CE7E529}"/>
              </a:ext>
            </a:extLst>
          </p:cNvPr>
          <p:cNvSpPr>
            <a:spLocks noGrp="1"/>
          </p:cNvSpPr>
          <p:nvPr>
            <p:ph type="title"/>
          </p:nvPr>
        </p:nvSpPr>
        <p:spPr/>
        <p:txBody>
          <a:bodyPr>
            <a:normAutofit fontScale="90000"/>
          </a:bodyPr>
          <a:lstStyle/>
          <a:p>
            <a:r>
              <a:rPr lang="en-GB" dirty="0"/>
              <a:t>Implications for wider adoption and next steps</a:t>
            </a:r>
            <a:endParaRPr lang="en-US" dirty="0"/>
          </a:p>
        </p:txBody>
      </p:sp>
      <p:sp>
        <p:nvSpPr>
          <p:cNvPr id="5" name="Content Placeholder 2">
            <a:extLst>
              <a:ext uri="{FF2B5EF4-FFF2-40B4-BE49-F238E27FC236}">
                <a16:creationId xmlns:a16="http://schemas.microsoft.com/office/drawing/2014/main" id="{080E8679-B1F2-D0F4-9BB0-80056EEAA367}"/>
              </a:ext>
            </a:extLst>
          </p:cNvPr>
          <p:cNvSpPr txBox="1">
            <a:spLocks/>
          </p:cNvSpPr>
          <p:nvPr/>
        </p:nvSpPr>
        <p:spPr>
          <a:xfrm>
            <a:off x="838197" y="1620157"/>
            <a:ext cx="10515600" cy="4855595"/>
          </a:xfrm>
          <a:prstGeom prst="rect">
            <a:avLst/>
          </a:prstGeom>
        </p:spPr>
        <p:txBody>
          <a:bodyPr vert="horz" lIns="121920" tIns="60960" rIns="121920" bIns="60960" rtlCol="0">
            <a:normAutofit/>
          </a:bodyPr>
          <a:lstStyle>
            <a:lvl1pPr marL="171450" indent="-171450" algn="l" defTabSz="685800" rtl="0" eaLnBrk="1" latinLnBrk="0" hangingPunct="1">
              <a:lnSpc>
                <a:spcPct val="120000"/>
              </a:lnSpc>
              <a:spcBef>
                <a:spcPts val="750"/>
              </a:spcBef>
              <a:spcAft>
                <a:spcPts val="6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6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6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Bef>
                <a:spcPts val="1000"/>
              </a:spcBef>
              <a:spcAft>
                <a:spcPts val="800"/>
              </a:spcAft>
            </a:pPr>
            <a:r>
              <a:rPr lang="en-GB" sz="1867" spc="67" dirty="0">
                <a:solidFill>
                  <a:prstClr val="white">
                    <a:lumMod val="65000"/>
                  </a:prstClr>
                </a:solidFill>
              </a:rPr>
              <a:t>Small trial, so ideal implementation would involve either replication, or experimental implementation </a:t>
            </a:r>
          </a:p>
          <a:p>
            <a:pPr marL="228594" indent="-228594" defTabSz="914377">
              <a:spcBef>
                <a:spcPts val="1000"/>
              </a:spcBef>
              <a:spcAft>
                <a:spcPts val="800"/>
              </a:spcAft>
            </a:pPr>
            <a:r>
              <a:rPr lang="en-GB" sz="1867" spc="67" dirty="0">
                <a:solidFill>
                  <a:prstClr val="black"/>
                </a:solidFill>
              </a:rPr>
              <a:t>Case workers need to remain able to conduct in-depth problem solving</a:t>
            </a:r>
          </a:p>
          <a:p>
            <a:pPr marL="685783" lvl="1" indent="-228594" defTabSz="914377">
              <a:spcBef>
                <a:spcPts val="500"/>
              </a:spcBef>
              <a:spcAft>
                <a:spcPts val="800"/>
              </a:spcAft>
            </a:pPr>
            <a:r>
              <a:rPr lang="en-GB" sz="1467" spc="67" dirty="0">
                <a:solidFill>
                  <a:prstClr val="black"/>
                </a:solidFill>
              </a:rPr>
              <a:t>maximum caseload of 20-25 per case worker</a:t>
            </a:r>
          </a:p>
        </p:txBody>
      </p:sp>
    </p:spTree>
    <p:extLst>
      <p:ext uri="{BB962C8B-B14F-4D97-AF65-F5344CB8AC3E}">
        <p14:creationId xmlns:p14="http://schemas.microsoft.com/office/powerpoint/2010/main" val="3315249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61842-4116-4BE5-8D4C-18E02CE7E529}"/>
              </a:ext>
            </a:extLst>
          </p:cNvPr>
          <p:cNvSpPr>
            <a:spLocks noGrp="1"/>
          </p:cNvSpPr>
          <p:nvPr>
            <p:ph type="title"/>
          </p:nvPr>
        </p:nvSpPr>
        <p:spPr/>
        <p:txBody>
          <a:bodyPr>
            <a:normAutofit fontScale="90000"/>
          </a:bodyPr>
          <a:lstStyle/>
          <a:p>
            <a:r>
              <a:rPr lang="en-GB" dirty="0"/>
              <a:t>Implications for wider adoption and next steps</a:t>
            </a:r>
            <a:endParaRPr lang="en-US" dirty="0"/>
          </a:p>
        </p:txBody>
      </p:sp>
      <p:sp>
        <p:nvSpPr>
          <p:cNvPr id="5" name="Content Placeholder 2">
            <a:extLst>
              <a:ext uri="{FF2B5EF4-FFF2-40B4-BE49-F238E27FC236}">
                <a16:creationId xmlns:a16="http://schemas.microsoft.com/office/drawing/2014/main" id="{080E8679-B1F2-D0F4-9BB0-80056EEAA367}"/>
              </a:ext>
            </a:extLst>
          </p:cNvPr>
          <p:cNvSpPr txBox="1">
            <a:spLocks/>
          </p:cNvSpPr>
          <p:nvPr/>
        </p:nvSpPr>
        <p:spPr>
          <a:xfrm>
            <a:off x="838197" y="1620157"/>
            <a:ext cx="10515600" cy="4855595"/>
          </a:xfrm>
          <a:prstGeom prst="rect">
            <a:avLst/>
          </a:prstGeom>
        </p:spPr>
        <p:txBody>
          <a:bodyPr vert="horz" lIns="121920" tIns="60960" rIns="121920" bIns="60960" rtlCol="0">
            <a:normAutofit/>
          </a:bodyPr>
          <a:lstStyle>
            <a:lvl1pPr marL="171450" indent="-171450" algn="l" defTabSz="685800" rtl="0" eaLnBrk="1" latinLnBrk="0" hangingPunct="1">
              <a:lnSpc>
                <a:spcPct val="120000"/>
              </a:lnSpc>
              <a:spcBef>
                <a:spcPts val="750"/>
              </a:spcBef>
              <a:spcAft>
                <a:spcPts val="6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6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6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Bef>
                <a:spcPts val="1000"/>
              </a:spcBef>
              <a:spcAft>
                <a:spcPts val="800"/>
              </a:spcAft>
            </a:pPr>
            <a:r>
              <a:rPr lang="en-GB" sz="1867" spc="67" dirty="0">
                <a:solidFill>
                  <a:prstClr val="black"/>
                </a:solidFill>
              </a:rPr>
              <a:t>If implementing a version of this, findings are generalizable to: </a:t>
            </a:r>
          </a:p>
          <a:p>
            <a:pPr marL="685783" lvl="1" indent="-228594" defTabSz="914377">
              <a:spcBef>
                <a:spcPts val="500"/>
              </a:spcBef>
              <a:spcAft>
                <a:spcPts val="800"/>
              </a:spcAft>
            </a:pPr>
            <a:r>
              <a:rPr lang="en-GB" sz="1600" spc="67" dirty="0">
                <a:solidFill>
                  <a:prstClr val="black"/>
                </a:solidFill>
              </a:rPr>
              <a:t>a </a:t>
            </a:r>
            <a:r>
              <a:rPr lang="en-GB" sz="1600" b="1" spc="67" dirty="0">
                <a:solidFill>
                  <a:prstClr val="black"/>
                </a:solidFill>
              </a:rPr>
              <a:t>person-centred problem solving </a:t>
            </a:r>
            <a:r>
              <a:rPr lang="en-GB" sz="1600" spc="67" dirty="0">
                <a:solidFill>
                  <a:prstClr val="black"/>
                </a:solidFill>
              </a:rPr>
              <a:t>approach</a:t>
            </a:r>
          </a:p>
          <a:p>
            <a:pPr marL="685783" lvl="1" indent="-228594" defTabSz="914377">
              <a:spcBef>
                <a:spcPts val="500"/>
              </a:spcBef>
              <a:spcAft>
                <a:spcPts val="800"/>
              </a:spcAft>
            </a:pPr>
            <a:r>
              <a:rPr lang="en-GB" sz="1600" spc="67" dirty="0">
                <a:solidFill>
                  <a:prstClr val="black"/>
                </a:solidFill>
              </a:rPr>
              <a:t>based in </a:t>
            </a:r>
            <a:r>
              <a:rPr lang="en-GB" sz="1600" b="1" spc="67" dirty="0">
                <a:solidFill>
                  <a:prstClr val="black"/>
                </a:solidFill>
              </a:rPr>
              <a:t>children’s social care </a:t>
            </a:r>
          </a:p>
          <a:p>
            <a:pPr marL="685783" lvl="1" indent="-228594" defTabSz="914377">
              <a:spcBef>
                <a:spcPts val="500"/>
              </a:spcBef>
              <a:spcAft>
                <a:spcPts val="800"/>
              </a:spcAft>
            </a:pPr>
            <a:r>
              <a:rPr lang="en-GB" sz="1600" spc="67" dirty="0">
                <a:solidFill>
                  <a:prstClr val="black"/>
                </a:solidFill>
              </a:rPr>
              <a:t>supported by a </a:t>
            </a:r>
            <a:r>
              <a:rPr lang="en-GB" sz="1600" b="1" spc="67" dirty="0">
                <a:solidFill>
                  <a:prstClr val="black"/>
                </a:solidFill>
              </a:rPr>
              <a:t>procedurally-just police response </a:t>
            </a:r>
            <a:r>
              <a:rPr lang="en-GB" sz="1600" spc="67" dirty="0">
                <a:solidFill>
                  <a:prstClr val="black"/>
                </a:solidFill>
              </a:rPr>
              <a:t>if there is continued offending </a:t>
            </a:r>
          </a:p>
          <a:p>
            <a:pPr marL="228594" indent="-228594" defTabSz="914377">
              <a:spcBef>
                <a:spcPts val="1000"/>
              </a:spcBef>
              <a:spcAft>
                <a:spcPts val="800"/>
              </a:spcAft>
            </a:pPr>
            <a:r>
              <a:rPr lang="en-GB" sz="1867" spc="67" dirty="0">
                <a:solidFill>
                  <a:prstClr val="white">
                    <a:lumMod val="65000"/>
                  </a:prstClr>
                </a:solidFill>
              </a:rPr>
              <a:t>Likely </a:t>
            </a:r>
            <a:r>
              <a:rPr lang="en-GB" sz="1867" b="1" spc="67" dirty="0">
                <a:solidFill>
                  <a:prstClr val="white">
                    <a:lumMod val="65000"/>
                  </a:prstClr>
                </a:solidFill>
              </a:rPr>
              <a:t>less effective </a:t>
            </a:r>
            <a:r>
              <a:rPr lang="en-GB" sz="1867" spc="67" dirty="0">
                <a:solidFill>
                  <a:prstClr val="white">
                    <a:lumMod val="65000"/>
                  </a:prstClr>
                </a:solidFill>
              </a:rPr>
              <a:t>if implemented within policing, or within a voluntary or community sector partner as </a:t>
            </a:r>
            <a:r>
              <a:rPr lang="en-GB" sz="1867" b="1" spc="67" dirty="0">
                <a:solidFill>
                  <a:prstClr val="white">
                    <a:lumMod val="65000"/>
                  </a:prstClr>
                </a:solidFill>
              </a:rPr>
              <a:t>less easy access to data </a:t>
            </a:r>
            <a:r>
              <a:rPr lang="en-GB" sz="1867" spc="67" dirty="0">
                <a:solidFill>
                  <a:prstClr val="white">
                    <a:lumMod val="65000"/>
                  </a:prstClr>
                </a:solidFill>
              </a:rPr>
              <a:t>and </a:t>
            </a:r>
            <a:r>
              <a:rPr lang="en-GB" sz="1867" b="1" spc="67" dirty="0">
                <a:solidFill>
                  <a:prstClr val="white">
                    <a:lumMod val="65000"/>
                  </a:prstClr>
                </a:solidFill>
              </a:rPr>
              <a:t>additional services</a:t>
            </a:r>
          </a:p>
        </p:txBody>
      </p:sp>
    </p:spTree>
    <p:extLst>
      <p:ext uri="{BB962C8B-B14F-4D97-AF65-F5344CB8AC3E}">
        <p14:creationId xmlns:p14="http://schemas.microsoft.com/office/powerpoint/2010/main" val="3437708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7000"/>
          </a:schemeClr>
        </a:solidFill>
        <a:effectLst/>
      </p:bgPr>
    </p:bg>
    <p:spTree>
      <p:nvGrpSpPr>
        <p:cNvPr id="1" name=""/>
        <p:cNvGrpSpPr/>
        <p:nvPr/>
      </p:nvGrpSpPr>
      <p:grpSpPr>
        <a:xfrm>
          <a:off x="0" y="0"/>
          <a:ext cx="0" cy="0"/>
          <a:chOff x="0" y="0"/>
          <a:chExt cx="0" cy="0"/>
        </a:xfrm>
      </p:grpSpPr>
      <p:pic>
        <p:nvPicPr>
          <p:cNvPr id="7" name="Picture 6" descr="A document with text on it&#10;&#10;Description automatically generated">
            <a:extLst>
              <a:ext uri="{FF2B5EF4-FFF2-40B4-BE49-F238E27FC236}">
                <a16:creationId xmlns:a16="http://schemas.microsoft.com/office/drawing/2014/main" id="{F70624CE-9BB0-3573-4C7A-C851D5476444}"/>
              </a:ext>
            </a:extLst>
          </p:cNvPr>
          <p:cNvPicPr>
            <a:picLocks noChangeAspect="1"/>
          </p:cNvPicPr>
          <p:nvPr/>
        </p:nvPicPr>
        <p:blipFill>
          <a:blip r:embed="rId3"/>
          <a:stretch>
            <a:fillRect/>
          </a:stretch>
        </p:blipFill>
        <p:spPr>
          <a:xfrm>
            <a:off x="0" y="0"/>
            <a:ext cx="4891787" cy="6858000"/>
          </a:xfrm>
          <a:prstGeom prst="rect">
            <a:avLst/>
          </a:prstGeom>
          <a:ln>
            <a:noFill/>
          </a:ln>
        </p:spPr>
      </p:pic>
      <p:sp>
        <p:nvSpPr>
          <p:cNvPr id="6" name="Rectangle 5">
            <a:extLst>
              <a:ext uri="{FF2B5EF4-FFF2-40B4-BE49-F238E27FC236}">
                <a16:creationId xmlns:a16="http://schemas.microsoft.com/office/drawing/2014/main" id="{26EA24BF-1D37-5A34-E949-6F2867AD0A3D}"/>
              </a:ext>
            </a:extLst>
          </p:cNvPr>
          <p:cNvSpPr/>
          <p:nvPr/>
        </p:nvSpPr>
        <p:spPr>
          <a:xfrm>
            <a:off x="6324600" y="209550"/>
            <a:ext cx="4724400" cy="914400"/>
          </a:xfrm>
          <a:prstGeom prst="rect">
            <a:avLst/>
          </a:prstGeom>
          <a:solidFill>
            <a:srgbClr val="FFC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March 2022: co-alignment</a:t>
            </a:r>
          </a:p>
        </p:txBody>
      </p:sp>
      <p:sp>
        <p:nvSpPr>
          <p:cNvPr id="9" name="Rectangle 8">
            <a:extLst>
              <a:ext uri="{FF2B5EF4-FFF2-40B4-BE49-F238E27FC236}">
                <a16:creationId xmlns:a16="http://schemas.microsoft.com/office/drawing/2014/main" id="{C1A68E10-7702-4D85-2FB8-A091F524B9B0}"/>
              </a:ext>
            </a:extLst>
          </p:cNvPr>
          <p:cNvSpPr/>
          <p:nvPr/>
        </p:nvSpPr>
        <p:spPr>
          <a:xfrm>
            <a:off x="6324600" y="1291749"/>
            <a:ext cx="4724400" cy="24010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June 2022: preparation</a:t>
            </a:r>
          </a:p>
        </p:txBody>
      </p:sp>
      <p:sp>
        <p:nvSpPr>
          <p:cNvPr id="10" name="Rectangle 9">
            <a:extLst>
              <a:ext uri="{FF2B5EF4-FFF2-40B4-BE49-F238E27FC236}">
                <a16:creationId xmlns:a16="http://schemas.microsoft.com/office/drawing/2014/main" id="{3FD925B6-3AA8-7066-99FF-3654C0249D20}"/>
              </a:ext>
            </a:extLst>
          </p:cNvPr>
          <p:cNvSpPr/>
          <p:nvPr/>
        </p:nvSpPr>
        <p:spPr>
          <a:xfrm>
            <a:off x="6324600" y="3843452"/>
            <a:ext cx="4724400" cy="2080270"/>
          </a:xfrm>
          <a:prstGeom prst="rect">
            <a:avLst/>
          </a:prstGeom>
          <a:solidFill>
            <a:srgbClr val="00B050">
              <a:alpha val="5753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May 2023: early implementation</a:t>
            </a:r>
          </a:p>
        </p:txBody>
      </p:sp>
      <p:sp>
        <p:nvSpPr>
          <p:cNvPr id="11" name="Rectangle 10">
            <a:extLst>
              <a:ext uri="{FF2B5EF4-FFF2-40B4-BE49-F238E27FC236}">
                <a16:creationId xmlns:a16="http://schemas.microsoft.com/office/drawing/2014/main" id="{D431C6D9-911D-6007-AEE5-F276865EC1BC}"/>
              </a:ext>
            </a:extLst>
          </p:cNvPr>
          <p:cNvSpPr/>
          <p:nvPr/>
        </p:nvSpPr>
        <p:spPr>
          <a:xfrm>
            <a:off x="6324600" y="6050573"/>
            <a:ext cx="4724400" cy="5405905"/>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Jan 2024: full implementation</a:t>
            </a:r>
          </a:p>
        </p:txBody>
      </p:sp>
      <p:sp>
        <p:nvSpPr>
          <p:cNvPr id="12" name="Rectangle 11">
            <a:extLst>
              <a:ext uri="{FF2B5EF4-FFF2-40B4-BE49-F238E27FC236}">
                <a16:creationId xmlns:a16="http://schemas.microsoft.com/office/drawing/2014/main" id="{23D99CDB-C519-4469-5611-680A42935485}"/>
              </a:ext>
            </a:extLst>
          </p:cNvPr>
          <p:cNvSpPr/>
          <p:nvPr/>
        </p:nvSpPr>
        <p:spPr>
          <a:xfrm>
            <a:off x="6324600" y="11566458"/>
            <a:ext cx="4724400" cy="228959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August 2025: follow-up period</a:t>
            </a:r>
          </a:p>
        </p:txBody>
      </p:sp>
      <p:sp>
        <p:nvSpPr>
          <p:cNvPr id="14" name="Rectangle 13">
            <a:extLst>
              <a:ext uri="{FF2B5EF4-FFF2-40B4-BE49-F238E27FC236}">
                <a16:creationId xmlns:a16="http://schemas.microsoft.com/office/drawing/2014/main" id="{4ECA2BE9-8477-D4FF-E973-933B4E7BB687}"/>
              </a:ext>
            </a:extLst>
          </p:cNvPr>
          <p:cNvSpPr/>
          <p:nvPr/>
        </p:nvSpPr>
        <p:spPr>
          <a:xfrm>
            <a:off x="6324600" y="15234975"/>
            <a:ext cx="4724400" cy="1189863"/>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March 2027: early results</a:t>
            </a:r>
          </a:p>
        </p:txBody>
      </p:sp>
      <p:sp>
        <p:nvSpPr>
          <p:cNvPr id="15" name="Rectangle 14">
            <a:extLst>
              <a:ext uri="{FF2B5EF4-FFF2-40B4-BE49-F238E27FC236}">
                <a16:creationId xmlns:a16="http://schemas.microsoft.com/office/drawing/2014/main" id="{B4978EDF-75E0-1C3C-D8C6-3CB3AAB920AC}"/>
              </a:ext>
            </a:extLst>
          </p:cNvPr>
          <p:cNvSpPr/>
          <p:nvPr/>
        </p:nvSpPr>
        <p:spPr>
          <a:xfrm>
            <a:off x="6324600" y="13946215"/>
            <a:ext cx="4724400" cy="1189863"/>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August 2026: write-up</a:t>
            </a:r>
          </a:p>
        </p:txBody>
      </p:sp>
    </p:spTree>
    <p:extLst>
      <p:ext uri="{BB962C8B-B14F-4D97-AF65-F5344CB8AC3E}">
        <p14:creationId xmlns:p14="http://schemas.microsoft.com/office/powerpoint/2010/main" val="1692201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61842-4116-4BE5-8D4C-18E02CE7E529}"/>
              </a:ext>
            </a:extLst>
          </p:cNvPr>
          <p:cNvSpPr>
            <a:spLocks noGrp="1"/>
          </p:cNvSpPr>
          <p:nvPr>
            <p:ph type="title"/>
          </p:nvPr>
        </p:nvSpPr>
        <p:spPr/>
        <p:txBody>
          <a:bodyPr>
            <a:normAutofit fontScale="90000"/>
          </a:bodyPr>
          <a:lstStyle/>
          <a:p>
            <a:r>
              <a:rPr lang="en-GB" dirty="0"/>
              <a:t>Implications for wider adoption and next steps</a:t>
            </a:r>
            <a:endParaRPr lang="en-US" dirty="0"/>
          </a:p>
        </p:txBody>
      </p:sp>
      <p:sp>
        <p:nvSpPr>
          <p:cNvPr id="5" name="Content Placeholder 2">
            <a:extLst>
              <a:ext uri="{FF2B5EF4-FFF2-40B4-BE49-F238E27FC236}">
                <a16:creationId xmlns:a16="http://schemas.microsoft.com/office/drawing/2014/main" id="{080E8679-B1F2-D0F4-9BB0-80056EEAA367}"/>
              </a:ext>
            </a:extLst>
          </p:cNvPr>
          <p:cNvSpPr txBox="1">
            <a:spLocks/>
          </p:cNvSpPr>
          <p:nvPr/>
        </p:nvSpPr>
        <p:spPr>
          <a:xfrm>
            <a:off x="838197" y="1620157"/>
            <a:ext cx="10515600" cy="4855595"/>
          </a:xfrm>
          <a:prstGeom prst="rect">
            <a:avLst/>
          </a:prstGeom>
        </p:spPr>
        <p:txBody>
          <a:bodyPr vert="horz" lIns="121920" tIns="60960" rIns="121920" bIns="60960" rtlCol="0">
            <a:normAutofit/>
          </a:bodyPr>
          <a:lstStyle>
            <a:lvl1pPr marL="171450" indent="-171450" algn="l" defTabSz="685800" rtl="0" eaLnBrk="1" latinLnBrk="0" hangingPunct="1">
              <a:lnSpc>
                <a:spcPct val="120000"/>
              </a:lnSpc>
              <a:spcBef>
                <a:spcPts val="750"/>
              </a:spcBef>
              <a:spcAft>
                <a:spcPts val="6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6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6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Bef>
                <a:spcPts val="1000"/>
              </a:spcBef>
              <a:spcAft>
                <a:spcPts val="800"/>
              </a:spcAft>
            </a:pPr>
            <a:r>
              <a:rPr lang="en-GB" sz="1867" spc="67" dirty="0">
                <a:solidFill>
                  <a:prstClr val="white">
                    <a:lumMod val="65000"/>
                  </a:prstClr>
                </a:solidFill>
              </a:rPr>
              <a:t>If implementing a version of this, findings are generalizable to: </a:t>
            </a:r>
          </a:p>
          <a:p>
            <a:pPr marL="685783" lvl="1" indent="-228594" defTabSz="914377">
              <a:spcBef>
                <a:spcPts val="500"/>
              </a:spcBef>
              <a:spcAft>
                <a:spcPts val="800"/>
              </a:spcAft>
            </a:pPr>
            <a:r>
              <a:rPr lang="en-GB" sz="1600" spc="67" dirty="0">
                <a:solidFill>
                  <a:prstClr val="white">
                    <a:lumMod val="65000"/>
                  </a:prstClr>
                </a:solidFill>
              </a:rPr>
              <a:t>a </a:t>
            </a:r>
            <a:r>
              <a:rPr lang="en-GB" sz="1600" b="1" spc="67" dirty="0">
                <a:solidFill>
                  <a:prstClr val="white">
                    <a:lumMod val="65000"/>
                  </a:prstClr>
                </a:solidFill>
              </a:rPr>
              <a:t>person-centred problem solving </a:t>
            </a:r>
            <a:r>
              <a:rPr lang="en-GB" sz="1600" spc="67" dirty="0">
                <a:solidFill>
                  <a:prstClr val="white">
                    <a:lumMod val="65000"/>
                  </a:prstClr>
                </a:solidFill>
              </a:rPr>
              <a:t>approach</a:t>
            </a:r>
          </a:p>
          <a:p>
            <a:pPr marL="685783" lvl="1" indent="-228594" defTabSz="914377">
              <a:spcBef>
                <a:spcPts val="500"/>
              </a:spcBef>
              <a:spcAft>
                <a:spcPts val="800"/>
              </a:spcAft>
            </a:pPr>
            <a:r>
              <a:rPr lang="en-GB" sz="1600" spc="67" dirty="0">
                <a:solidFill>
                  <a:prstClr val="white">
                    <a:lumMod val="65000"/>
                  </a:prstClr>
                </a:solidFill>
              </a:rPr>
              <a:t>based in </a:t>
            </a:r>
            <a:r>
              <a:rPr lang="en-GB" sz="1600" b="1" spc="67" dirty="0">
                <a:solidFill>
                  <a:prstClr val="white">
                    <a:lumMod val="65000"/>
                  </a:prstClr>
                </a:solidFill>
              </a:rPr>
              <a:t>children’s social care </a:t>
            </a:r>
          </a:p>
          <a:p>
            <a:pPr marL="685783" lvl="1" indent="-228594" defTabSz="914377">
              <a:spcBef>
                <a:spcPts val="500"/>
              </a:spcBef>
              <a:spcAft>
                <a:spcPts val="800"/>
              </a:spcAft>
            </a:pPr>
            <a:r>
              <a:rPr lang="en-GB" sz="1600" spc="67" dirty="0">
                <a:solidFill>
                  <a:prstClr val="white">
                    <a:lumMod val="65000"/>
                  </a:prstClr>
                </a:solidFill>
              </a:rPr>
              <a:t>supported by a </a:t>
            </a:r>
            <a:r>
              <a:rPr lang="en-GB" sz="1600" b="1" spc="67" dirty="0">
                <a:solidFill>
                  <a:prstClr val="white">
                    <a:lumMod val="65000"/>
                  </a:prstClr>
                </a:solidFill>
              </a:rPr>
              <a:t>procedurally-just police response </a:t>
            </a:r>
            <a:r>
              <a:rPr lang="en-GB" sz="1600" spc="67" dirty="0">
                <a:solidFill>
                  <a:prstClr val="white">
                    <a:lumMod val="65000"/>
                  </a:prstClr>
                </a:solidFill>
              </a:rPr>
              <a:t>if there is continued offending </a:t>
            </a:r>
          </a:p>
          <a:p>
            <a:pPr marL="228594" indent="-228594" defTabSz="914377">
              <a:spcBef>
                <a:spcPts val="1000"/>
              </a:spcBef>
              <a:spcAft>
                <a:spcPts val="800"/>
              </a:spcAft>
            </a:pPr>
            <a:r>
              <a:rPr lang="en-GB" sz="1867" spc="67" dirty="0">
                <a:solidFill>
                  <a:prstClr val="black"/>
                </a:solidFill>
              </a:rPr>
              <a:t>Likely </a:t>
            </a:r>
            <a:r>
              <a:rPr lang="en-GB" sz="1867" b="1" spc="67" dirty="0">
                <a:solidFill>
                  <a:prstClr val="black"/>
                </a:solidFill>
              </a:rPr>
              <a:t>less effective </a:t>
            </a:r>
            <a:r>
              <a:rPr lang="en-GB" sz="1867" spc="67" dirty="0">
                <a:solidFill>
                  <a:prstClr val="black"/>
                </a:solidFill>
              </a:rPr>
              <a:t>if implemented within policing, or within a voluntary or community sector partner as </a:t>
            </a:r>
            <a:r>
              <a:rPr lang="en-GB" sz="1867" b="1" spc="67" dirty="0">
                <a:solidFill>
                  <a:prstClr val="black"/>
                </a:solidFill>
              </a:rPr>
              <a:t>less easy access to data </a:t>
            </a:r>
            <a:r>
              <a:rPr lang="en-GB" sz="1867" spc="67" dirty="0">
                <a:solidFill>
                  <a:prstClr val="black"/>
                </a:solidFill>
              </a:rPr>
              <a:t>and </a:t>
            </a:r>
            <a:r>
              <a:rPr lang="en-GB" sz="1867" b="1" spc="67" dirty="0">
                <a:solidFill>
                  <a:prstClr val="black"/>
                </a:solidFill>
              </a:rPr>
              <a:t>additional services</a:t>
            </a:r>
          </a:p>
        </p:txBody>
      </p:sp>
    </p:spTree>
    <p:extLst>
      <p:ext uri="{BB962C8B-B14F-4D97-AF65-F5344CB8AC3E}">
        <p14:creationId xmlns:p14="http://schemas.microsoft.com/office/powerpoint/2010/main" val="3341834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2D6D-0902-EC1F-50D1-F6EC440CDF8C}"/>
              </a:ext>
            </a:extLst>
          </p:cNvPr>
          <p:cNvSpPr>
            <a:spLocks noGrp="1"/>
          </p:cNvSpPr>
          <p:nvPr>
            <p:ph type="title"/>
          </p:nvPr>
        </p:nvSpPr>
        <p:spPr/>
        <p:txBody>
          <a:bodyPr/>
          <a:lstStyle/>
          <a:p>
            <a:r>
              <a:rPr lang="en-GB" dirty="0"/>
              <a:t>Police Testimonial</a:t>
            </a:r>
            <a:endParaRPr lang="en-US" dirty="0"/>
          </a:p>
        </p:txBody>
      </p:sp>
      <p:sp>
        <p:nvSpPr>
          <p:cNvPr id="4" name="Content Placeholder 2"/>
          <p:cNvSpPr txBox="1">
            <a:spLocks/>
          </p:cNvSpPr>
          <p:nvPr/>
        </p:nvSpPr>
        <p:spPr>
          <a:xfrm>
            <a:off x="838200" y="1638059"/>
            <a:ext cx="10515600" cy="3403843"/>
          </a:xfrm>
          <a:prstGeom prst="rect">
            <a:avLst/>
          </a:prstGeom>
        </p:spPr>
        <p:txBody>
          <a:bodyPr>
            <a:normAutofit/>
          </a:bodyPr>
          <a:lstStyle>
            <a:lvl1pPr marL="171450" indent="-171450" algn="l" defTabSz="685800" rtl="0" eaLnBrk="1" latinLnBrk="0" hangingPunct="1">
              <a:lnSpc>
                <a:spcPct val="120000"/>
              </a:lnSpc>
              <a:spcBef>
                <a:spcPts val="750"/>
              </a:spcBef>
              <a:spcAft>
                <a:spcPts val="3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3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3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spcAft>
                <a:spcPts val="400"/>
              </a:spcAft>
              <a:buNone/>
            </a:pPr>
            <a:endParaRPr lang="en-GB" sz="2133" spc="67" dirty="0">
              <a:solidFill>
                <a:prstClr val="black"/>
              </a:solidFill>
            </a:endParaRPr>
          </a:p>
          <a:p>
            <a:pPr marL="0" indent="0" defTabSz="914377">
              <a:spcBef>
                <a:spcPts val="1000"/>
              </a:spcBef>
              <a:spcAft>
                <a:spcPts val="400"/>
              </a:spcAft>
              <a:buNone/>
            </a:pPr>
            <a:r>
              <a:rPr lang="en-GB" sz="2133" i="1" spc="67" dirty="0">
                <a:solidFill>
                  <a:srgbClr val="E9F3F4"/>
                </a:solidFill>
              </a:rPr>
              <a:t>At the start of the intervention, a comment was made between policing colleagues that they did not think that many of the cohort would engage with the intervention as they were all offenders who were frequently on their briefings and were tough to work with. However, they went on to say that they were very surprised that the children and young people did engage. They noted that as time passed and the intervention was delivered these individuals stopped appearing on briefings; they just weren’t being suspected of the same crimes.</a:t>
            </a:r>
          </a:p>
        </p:txBody>
      </p:sp>
    </p:spTree>
    <p:extLst>
      <p:ext uri="{BB962C8B-B14F-4D97-AF65-F5344CB8AC3E}">
        <p14:creationId xmlns:p14="http://schemas.microsoft.com/office/powerpoint/2010/main" val="1202203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33979"/>
          <a:stretch/>
        </p:blipFill>
        <p:spPr>
          <a:xfrm>
            <a:off x="0" y="0"/>
            <a:ext cx="12192000" cy="923277"/>
          </a:xfrm>
          <a:prstGeom prst="rect">
            <a:avLst/>
          </a:prstGeom>
        </p:spPr>
      </p:pic>
      <p:pic>
        <p:nvPicPr>
          <p:cNvPr id="6" name="Picture 5">
            <a:extLst>
              <a:ext uri="{FF2B5EF4-FFF2-40B4-BE49-F238E27FC236}">
                <a16:creationId xmlns:a16="http://schemas.microsoft.com/office/drawing/2014/main" id="{5AD3BC10-BA5F-42E6-82A5-F79E6095C9E9}"/>
              </a:ext>
            </a:extLst>
          </p:cNvPr>
          <p:cNvPicPr>
            <a:picLocks noChangeAspect="1"/>
          </p:cNvPicPr>
          <p:nvPr/>
        </p:nvPicPr>
        <p:blipFill rotWithShape="1">
          <a:blip r:embed="rId3"/>
          <a:srcRect l="10626" t="-10974" r="-388" b="60498"/>
          <a:stretch/>
        </p:blipFill>
        <p:spPr>
          <a:xfrm>
            <a:off x="71670" y="6405331"/>
            <a:ext cx="12048661" cy="187584"/>
          </a:xfrm>
          <a:prstGeom prst="rect">
            <a:avLst/>
          </a:prstGeom>
        </p:spPr>
      </p:pic>
      <p:sp>
        <p:nvSpPr>
          <p:cNvPr id="9" name="Content Placeholder 4">
            <a:extLst>
              <a:ext uri="{FF2B5EF4-FFF2-40B4-BE49-F238E27FC236}">
                <a16:creationId xmlns:a16="http://schemas.microsoft.com/office/drawing/2014/main" id="{496CECF9-3ACD-4482-A50E-EC3586451A93}"/>
              </a:ext>
            </a:extLst>
          </p:cNvPr>
          <p:cNvSpPr txBox="1">
            <a:spLocks/>
          </p:cNvSpPr>
          <p:nvPr/>
        </p:nvSpPr>
        <p:spPr>
          <a:xfrm>
            <a:off x="321965" y="2043077"/>
            <a:ext cx="11569104" cy="435133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ubtitle 4">
            <a:extLst>
              <a:ext uri="{FF2B5EF4-FFF2-40B4-BE49-F238E27FC236}">
                <a16:creationId xmlns:a16="http://schemas.microsoft.com/office/drawing/2014/main" id="{3A4E0FE3-FFF0-4AAE-AC28-D5603E8564C6}"/>
              </a:ext>
            </a:extLst>
          </p:cNvPr>
          <p:cNvSpPr>
            <a:spLocks noGrp="1"/>
          </p:cNvSpPr>
          <p:nvPr>
            <p:ph type="subTitle" idx="1"/>
          </p:nvPr>
        </p:nvSpPr>
        <p:spPr>
          <a:xfrm>
            <a:off x="6393338" y="2538167"/>
            <a:ext cx="4785674" cy="1781666"/>
          </a:xfrm>
        </p:spPr>
        <p:txBody>
          <a:bodyPr/>
          <a:lstStyle/>
          <a:p>
            <a:r>
              <a:rPr lang="en-GB" b="1" dirty="0"/>
              <a:t>Stuart Nicholls (West Midlands Police, Partnering &amp; Research Lead)</a:t>
            </a:r>
          </a:p>
          <a:p>
            <a:r>
              <a:rPr lang="en-GB" b="1" dirty="0"/>
              <a:t>Antony Duff (West Midlands VRP, Criminal Justice Navigator</a:t>
            </a:r>
          </a:p>
        </p:txBody>
      </p:sp>
      <p:pic>
        <p:nvPicPr>
          <p:cNvPr id="7" name="Picture 6">
            <a:extLst>
              <a:ext uri="{FF2B5EF4-FFF2-40B4-BE49-F238E27FC236}">
                <a16:creationId xmlns:a16="http://schemas.microsoft.com/office/drawing/2014/main" id="{6185A546-4B33-48A7-92A3-33C7207DE8E2}"/>
              </a:ext>
            </a:extLst>
          </p:cNvPr>
          <p:cNvPicPr>
            <a:picLocks noChangeAspect="1"/>
          </p:cNvPicPr>
          <p:nvPr/>
        </p:nvPicPr>
        <p:blipFill>
          <a:blip r:embed="rId4"/>
          <a:stretch>
            <a:fillRect/>
          </a:stretch>
        </p:blipFill>
        <p:spPr>
          <a:xfrm>
            <a:off x="1012988" y="1970817"/>
            <a:ext cx="4522706" cy="2916366"/>
          </a:xfrm>
          <a:prstGeom prst="rect">
            <a:avLst/>
          </a:prstGeom>
        </p:spPr>
      </p:pic>
    </p:spTree>
    <p:extLst>
      <p:ext uri="{BB962C8B-B14F-4D97-AF65-F5344CB8AC3E}">
        <p14:creationId xmlns:p14="http://schemas.microsoft.com/office/powerpoint/2010/main" val="1226525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33979"/>
          <a:stretch/>
        </p:blipFill>
        <p:spPr>
          <a:xfrm>
            <a:off x="0" y="0"/>
            <a:ext cx="12192000" cy="923277"/>
          </a:xfrm>
          <a:prstGeom prst="rect">
            <a:avLst/>
          </a:prstGeom>
        </p:spPr>
      </p:pic>
      <p:sp>
        <p:nvSpPr>
          <p:cNvPr id="4" name="Rectangle 3">
            <a:extLst>
              <a:ext uri="{FF2B5EF4-FFF2-40B4-BE49-F238E27FC236}">
                <a16:creationId xmlns:a16="http://schemas.microsoft.com/office/drawing/2014/main" id="{E7C199DE-C350-4583-89CF-8FB478C96C79}"/>
              </a:ext>
            </a:extLst>
          </p:cNvPr>
          <p:cNvSpPr/>
          <p:nvPr/>
        </p:nvSpPr>
        <p:spPr>
          <a:xfrm>
            <a:off x="71670" y="1071142"/>
            <a:ext cx="9845327" cy="584775"/>
          </a:xfrm>
          <a:prstGeom prst="rect">
            <a:avLst/>
          </a:prstGeom>
        </p:spPr>
        <p:txBody>
          <a:bodyPr wrap="square">
            <a:spAutoFit/>
          </a:bodyPr>
          <a:lstStyle/>
          <a:p>
            <a:pPr marL="0" marR="0" lvl="0" indent="0" algn="l" defTabSz="121905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53A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What is the Community Initiative to Reduce Violence</a:t>
            </a:r>
            <a:endParaRPr kumimoji="0" lang="en-GB" sz="3200" b="0" i="0" u="none" strike="noStrike" kern="1200" cap="none" spc="0" normalizeH="0" baseline="0" noProof="0" dirty="0">
              <a:ln>
                <a:noFill/>
              </a:ln>
              <a:solidFill>
                <a:srgbClr val="0053A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endParaRPr>
          </a:p>
        </p:txBody>
      </p:sp>
      <p:pic>
        <p:nvPicPr>
          <p:cNvPr id="6" name="Picture 5">
            <a:extLst>
              <a:ext uri="{FF2B5EF4-FFF2-40B4-BE49-F238E27FC236}">
                <a16:creationId xmlns:a16="http://schemas.microsoft.com/office/drawing/2014/main" id="{5AD3BC10-BA5F-42E6-82A5-F79E6095C9E9}"/>
              </a:ext>
            </a:extLst>
          </p:cNvPr>
          <p:cNvPicPr>
            <a:picLocks noChangeAspect="1"/>
          </p:cNvPicPr>
          <p:nvPr/>
        </p:nvPicPr>
        <p:blipFill rotWithShape="1">
          <a:blip r:embed="rId3"/>
          <a:srcRect l="10626" t="-10974" r="-388" b="60498"/>
          <a:stretch/>
        </p:blipFill>
        <p:spPr>
          <a:xfrm>
            <a:off x="71670" y="6405331"/>
            <a:ext cx="12048661" cy="187584"/>
          </a:xfrm>
          <a:prstGeom prst="rect">
            <a:avLst/>
          </a:prstGeom>
        </p:spPr>
      </p:pic>
      <p:sp>
        <p:nvSpPr>
          <p:cNvPr id="9" name="Content Placeholder 4">
            <a:extLst>
              <a:ext uri="{FF2B5EF4-FFF2-40B4-BE49-F238E27FC236}">
                <a16:creationId xmlns:a16="http://schemas.microsoft.com/office/drawing/2014/main" id="{496CECF9-3ACD-4482-A50E-EC3586451A93}"/>
              </a:ext>
            </a:extLst>
          </p:cNvPr>
          <p:cNvSpPr txBox="1">
            <a:spLocks/>
          </p:cNvSpPr>
          <p:nvPr/>
        </p:nvSpPr>
        <p:spPr>
          <a:xfrm>
            <a:off x="321965" y="2043077"/>
            <a:ext cx="11569104" cy="435133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Programme Overview">
            <a:extLst>
              <a:ext uri="{FF2B5EF4-FFF2-40B4-BE49-F238E27FC236}">
                <a16:creationId xmlns:a16="http://schemas.microsoft.com/office/drawing/2014/main" id="{B0310CB5-6EB0-4ABA-8083-A0D051960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6997" y="923277"/>
            <a:ext cx="2302911" cy="15203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28A20F3-3CF8-4A7B-834E-60B7F90EA1B5}"/>
              </a:ext>
            </a:extLst>
          </p:cNvPr>
          <p:cNvSpPr/>
          <p:nvPr/>
        </p:nvSpPr>
        <p:spPr>
          <a:xfrm>
            <a:off x="300931" y="2043077"/>
            <a:ext cx="9616066" cy="3477875"/>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CIRV is a police-led Focused Deterrence that pairs young people with a navigator to support or disrupt people to disengage from violent groups and violent behaviour.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The objective </a:t>
            </a:r>
            <a:r>
              <a:rPr kumimoji="0" lang="en-GB" sz="20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of CIRV is </a:t>
            </a:r>
            <a:r>
              <a:rPr kumimoji="0" lang="en-GB"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to identify and then help manage the root causes of violence through genuine trust-based relationships, but with clear consequences communicated and delivered if engagement is not forthcoming.</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CIRV identifies risk, is able to be there at reachable moments, sequences interventions that are more often than not already commissioned, and places young people into opportunities.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336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C5130B-8C67-471F-97BB-5EFB40FF006A}"/>
              </a:ext>
            </a:extLst>
          </p:cNvPr>
          <p:cNvPicPr>
            <a:picLocks noChangeAspect="1"/>
          </p:cNvPicPr>
          <p:nvPr/>
        </p:nvPicPr>
        <p:blipFill rotWithShape="1">
          <a:blip r:embed="rId2"/>
          <a:srcRect b="33979"/>
          <a:stretch/>
        </p:blipFill>
        <p:spPr>
          <a:xfrm>
            <a:off x="0" y="0"/>
            <a:ext cx="12192000" cy="923277"/>
          </a:xfrm>
          <a:prstGeom prst="rect">
            <a:avLst/>
          </a:prstGeom>
        </p:spPr>
      </p:pic>
      <p:sp>
        <p:nvSpPr>
          <p:cNvPr id="3" name="Rectangle 2">
            <a:extLst>
              <a:ext uri="{FF2B5EF4-FFF2-40B4-BE49-F238E27FC236}">
                <a16:creationId xmlns:a16="http://schemas.microsoft.com/office/drawing/2014/main" id="{44591426-029E-4570-8872-B940840253A4}"/>
              </a:ext>
            </a:extLst>
          </p:cNvPr>
          <p:cNvSpPr/>
          <p:nvPr/>
        </p:nvSpPr>
        <p:spPr>
          <a:xfrm>
            <a:off x="71670" y="1099422"/>
            <a:ext cx="8572709" cy="584775"/>
          </a:xfrm>
          <a:prstGeom prst="rect">
            <a:avLst/>
          </a:prstGeom>
        </p:spPr>
        <p:txBody>
          <a:bodyPr wrap="square">
            <a:spAutoFit/>
          </a:bodyPr>
          <a:lstStyle/>
          <a:p>
            <a:pPr marL="0" marR="0" lvl="0" indent="0" algn="l" defTabSz="121905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53A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The Eligibility Criteria</a:t>
            </a:r>
            <a:endParaRPr kumimoji="0" lang="en-GB" sz="3200" b="0" i="0" u="none" strike="noStrike" kern="1200" cap="none" spc="0" normalizeH="0" baseline="0" noProof="0" dirty="0">
              <a:ln>
                <a:noFill/>
              </a:ln>
              <a:solidFill>
                <a:srgbClr val="0053A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endParaRPr>
          </a:p>
        </p:txBody>
      </p:sp>
      <p:pic>
        <p:nvPicPr>
          <p:cNvPr id="4" name="Picture 3">
            <a:extLst>
              <a:ext uri="{FF2B5EF4-FFF2-40B4-BE49-F238E27FC236}">
                <a16:creationId xmlns:a16="http://schemas.microsoft.com/office/drawing/2014/main" id="{7525CF23-C0F6-46B8-BF12-F73CFFB1FC50}"/>
              </a:ext>
            </a:extLst>
          </p:cNvPr>
          <p:cNvPicPr>
            <a:picLocks noChangeAspect="1"/>
          </p:cNvPicPr>
          <p:nvPr/>
        </p:nvPicPr>
        <p:blipFill rotWithShape="1">
          <a:blip r:embed="rId2"/>
          <a:srcRect l="10626" t="-10974" r="-388" b="60498"/>
          <a:stretch/>
        </p:blipFill>
        <p:spPr>
          <a:xfrm>
            <a:off x="71670" y="6405331"/>
            <a:ext cx="12048661" cy="187584"/>
          </a:xfrm>
          <a:prstGeom prst="rect">
            <a:avLst/>
          </a:prstGeom>
        </p:spPr>
      </p:pic>
      <p:sp>
        <p:nvSpPr>
          <p:cNvPr id="5" name="Content Placeholder 4">
            <a:extLst>
              <a:ext uri="{FF2B5EF4-FFF2-40B4-BE49-F238E27FC236}">
                <a16:creationId xmlns:a16="http://schemas.microsoft.com/office/drawing/2014/main" id="{57E245D2-5187-42CF-96E8-2D9C284D5323}"/>
              </a:ext>
            </a:extLst>
          </p:cNvPr>
          <p:cNvSpPr txBox="1">
            <a:spLocks/>
          </p:cNvSpPr>
          <p:nvPr/>
        </p:nvSpPr>
        <p:spPr>
          <a:xfrm>
            <a:off x="321965" y="2043077"/>
            <a:ext cx="11569104" cy="435133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descr="Programme Overview">
            <a:extLst>
              <a:ext uri="{FF2B5EF4-FFF2-40B4-BE49-F238E27FC236}">
                <a16:creationId xmlns:a16="http://schemas.microsoft.com/office/drawing/2014/main" id="{327DDBAC-C992-49C4-AB4E-2A459B987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6997" y="923277"/>
            <a:ext cx="2302911" cy="15203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962AE58-0F51-4F12-AFDD-3904E46B5712}"/>
              </a:ext>
            </a:extLst>
          </p:cNvPr>
          <p:cNvSpPr/>
          <p:nvPr/>
        </p:nvSpPr>
        <p:spPr>
          <a:xfrm>
            <a:off x="300931" y="2043077"/>
            <a:ext cx="9616066" cy="267765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Aged 14+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Links to group based violence.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Must live in Coventry or Wolverhampton, or within an hour if placed out of 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048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D08FC68B-7282-4675-9855-3F4C5F244A81}"/>
              </a:ext>
            </a:extLst>
          </p:cNvPr>
          <p:cNvPicPr>
            <a:picLocks noChangeAspect="1"/>
          </p:cNvPicPr>
          <p:nvPr/>
        </p:nvPicPr>
        <p:blipFill>
          <a:blip r:embed="rId2"/>
          <a:stretch>
            <a:fillRect/>
          </a:stretch>
        </p:blipFill>
        <p:spPr>
          <a:xfrm>
            <a:off x="10517" y="1282157"/>
            <a:ext cx="12192000" cy="4609822"/>
          </a:xfrm>
          <a:prstGeom prst="rect">
            <a:avLst/>
          </a:prstGeom>
        </p:spPr>
      </p:pic>
      <p:pic>
        <p:nvPicPr>
          <p:cNvPr id="2" name="Picture 1">
            <a:extLst>
              <a:ext uri="{FF2B5EF4-FFF2-40B4-BE49-F238E27FC236}">
                <a16:creationId xmlns:a16="http://schemas.microsoft.com/office/drawing/2014/main" id="{703B860A-9B3D-4095-A818-1F277CCCBEAD}"/>
              </a:ext>
            </a:extLst>
          </p:cNvPr>
          <p:cNvPicPr>
            <a:picLocks noChangeAspect="1"/>
          </p:cNvPicPr>
          <p:nvPr/>
        </p:nvPicPr>
        <p:blipFill rotWithShape="1">
          <a:blip r:embed="rId3"/>
          <a:srcRect b="33979"/>
          <a:stretch/>
        </p:blipFill>
        <p:spPr>
          <a:xfrm>
            <a:off x="0" y="0"/>
            <a:ext cx="12192000" cy="923277"/>
          </a:xfrm>
          <a:prstGeom prst="rect">
            <a:avLst/>
          </a:prstGeom>
        </p:spPr>
      </p:pic>
      <p:pic>
        <p:nvPicPr>
          <p:cNvPr id="4" name="Picture 3">
            <a:extLst>
              <a:ext uri="{FF2B5EF4-FFF2-40B4-BE49-F238E27FC236}">
                <a16:creationId xmlns:a16="http://schemas.microsoft.com/office/drawing/2014/main" id="{1EB4DA15-CC65-44C1-B053-D33FAE403DEF}"/>
              </a:ext>
            </a:extLst>
          </p:cNvPr>
          <p:cNvPicPr>
            <a:picLocks noChangeAspect="1"/>
          </p:cNvPicPr>
          <p:nvPr/>
        </p:nvPicPr>
        <p:blipFill rotWithShape="1">
          <a:blip r:embed="rId3"/>
          <a:srcRect l="10626" t="-10974" r="-388" b="60498"/>
          <a:stretch/>
        </p:blipFill>
        <p:spPr>
          <a:xfrm>
            <a:off x="71670" y="6405331"/>
            <a:ext cx="12048661" cy="187584"/>
          </a:xfrm>
          <a:prstGeom prst="rect">
            <a:avLst/>
          </a:prstGeom>
        </p:spPr>
      </p:pic>
      <p:sp>
        <p:nvSpPr>
          <p:cNvPr id="5" name="Content Placeholder 4">
            <a:extLst>
              <a:ext uri="{FF2B5EF4-FFF2-40B4-BE49-F238E27FC236}">
                <a16:creationId xmlns:a16="http://schemas.microsoft.com/office/drawing/2014/main" id="{958D8D22-1814-4271-9B41-BCCE368A6D61}"/>
              </a:ext>
            </a:extLst>
          </p:cNvPr>
          <p:cNvSpPr txBox="1">
            <a:spLocks/>
          </p:cNvSpPr>
          <p:nvPr/>
        </p:nvSpPr>
        <p:spPr>
          <a:xfrm>
            <a:off x="321965" y="2043077"/>
            <a:ext cx="11569104" cy="435133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174590E-118F-460E-B2D4-CAC57A8B2EF4}"/>
              </a:ext>
            </a:extLst>
          </p:cNvPr>
          <p:cNvSpPr/>
          <p:nvPr/>
        </p:nvSpPr>
        <p:spPr>
          <a:xfrm>
            <a:off x="71670" y="1099422"/>
            <a:ext cx="8572709" cy="584775"/>
          </a:xfrm>
          <a:prstGeom prst="rect">
            <a:avLst/>
          </a:prstGeom>
        </p:spPr>
        <p:txBody>
          <a:bodyPr wrap="square">
            <a:spAutoFit/>
          </a:bodyPr>
          <a:lstStyle/>
          <a:p>
            <a:pPr marL="0" marR="0" lvl="0" indent="0" algn="l" defTabSz="121905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53A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Selection &amp; Triage Process</a:t>
            </a:r>
            <a:endParaRPr kumimoji="0" lang="en-GB" sz="3200" b="0" i="0" u="none" strike="noStrike" kern="1200" cap="none" spc="0" normalizeH="0" baseline="0" noProof="0" dirty="0">
              <a:ln>
                <a:noFill/>
              </a:ln>
              <a:solidFill>
                <a:srgbClr val="0053A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endParaRPr>
          </a:p>
        </p:txBody>
      </p:sp>
      <p:sp>
        <p:nvSpPr>
          <p:cNvPr id="6" name="Rectangle 5">
            <a:extLst>
              <a:ext uri="{FF2B5EF4-FFF2-40B4-BE49-F238E27FC236}">
                <a16:creationId xmlns:a16="http://schemas.microsoft.com/office/drawing/2014/main" id="{2F78C486-CD0F-435A-B83B-1AF588F55B40}"/>
              </a:ext>
            </a:extLst>
          </p:cNvPr>
          <p:cNvSpPr/>
          <p:nvPr/>
        </p:nvSpPr>
        <p:spPr>
          <a:xfrm>
            <a:off x="10126226" y="5147268"/>
            <a:ext cx="1055077" cy="80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706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124868-ECF2-4503-B702-8B9EA72EFF7D}"/>
              </a:ext>
            </a:extLst>
          </p:cNvPr>
          <p:cNvPicPr>
            <a:picLocks noChangeAspect="1"/>
          </p:cNvPicPr>
          <p:nvPr/>
        </p:nvPicPr>
        <p:blipFill rotWithShape="1">
          <a:blip r:embed="rId2"/>
          <a:srcRect b="33979"/>
          <a:stretch/>
        </p:blipFill>
        <p:spPr>
          <a:xfrm>
            <a:off x="0" y="0"/>
            <a:ext cx="12192000" cy="923277"/>
          </a:xfrm>
          <a:prstGeom prst="rect">
            <a:avLst/>
          </a:prstGeom>
        </p:spPr>
      </p:pic>
      <p:sp>
        <p:nvSpPr>
          <p:cNvPr id="6" name="Title 1">
            <a:extLst>
              <a:ext uri="{FF2B5EF4-FFF2-40B4-BE49-F238E27FC236}">
                <a16:creationId xmlns:a16="http://schemas.microsoft.com/office/drawing/2014/main" id="{ED904F0B-1041-4832-87C9-C1F647281764}"/>
              </a:ext>
            </a:extLst>
          </p:cNvPr>
          <p:cNvSpPr txBox="1">
            <a:spLocks/>
          </p:cNvSpPr>
          <p:nvPr/>
        </p:nvSpPr>
        <p:spPr>
          <a:xfrm>
            <a:off x="408955" y="1142499"/>
            <a:ext cx="7292743" cy="6291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53A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The Support Offer</a:t>
            </a:r>
            <a:endParaRPr kumimoji="0" lang="en-GB"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8" name="Title 1">
            <a:extLst>
              <a:ext uri="{FF2B5EF4-FFF2-40B4-BE49-F238E27FC236}">
                <a16:creationId xmlns:a16="http://schemas.microsoft.com/office/drawing/2014/main" id="{CBBEAC13-E3F3-4337-B029-1FEF09CC1CF2}"/>
              </a:ext>
            </a:extLst>
          </p:cNvPr>
          <p:cNvSpPr txBox="1">
            <a:spLocks/>
          </p:cNvSpPr>
          <p:nvPr/>
        </p:nvSpPr>
        <p:spPr>
          <a:xfrm>
            <a:off x="408956" y="1776686"/>
            <a:ext cx="4707946" cy="4964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9" name="Picture 18">
            <a:extLst>
              <a:ext uri="{FF2B5EF4-FFF2-40B4-BE49-F238E27FC236}">
                <a16:creationId xmlns:a16="http://schemas.microsoft.com/office/drawing/2014/main" id="{F3F8EA45-F8BE-4E84-8671-DFC6C6C63B4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4120" b="20787"/>
          <a:stretch/>
        </p:blipFill>
        <p:spPr>
          <a:xfrm>
            <a:off x="9110541" y="4082014"/>
            <a:ext cx="3081459" cy="1852656"/>
          </a:xfrm>
          <a:prstGeom prst="rect">
            <a:avLst/>
          </a:prstGeom>
        </p:spPr>
      </p:pic>
      <p:pic>
        <p:nvPicPr>
          <p:cNvPr id="21" name="Picture 20">
            <a:extLst>
              <a:ext uri="{FF2B5EF4-FFF2-40B4-BE49-F238E27FC236}">
                <a16:creationId xmlns:a16="http://schemas.microsoft.com/office/drawing/2014/main" id="{4ACCDFB3-EB7B-42C7-A693-1D9A243C534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84010" y="4082014"/>
            <a:ext cx="2777804" cy="1851869"/>
          </a:xfrm>
          <a:prstGeom prst="rect">
            <a:avLst/>
          </a:prstGeom>
        </p:spPr>
      </p:pic>
      <p:pic>
        <p:nvPicPr>
          <p:cNvPr id="23" name="Picture 22">
            <a:extLst>
              <a:ext uri="{FF2B5EF4-FFF2-40B4-BE49-F238E27FC236}">
                <a16:creationId xmlns:a16="http://schemas.microsoft.com/office/drawing/2014/main" id="{D4F72B2B-5796-4AF2-9967-081F606077F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8153" r="6591"/>
          <a:stretch/>
        </p:blipFill>
        <p:spPr>
          <a:xfrm>
            <a:off x="438213" y="4080120"/>
            <a:ext cx="1805714" cy="1851869"/>
          </a:xfrm>
          <a:prstGeom prst="rect">
            <a:avLst/>
          </a:prstGeom>
        </p:spPr>
      </p:pic>
      <p:sp>
        <p:nvSpPr>
          <p:cNvPr id="24" name="TextBox 23">
            <a:extLst>
              <a:ext uri="{FF2B5EF4-FFF2-40B4-BE49-F238E27FC236}">
                <a16:creationId xmlns:a16="http://schemas.microsoft.com/office/drawing/2014/main" id="{3A5A8BA1-82CF-472D-9F6D-9B1700728E4F}"/>
              </a:ext>
            </a:extLst>
          </p:cNvPr>
          <p:cNvSpPr txBox="1"/>
          <p:nvPr/>
        </p:nvSpPr>
        <p:spPr>
          <a:xfrm>
            <a:off x="235214" y="2052667"/>
            <a:ext cx="8267763" cy="1323439"/>
          </a:xfrm>
          <a:prstGeom prst="rect">
            <a:avLst/>
          </a:prstGeom>
          <a:noFill/>
        </p:spPr>
        <p:txBody>
          <a:bodyPr wrap="square" numCol="2"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St Giles Mentor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A-Vision Counsellors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Family Support Workers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Education &amp; Employment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St Giles Volunteers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Wider Local Offer</a:t>
            </a:r>
          </a:p>
        </p:txBody>
      </p:sp>
      <p:sp>
        <p:nvSpPr>
          <p:cNvPr id="26" name="TextBox 25">
            <a:extLst>
              <a:ext uri="{FF2B5EF4-FFF2-40B4-BE49-F238E27FC236}">
                <a16:creationId xmlns:a16="http://schemas.microsoft.com/office/drawing/2014/main" id="{7FDB4562-B4D2-4432-B0EA-AFAA24C8B7F8}"/>
              </a:ext>
            </a:extLst>
          </p:cNvPr>
          <p:cNvSpPr txBox="1"/>
          <p:nvPr/>
        </p:nvSpPr>
        <p:spPr>
          <a:xfrm>
            <a:off x="2753407" y="6014998"/>
            <a:ext cx="27778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1-2-1 support to understand the root causes </a:t>
            </a:r>
          </a:p>
        </p:txBody>
      </p:sp>
      <p:sp>
        <p:nvSpPr>
          <p:cNvPr id="27" name="TextBox 26">
            <a:extLst>
              <a:ext uri="{FF2B5EF4-FFF2-40B4-BE49-F238E27FC236}">
                <a16:creationId xmlns:a16="http://schemas.microsoft.com/office/drawing/2014/main" id="{FA18EDC0-1F16-4E3A-8D44-9F8B52DDE060}"/>
              </a:ext>
            </a:extLst>
          </p:cNvPr>
          <p:cNvSpPr txBox="1"/>
          <p:nvPr/>
        </p:nvSpPr>
        <p:spPr>
          <a:xfrm>
            <a:off x="399435" y="5934670"/>
            <a:ext cx="19796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Focused on their interests and goals</a:t>
            </a:r>
          </a:p>
        </p:txBody>
      </p:sp>
      <p:sp>
        <p:nvSpPr>
          <p:cNvPr id="28" name="TextBox 27">
            <a:extLst>
              <a:ext uri="{FF2B5EF4-FFF2-40B4-BE49-F238E27FC236}">
                <a16:creationId xmlns:a16="http://schemas.microsoft.com/office/drawing/2014/main" id="{028FFD58-6C84-482A-9664-02BD1A8528BA}"/>
              </a:ext>
            </a:extLst>
          </p:cNvPr>
          <p:cNvSpPr txBox="1"/>
          <p:nvPr/>
        </p:nvSpPr>
        <p:spPr>
          <a:xfrm>
            <a:off x="9110541" y="6040571"/>
            <a:ext cx="29809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In-house lived experience mentoring</a:t>
            </a:r>
          </a:p>
        </p:txBody>
      </p:sp>
      <p:sp>
        <p:nvSpPr>
          <p:cNvPr id="29" name="TextBox 28">
            <a:extLst>
              <a:ext uri="{FF2B5EF4-FFF2-40B4-BE49-F238E27FC236}">
                <a16:creationId xmlns:a16="http://schemas.microsoft.com/office/drawing/2014/main" id="{F702F774-A036-4F74-9302-AB2CD798E9AF}"/>
              </a:ext>
            </a:extLst>
          </p:cNvPr>
          <p:cNvSpPr txBox="1"/>
          <p:nvPr/>
        </p:nvSpPr>
        <p:spPr>
          <a:xfrm>
            <a:off x="9110541" y="3414474"/>
            <a:ext cx="30814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Local Sports offers</a:t>
            </a:r>
          </a:p>
        </p:txBody>
      </p:sp>
      <p:pic>
        <p:nvPicPr>
          <p:cNvPr id="7" name="Picture 6">
            <a:extLst>
              <a:ext uri="{FF2B5EF4-FFF2-40B4-BE49-F238E27FC236}">
                <a16:creationId xmlns:a16="http://schemas.microsoft.com/office/drawing/2014/main" id="{C9C18CAB-D322-4C44-AD99-60C4780214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64335" y="4080120"/>
            <a:ext cx="2469159" cy="1851869"/>
          </a:xfrm>
          <a:prstGeom prst="rect">
            <a:avLst/>
          </a:prstGeom>
        </p:spPr>
      </p:pic>
      <p:sp>
        <p:nvSpPr>
          <p:cNvPr id="18" name="TextBox 17">
            <a:extLst>
              <a:ext uri="{FF2B5EF4-FFF2-40B4-BE49-F238E27FC236}">
                <a16:creationId xmlns:a16="http://schemas.microsoft.com/office/drawing/2014/main" id="{98486FEB-A17A-420D-96DD-5CEE16597E1A}"/>
              </a:ext>
            </a:extLst>
          </p:cNvPr>
          <p:cNvSpPr txBox="1"/>
          <p:nvPr/>
        </p:nvSpPr>
        <p:spPr>
          <a:xfrm>
            <a:off x="5958402" y="6014998"/>
            <a:ext cx="27778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Festive hampers for families in need</a:t>
            </a:r>
          </a:p>
        </p:txBody>
      </p:sp>
      <p:pic>
        <p:nvPicPr>
          <p:cNvPr id="10" name="Picture 9">
            <a:extLst>
              <a:ext uri="{FF2B5EF4-FFF2-40B4-BE49-F238E27FC236}">
                <a16:creationId xmlns:a16="http://schemas.microsoft.com/office/drawing/2014/main" id="{67D5E884-E09B-46BF-A9FA-A3C501E4C9FC}"/>
              </a:ext>
            </a:extLst>
          </p:cNvPr>
          <p:cNvPicPr>
            <a:picLocks noChangeAspect="1"/>
          </p:cNvPicPr>
          <p:nvPr/>
        </p:nvPicPr>
        <p:blipFill rotWithShape="1">
          <a:blip r:embed="rId7">
            <a:extLst>
              <a:ext uri="{28A0092B-C50C-407E-A947-70E740481C1C}">
                <a14:useLocalDpi xmlns:a14="http://schemas.microsoft.com/office/drawing/2010/main" val="0"/>
              </a:ext>
            </a:extLst>
          </a:blip>
          <a:srcRect l="978" t="933" r="968"/>
          <a:stretch/>
        </p:blipFill>
        <p:spPr>
          <a:xfrm>
            <a:off x="9170504" y="1029178"/>
            <a:ext cx="3021496" cy="2279395"/>
          </a:xfrm>
          <a:prstGeom prst="rect">
            <a:avLst/>
          </a:prstGeom>
        </p:spPr>
      </p:pic>
    </p:spTree>
    <p:extLst>
      <p:ext uri="{BB962C8B-B14F-4D97-AF65-F5344CB8AC3E}">
        <p14:creationId xmlns:p14="http://schemas.microsoft.com/office/powerpoint/2010/main" val="146481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DCDB223-1CBE-401F-AA5B-0A03EE675064}"/>
              </a:ext>
            </a:extLst>
          </p:cNvPr>
          <p:cNvGraphicFramePr/>
          <p:nvPr/>
        </p:nvGraphicFramePr>
        <p:xfrm>
          <a:off x="312654" y="975675"/>
          <a:ext cx="11566689" cy="6161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2F9B3DDA-D5B9-4FB8-98BC-9CDB71EDBDBB}"/>
              </a:ext>
            </a:extLst>
          </p:cNvPr>
          <p:cNvPicPr>
            <a:picLocks noChangeAspect="1"/>
          </p:cNvPicPr>
          <p:nvPr/>
        </p:nvPicPr>
        <p:blipFill rotWithShape="1">
          <a:blip r:embed="rId7"/>
          <a:srcRect b="33979"/>
          <a:stretch/>
        </p:blipFill>
        <p:spPr>
          <a:xfrm>
            <a:off x="0" y="1"/>
            <a:ext cx="12192000" cy="857838"/>
          </a:xfrm>
          <a:prstGeom prst="rect">
            <a:avLst/>
          </a:prstGeom>
        </p:spPr>
      </p:pic>
      <p:sp>
        <p:nvSpPr>
          <p:cNvPr id="11" name="Title 10">
            <a:extLst>
              <a:ext uri="{FF2B5EF4-FFF2-40B4-BE49-F238E27FC236}">
                <a16:creationId xmlns:a16="http://schemas.microsoft.com/office/drawing/2014/main" id="{49251135-71AB-4D82-86DD-ED27BBEECE77}"/>
              </a:ext>
            </a:extLst>
          </p:cNvPr>
          <p:cNvSpPr>
            <a:spLocks noGrp="1"/>
          </p:cNvSpPr>
          <p:nvPr>
            <p:ph type="title"/>
          </p:nvPr>
        </p:nvSpPr>
        <p:spPr>
          <a:xfrm>
            <a:off x="838199" y="1073966"/>
            <a:ext cx="10515600" cy="535531"/>
          </a:xfrm>
          <a:prstGeom prst="rect">
            <a:avLst/>
          </a:prstGeom>
        </p:spPr>
        <p:txBody>
          <a:bodyPr wrap="square">
            <a:spAutoFit/>
          </a:bodyPr>
          <a:lstStyle/>
          <a:p>
            <a:pPr defTabSz="1219050">
              <a:defRPr/>
            </a:pPr>
            <a:r>
              <a:rPr lang="en-GB" sz="3200" b="1" dirty="0">
                <a:solidFill>
                  <a:srgbClr val="0053A0"/>
                </a:solidFill>
                <a:latin typeface="Microsoft YaHei UI Light" panose="020B0502040204020203" pitchFamily="34" charset="-122"/>
                <a:ea typeface="Microsoft YaHei UI Light" panose="020B0502040204020203" pitchFamily="34" charset="-122"/>
                <a:cs typeface="Arial" panose="020B0604020202020204" pitchFamily="34" charset="0"/>
              </a:rPr>
              <a:t>Disruption Activity</a:t>
            </a:r>
            <a:endParaRPr lang="en-GB" sz="3200" dirty="0">
              <a:solidFill>
                <a:srgbClr val="0053A0"/>
              </a:solidFill>
              <a:latin typeface="Microsoft YaHei UI Light" panose="020B0502040204020203" pitchFamily="34" charset="-122"/>
              <a:ea typeface="Microsoft YaHei UI Light" panose="020B0502040204020203" pitchFamily="34" charset="-122"/>
              <a:cs typeface="Arial" panose="020B0604020202020204" pitchFamily="34" charset="0"/>
            </a:endParaRPr>
          </a:p>
        </p:txBody>
      </p:sp>
    </p:spTree>
    <p:extLst>
      <p:ext uri="{BB962C8B-B14F-4D97-AF65-F5344CB8AC3E}">
        <p14:creationId xmlns:p14="http://schemas.microsoft.com/office/powerpoint/2010/main" val="2883765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C5130B-8C67-471F-97BB-5EFB40FF006A}"/>
              </a:ext>
            </a:extLst>
          </p:cNvPr>
          <p:cNvPicPr>
            <a:picLocks noChangeAspect="1"/>
          </p:cNvPicPr>
          <p:nvPr/>
        </p:nvPicPr>
        <p:blipFill rotWithShape="1">
          <a:blip r:embed="rId2"/>
          <a:srcRect b="33979"/>
          <a:stretch/>
        </p:blipFill>
        <p:spPr>
          <a:xfrm>
            <a:off x="0" y="0"/>
            <a:ext cx="12192000" cy="923277"/>
          </a:xfrm>
          <a:prstGeom prst="rect">
            <a:avLst/>
          </a:prstGeom>
        </p:spPr>
      </p:pic>
      <p:sp>
        <p:nvSpPr>
          <p:cNvPr id="3" name="Rectangle 2">
            <a:extLst>
              <a:ext uri="{FF2B5EF4-FFF2-40B4-BE49-F238E27FC236}">
                <a16:creationId xmlns:a16="http://schemas.microsoft.com/office/drawing/2014/main" id="{44591426-029E-4570-8872-B940840253A4}"/>
              </a:ext>
            </a:extLst>
          </p:cNvPr>
          <p:cNvSpPr/>
          <p:nvPr/>
        </p:nvSpPr>
        <p:spPr>
          <a:xfrm>
            <a:off x="71670" y="1099422"/>
            <a:ext cx="8572709" cy="584775"/>
          </a:xfrm>
          <a:prstGeom prst="rect">
            <a:avLst/>
          </a:prstGeom>
        </p:spPr>
        <p:txBody>
          <a:bodyPr wrap="square">
            <a:spAutoFit/>
          </a:bodyPr>
          <a:lstStyle/>
          <a:p>
            <a:pPr marL="0" marR="0" lvl="0" indent="0" algn="l" defTabSz="121905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53A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What Success Looks Like </a:t>
            </a:r>
            <a:endParaRPr kumimoji="0" lang="en-GB" sz="3200" b="0" i="0" u="none" strike="noStrike" kern="1200" cap="none" spc="0" normalizeH="0" baseline="0" noProof="0" dirty="0">
              <a:ln>
                <a:noFill/>
              </a:ln>
              <a:solidFill>
                <a:srgbClr val="0053A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endParaRPr>
          </a:p>
        </p:txBody>
      </p:sp>
      <p:pic>
        <p:nvPicPr>
          <p:cNvPr id="4" name="Picture 3">
            <a:extLst>
              <a:ext uri="{FF2B5EF4-FFF2-40B4-BE49-F238E27FC236}">
                <a16:creationId xmlns:a16="http://schemas.microsoft.com/office/drawing/2014/main" id="{7525CF23-C0F6-46B8-BF12-F73CFFB1FC50}"/>
              </a:ext>
            </a:extLst>
          </p:cNvPr>
          <p:cNvPicPr>
            <a:picLocks noChangeAspect="1"/>
          </p:cNvPicPr>
          <p:nvPr/>
        </p:nvPicPr>
        <p:blipFill rotWithShape="1">
          <a:blip r:embed="rId2"/>
          <a:srcRect l="10626" t="-10974" r="-388" b="60498"/>
          <a:stretch/>
        </p:blipFill>
        <p:spPr>
          <a:xfrm>
            <a:off x="71670" y="6405331"/>
            <a:ext cx="12048661" cy="187584"/>
          </a:xfrm>
          <a:prstGeom prst="rect">
            <a:avLst/>
          </a:prstGeom>
        </p:spPr>
      </p:pic>
      <p:sp>
        <p:nvSpPr>
          <p:cNvPr id="5" name="Content Placeholder 4">
            <a:extLst>
              <a:ext uri="{FF2B5EF4-FFF2-40B4-BE49-F238E27FC236}">
                <a16:creationId xmlns:a16="http://schemas.microsoft.com/office/drawing/2014/main" id="{57E245D2-5187-42CF-96E8-2D9C284D5323}"/>
              </a:ext>
            </a:extLst>
          </p:cNvPr>
          <p:cNvSpPr txBox="1">
            <a:spLocks/>
          </p:cNvSpPr>
          <p:nvPr/>
        </p:nvSpPr>
        <p:spPr>
          <a:xfrm>
            <a:off x="321965" y="2043077"/>
            <a:ext cx="11569104" cy="435133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descr="Programme Overview">
            <a:extLst>
              <a:ext uri="{FF2B5EF4-FFF2-40B4-BE49-F238E27FC236}">
                <a16:creationId xmlns:a16="http://schemas.microsoft.com/office/drawing/2014/main" id="{327DDBAC-C992-49C4-AB4E-2A459B987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6997" y="923277"/>
            <a:ext cx="2302911" cy="15203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962AE58-0F51-4F12-AFDD-3904E46B5712}"/>
              </a:ext>
            </a:extLst>
          </p:cNvPr>
          <p:cNvSpPr/>
          <p:nvPr/>
        </p:nvSpPr>
        <p:spPr>
          <a:xfrm>
            <a:off x="300931" y="2043077"/>
            <a:ext cx="9512372" cy="415498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Every 6 weeks, a STAR assessment will be carried out collaboratively with the cohort member.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When their needs are met, a bespoke exit plan is co-designed which can include funded education placements, a volunteer mentor, work placements where suitable, and ongoing support from partners.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Sustainable progress is made which results in no further offences.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If they require CIRV support again, they are welcomed back on the programme.</a:t>
            </a:r>
          </a:p>
        </p:txBody>
      </p:sp>
    </p:spTree>
    <p:extLst>
      <p:ext uri="{BB962C8B-B14F-4D97-AF65-F5344CB8AC3E}">
        <p14:creationId xmlns:p14="http://schemas.microsoft.com/office/powerpoint/2010/main" val="4228903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D perspective whit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E787231-2E05-44D5-84E4-C6A6BC7A76EC}"/>
              </a:ext>
            </a:extLst>
          </p:cNvPr>
          <p:cNvSpPr/>
          <p:nvPr/>
        </p:nvSpPr>
        <p:spPr>
          <a:xfrm>
            <a:off x="0" y="0"/>
            <a:ext cx="12192000" cy="68580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255573" y="1"/>
            <a:ext cx="9936427" cy="1417639"/>
          </a:xfrm>
        </p:spPr>
        <p:txBody>
          <a:bodyPr>
            <a:normAutofit/>
          </a:bodyPr>
          <a:lstStyle/>
          <a:p>
            <a:pPr algn="l"/>
            <a:r>
              <a:rPr lang="en-US" sz="5333" dirty="0">
                <a:solidFill>
                  <a:srgbClr val="00326D"/>
                </a:solidFill>
              </a:rPr>
              <a:t>Information in policing systems</a:t>
            </a:r>
          </a:p>
        </p:txBody>
      </p:sp>
      <p:sp>
        <p:nvSpPr>
          <p:cNvPr id="3" name="Content Placeholder 2"/>
          <p:cNvSpPr>
            <a:spLocks noGrp="1"/>
          </p:cNvSpPr>
          <p:nvPr>
            <p:ph idx="1"/>
          </p:nvPr>
        </p:nvSpPr>
        <p:spPr>
          <a:xfrm>
            <a:off x="609600" y="1888563"/>
            <a:ext cx="11439061" cy="4498512"/>
          </a:xfrm>
        </p:spPr>
        <p:txBody>
          <a:bodyPr vert="horz" lIns="91440" tIns="45720" rIns="91440" bIns="45720" rtlCol="0" anchor="t">
            <a:normAutofit/>
          </a:bodyPr>
          <a:lstStyle/>
          <a:p>
            <a:pPr lvl="0"/>
            <a:r>
              <a:rPr lang="en-GB" sz="3733" dirty="0">
                <a:solidFill>
                  <a:srgbClr val="285386"/>
                </a:solidFill>
              </a:rPr>
              <a:t>50% of the cohort have a ‘significant’ policing footprint</a:t>
            </a:r>
          </a:p>
          <a:p>
            <a:pPr lvl="1"/>
            <a:r>
              <a:rPr lang="en-GB" sz="2667" dirty="0">
                <a:solidFill>
                  <a:srgbClr val="608CAB"/>
                </a:solidFill>
              </a:rPr>
              <a:t>having been the suspect in multiple offences (or a very serious offence) </a:t>
            </a:r>
            <a:r>
              <a:rPr lang="en-GB" sz="2667" u="sng" dirty="0">
                <a:solidFill>
                  <a:srgbClr val="608CAB"/>
                </a:solidFill>
              </a:rPr>
              <a:t>and</a:t>
            </a:r>
            <a:r>
              <a:rPr lang="en-GB" sz="2667" dirty="0">
                <a:solidFill>
                  <a:srgbClr val="608CAB"/>
                </a:solidFill>
              </a:rPr>
              <a:t> have a strong intelligence footprint.</a:t>
            </a:r>
            <a:endParaRPr lang="en-GB" sz="2133" dirty="0">
              <a:solidFill>
                <a:srgbClr val="608CAB"/>
              </a:solidFill>
            </a:endParaRPr>
          </a:p>
          <a:p>
            <a:pPr lvl="0"/>
            <a:r>
              <a:rPr lang="en-GB" sz="3600" dirty="0">
                <a:solidFill>
                  <a:srgbClr val="285386"/>
                </a:solidFill>
              </a:rPr>
              <a:t>61% are only known to WMP, however…</a:t>
            </a:r>
            <a:br>
              <a:rPr lang="en-GB" sz="3600" dirty="0">
                <a:solidFill>
                  <a:srgbClr val="285386"/>
                </a:solidFill>
              </a:rPr>
            </a:br>
            <a:endParaRPr lang="en-GB" sz="3600" dirty="0">
              <a:solidFill>
                <a:srgbClr val="285386"/>
              </a:solidFill>
            </a:endParaRPr>
          </a:p>
          <a:p>
            <a:pPr lvl="0"/>
            <a:r>
              <a:rPr lang="en-GB" sz="3600" dirty="0">
                <a:solidFill>
                  <a:srgbClr val="285386"/>
                </a:solidFill>
              </a:rPr>
              <a:t>28% are known to 2-3 other forces, and;</a:t>
            </a:r>
          </a:p>
          <a:p>
            <a:pPr lvl="0"/>
            <a:r>
              <a:rPr lang="en-GB" sz="3600" dirty="0">
                <a:solidFill>
                  <a:srgbClr val="285386"/>
                </a:solidFill>
              </a:rPr>
              <a:t>11% have come into contact with 4 or more different forces (excl. BTP).</a:t>
            </a:r>
          </a:p>
        </p:txBody>
      </p:sp>
      <p:pic>
        <p:nvPicPr>
          <p:cNvPr id="5" name="Picture 4" descr="chequer blu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834296" cy="1378843"/>
          </a:xfrm>
          <a:prstGeom prst="rect">
            <a:avLst/>
          </a:prstGeom>
        </p:spPr>
      </p:pic>
    </p:spTree>
    <p:extLst>
      <p:ext uri="{BB962C8B-B14F-4D97-AF65-F5344CB8AC3E}">
        <p14:creationId xmlns:p14="http://schemas.microsoft.com/office/powerpoint/2010/main" val="4007637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7000"/>
          </a:schemeClr>
        </a:solidFill>
        <a:effectLst/>
      </p:bgPr>
    </p:bg>
    <p:spTree>
      <p:nvGrpSpPr>
        <p:cNvPr id="1" name="">
          <a:extLst>
            <a:ext uri="{FF2B5EF4-FFF2-40B4-BE49-F238E27FC236}">
              <a16:creationId xmlns:a16="http://schemas.microsoft.com/office/drawing/2014/main" id="{8C59BBC1-33B9-6BE3-6AD4-ACD4139B4694}"/>
            </a:ext>
          </a:extLst>
        </p:cNvPr>
        <p:cNvGrpSpPr/>
        <p:nvPr/>
      </p:nvGrpSpPr>
      <p:grpSpPr>
        <a:xfrm>
          <a:off x="0" y="0"/>
          <a:ext cx="0" cy="0"/>
          <a:chOff x="0" y="0"/>
          <a:chExt cx="0" cy="0"/>
        </a:xfrm>
      </p:grpSpPr>
      <p:pic>
        <p:nvPicPr>
          <p:cNvPr id="7" name="Picture 6" descr="A document with text on it&#10;&#10;Description automatically generated">
            <a:extLst>
              <a:ext uri="{FF2B5EF4-FFF2-40B4-BE49-F238E27FC236}">
                <a16:creationId xmlns:a16="http://schemas.microsoft.com/office/drawing/2014/main" id="{00324B03-A937-2B8E-886D-E9FEDDB27C17}"/>
              </a:ext>
            </a:extLst>
          </p:cNvPr>
          <p:cNvPicPr>
            <a:picLocks noChangeAspect="1"/>
          </p:cNvPicPr>
          <p:nvPr/>
        </p:nvPicPr>
        <p:blipFill>
          <a:blip r:embed="rId3"/>
          <a:stretch>
            <a:fillRect/>
          </a:stretch>
        </p:blipFill>
        <p:spPr>
          <a:xfrm>
            <a:off x="0" y="0"/>
            <a:ext cx="4891787" cy="6858000"/>
          </a:xfrm>
          <a:prstGeom prst="rect">
            <a:avLst/>
          </a:prstGeom>
          <a:ln>
            <a:noFill/>
          </a:ln>
        </p:spPr>
      </p:pic>
      <p:sp>
        <p:nvSpPr>
          <p:cNvPr id="6" name="Rectangle 5">
            <a:extLst>
              <a:ext uri="{FF2B5EF4-FFF2-40B4-BE49-F238E27FC236}">
                <a16:creationId xmlns:a16="http://schemas.microsoft.com/office/drawing/2014/main" id="{4E9383D8-2FF5-87CB-2451-6899B8B52E0D}"/>
              </a:ext>
            </a:extLst>
          </p:cNvPr>
          <p:cNvSpPr/>
          <p:nvPr/>
        </p:nvSpPr>
        <p:spPr>
          <a:xfrm>
            <a:off x="6324600" y="-5057394"/>
            <a:ext cx="4724400" cy="914400"/>
          </a:xfrm>
          <a:prstGeom prst="rect">
            <a:avLst/>
          </a:prstGeom>
          <a:solidFill>
            <a:srgbClr val="FFC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March 2022: co-alignment</a:t>
            </a:r>
          </a:p>
        </p:txBody>
      </p:sp>
      <p:sp>
        <p:nvSpPr>
          <p:cNvPr id="9" name="Rectangle 8">
            <a:extLst>
              <a:ext uri="{FF2B5EF4-FFF2-40B4-BE49-F238E27FC236}">
                <a16:creationId xmlns:a16="http://schemas.microsoft.com/office/drawing/2014/main" id="{74B17D3A-5B57-FE91-52F1-6C05AD6E4827}"/>
              </a:ext>
            </a:extLst>
          </p:cNvPr>
          <p:cNvSpPr/>
          <p:nvPr/>
        </p:nvSpPr>
        <p:spPr>
          <a:xfrm>
            <a:off x="6324600" y="-3975195"/>
            <a:ext cx="4724400" cy="24010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June 2022: preparation</a:t>
            </a:r>
          </a:p>
        </p:txBody>
      </p:sp>
      <p:sp>
        <p:nvSpPr>
          <p:cNvPr id="10" name="Rectangle 9">
            <a:extLst>
              <a:ext uri="{FF2B5EF4-FFF2-40B4-BE49-F238E27FC236}">
                <a16:creationId xmlns:a16="http://schemas.microsoft.com/office/drawing/2014/main" id="{76A3B1BE-55A4-2F87-D3F8-1EA1E79DE8F8}"/>
              </a:ext>
            </a:extLst>
          </p:cNvPr>
          <p:cNvSpPr/>
          <p:nvPr/>
        </p:nvSpPr>
        <p:spPr>
          <a:xfrm>
            <a:off x="6324600" y="-1423492"/>
            <a:ext cx="4724400" cy="2080270"/>
          </a:xfrm>
          <a:prstGeom prst="rect">
            <a:avLst/>
          </a:prstGeom>
          <a:solidFill>
            <a:srgbClr val="00B050">
              <a:alpha val="5753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May 2023: early implementation</a:t>
            </a:r>
          </a:p>
        </p:txBody>
      </p:sp>
      <p:sp>
        <p:nvSpPr>
          <p:cNvPr id="11" name="Rectangle 10">
            <a:extLst>
              <a:ext uri="{FF2B5EF4-FFF2-40B4-BE49-F238E27FC236}">
                <a16:creationId xmlns:a16="http://schemas.microsoft.com/office/drawing/2014/main" id="{C6BB5D1C-05B2-6461-BC0E-9578BADACB5E}"/>
              </a:ext>
            </a:extLst>
          </p:cNvPr>
          <p:cNvSpPr/>
          <p:nvPr/>
        </p:nvSpPr>
        <p:spPr>
          <a:xfrm>
            <a:off x="6324600" y="783629"/>
            <a:ext cx="4724400" cy="5405905"/>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Jan 2024: full implementation</a:t>
            </a:r>
          </a:p>
        </p:txBody>
      </p:sp>
      <p:sp>
        <p:nvSpPr>
          <p:cNvPr id="12" name="Rectangle 11">
            <a:extLst>
              <a:ext uri="{FF2B5EF4-FFF2-40B4-BE49-F238E27FC236}">
                <a16:creationId xmlns:a16="http://schemas.microsoft.com/office/drawing/2014/main" id="{136AA2F3-7087-1D38-2038-AFEE943BB4BD}"/>
              </a:ext>
            </a:extLst>
          </p:cNvPr>
          <p:cNvSpPr/>
          <p:nvPr/>
        </p:nvSpPr>
        <p:spPr>
          <a:xfrm>
            <a:off x="6324600" y="6299514"/>
            <a:ext cx="4724400" cy="228959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August 2025: follow-up period</a:t>
            </a:r>
          </a:p>
        </p:txBody>
      </p:sp>
      <p:sp>
        <p:nvSpPr>
          <p:cNvPr id="14" name="Rectangle 13">
            <a:extLst>
              <a:ext uri="{FF2B5EF4-FFF2-40B4-BE49-F238E27FC236}">
                <a16:creationId xmlns:a16="http://schemas.microsoft.com/office/drawing/2014/main" id="{9BAA49A0-2343-7226-D352-FB26CF765A0B}"/>
              </a:ext>
            </a:extLst>
          </p:cNvPr>
          <p:cNvSpPr/>
          <p:nvPr/>
        </p:nvSpPr>
        <p:spPr>
          <a:xfrm>
            <a:off x="6324600" y="9968031"/>
            <a:ext cx="4724400" cy="1189863"/>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March 2027: early results</a:t>
            </a:r>
          </a:p>
        </p:txBody>
      </p:sp>
      <p:sp>
        <p:nvSpPr>
          <p:cNvPr id="15" name="Rectangle 14">
            <a:extLst>
              <a:ext uri="{FF2B5EF4-FFF2-40B4-BE49-F238E27FC236}">
                <a16:creationId xmlns:a16="http://schemas.microsoft.com/office/drawing/2014/main" id="{6F7B5CCE-6F06-1455-A899-E1C5C7AF099C}"/>
              </a:ext>
            </a:extLst>
          </p:cNvPr>
          <p:cNvSpPr/>
          <p:nvPr/>
        </p:nvSpPr>
        <p:spPr>
          <a:xfrm>
            <a:off x="6324600" y="8679271"/>
            <a:ext cx="4724400" cy="1189863"/>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August 2026: write-up</a:t>
            </a:r>
          </a:p>
        </p:txBody>
      </p:sp>
    </p:spTree>
    <p:extLst>
      <p:ext uri="{BB962C8B-B14F-4D97-AF65-F5344CB8AC3E}">
        <p14:creationId xmlns:p14="http://schemas.microsoft.com/office/powerpoint/2010/main" val="636836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D perspective whit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7DFB63D-3863-44CC-ACD9-A6D3B140EFE2}"/>
              </a:ext>
            </a:extLst>
          </p:cNvPr>
          <p:cNvSpPr/>
          <p:nvPr/>
        </p:nvSpPr>
        <p:spPr>
          <a:xfrm>
            <a:off x="-12428" y="-12361"/>
            <a:ext cx="12192000" cy="68580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063552" y="110926"/>
            <a:ext cx="9685629" cy="1267917"/>
          </a:xfrm>
        </p:spPr>
        <p:txBody>
          <a:bodyPr>
            <a:noAutofit/>
          </a:bodyPr>
          <a:lstStyle/>
          <a:p>
            <a:pPr algn="l"/>
            <a:r>
              <a:rPr lang="en-US" sz="4800" dirty="0">
                <a:solidFill>
                  <a:srgbClr val="00326D"/>
                </a:solidFill>
              </a:rPr>
              <a:t>Accepting the CIRV offer</a:t>
            </a:r>
          </a:p>
        </p:txBody>
      </p:sp>
      <p:sp>
        <p:nvSpPr>
          <p:cNvPr id="3" name="Content Placeholder 2"/>
          <p:cNvSpPr>
            <a:spLocks noGrp="1"/>
          </p:cNvSpPr>
          <p:nvPr>
            <p:ph idx="1"/>
          </p:nvPr>
        </p:nvSpPr>
        <p:spPr>
          <a:xfrm>
            <a:off x="335360" y="1888563"/>
            <a:ext cx="11713301" cy="4498512"/>
          </a:xfrm>
        </p:spPr>
        <p:txBody>
          <a:bodyPr>
            <a:normAutofit/>
          </a:bodyPr>
          <a:lstStyle/>
          <a:p>
            <a:pPr marL="0" indent="0">
              <a:buNone/>
            </a:pPr>
            <a:r>
              <a:rPr lang="en-GB" sz="3600" b="1" dirty="0">
                <a:solidFill>
                  <a:srgbClr val="285386"/>
                </a:solidFill>
              </a:rPr>
              <a:t>Of those who did or did not accept the CIRV offer;</a:t>
            </a:r>
          </a:p>
          <a:p>
            <a:r>
              <a:rPr lang="en-GB" sz="3200" dirty="0">
                <a:solidFill>
                  <a:srgbClr val="608CAB"/>
                </a:solidFill>
              </a:rPr>
              <a:t>U18’s are slightly more likely to accept than those aged 18 and over.</a:t>
            </a:r>
          </a:p>
          <a:p>
            <a:r>
              <a:rPr lang="en-GB" sz="3200" dirty="0">
                <a:solidFill>
                  <a:srgbClr val="608CAB"/>
                </a:solidFill>
              </a:rPr>
              <a:t>IC1 individuals are fractionally more likely to accept than IC3 and IC4 – but not to an extent that is of statistical significance.</a:t>
            </a:r>
          </a:p>
          <a:p>
            <a:r>
              <a:rPr lang="en-GB" sz="3200" dirty="0">
                <a:solidFill>
                  <a:srgbClr val="608CAB"/>
                </a:solidFill>
              </a:rPr>
              <a:t>There is very little difference in acceptance levels across different socio-demographic groups.</a:t>
            </a:r>
          </a:p>
          <a:p>
            <a:pPr lvl="1"/>
            <a:endParaRPr lang="en-GB" sz="3200" dirty="0">
              <a:solidFill>
                <a:srgbClr val="285386"/>
              </a:solidFill>
            </a:endParaRPr>
          </a:p>
        </p:txBody>
      </p:sp>
      <p:pic>
        <p:nvPicPr>
          <p:cNvPr id="5" name="Picture 4" descr="chequer blu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834296" cy="1378843"/>
          </a:xfrm>
          <a:prstGeom prst="rect">
            <a:avLst/>
          </a:prstGeom>
        </p:spPr>
      </p:pic>
      <p:pic>
        <p:nvPicPr>
          <p:cNvPr id="7" name="Graphic 6" descr="Handshake">
            <a:extLst>
              <a:ext uri="{FF2B5EF4-FFF2-40B4-BE49-F238E27FC236}">
                <a16:creationId xmlns:a16="http://schemas.microsoft.com/office/drawing/2014/main" id="{992DF280-344C-4014-B1BB-2D576A4349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20244" y="175415"/>
            <a:ext cx="1219200" cy="1219200"/>
          </a:xfrm>
          <a:prstGeom prst="rect">
            <a:avLst/>
          </a:prstGeom>
        </p:spPr>
      </p:pic>
    </p:spTree>
    <p:extLst>
      <p:ext uri="{BB962C8B-B14F-4D97-AF65-F5344CB8AC3E}">
        <p14:creationId xmlns:p14="http://schemas.microsoft.com/office/powerpoint/2010/main" val="4136174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D perspective whit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577CF2F-6208-4E6C-BF52-523F2E3AF853}"/>
              </a:ext>
            </a:extLst>
          </p:cNvPr>
          <p:cNvSpPr/>
          <p:nvPr/>
        </p:nvSpPr>
        <p:spPr>
          <a:xfrm>
            <a:off x="0" y="0"/>
            <a:ext cx="12192000" cy="68580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351584" y="1"/>
            <a:ext cx="9840416" cy="1417639"/>
          </a:xfrm>
        </p:spPr>
        <p:txBody>
          <a:bodyPr>
            <a:normAutofit/>
          </a:bodyPr>
          <a:lstStyle/>
          <a:p>
            <a:pPr algn="l"/>
            <a:r>
              <a:rPr lang="en-US" sz="5333" dirty="0">
                <a:solidFill>
                  <a:srgbClr val="00326D"/>
                </a:solidFill>
              </a:rPr>
              <a:t>Accepting the </a:t>
            </a:r>
            <a:r>
              <a:rPr lang="en-US" sz="5333" dirty="0" err="1">
                <a:solidFill>
                  <a:srgbClr val="00326D"/>
                </a:solidFill>
              </a:rPr>
              <a:t>programme</a:t>
            </a:r>
            <a:endParaRPr lang="en-US" sz="5333" dirty="0">
              <a:solidFill>
                <a:srgbClr val="00326D"/>
              </a:solidFill>
            </a:endParaRPr>
          </a:p>
        </p:txBody>
      </p:sp>
      <p:sp>
        <p:nvSpPr>
          <p:cNvPr id="3" name="Content Placeholder 2"/>
          <p:cNvSpPr>
            <a:spLocks noGrp="1"/>
          </p:cNvSpPr>
          <p:nvPr>
            <p:ph idx="1"/>
          </p:nvPr>
        </p:nvSpPr>
        <p:spPr>
          <a:xfrm>
            <a:off x="609600" y="1888563"/>
            <a:ext cx="11439061" cy="4498512"/>
          </a:xfrm>
        </p:spPr>
        <p:txBody>
          <a:bodyPr>
            <a:normAutofit/>
          </a:bodyPr>
          <a:lstStyle/>
          <a:p>
            <a:pPr lvl="0"/>
            <a:r>
              <a:rPr lang="en-GB" sz="3200" dirty="0">
                <a:solidFill>
                  <a:srgbClr val="608CAB"/>
                </a:solidFill>
              </a:rPr>
              <a:t>Those who were </a:t>
            </a:r>
            <a:r>
              <a:rPr lang="en-GB" sz="3200" u="sng" dirty="0">
                <a:solidFill>
                  <a:srgbClr val="608CAB"/>
                </a:solidFill>
              </a:rPr>
              <a:t>only</a:t>
            </a:r>
            <a:r>
              <a:rPr lang="en-GB" sz="3200" dirty="0">
                <a:solidFill>
                  <a:srgbClr val="608CAB"/>
                </a:solidFill>
              </a:rPr>
              <a:t> known to WMP are more likely to accept CIRV than those with offending or intelligence across multiple force areas.</a:t>
            </a:r>
          </a:p>
          <a:p>
            <a:pPr lvl="0"/>
            <a:r>
              <a:rPr lang="en-GB" sz="3200" dirty="0">
                <a:solidFill>
                  <a:srgbClr val="608CAB"/>
                </a:solidFill>
              </a:rPr>
              <a:t>Individuals with no offences in the 12 months prior to referral were slightly more likely to accept CIRV.</a:t>
            </a:r>
          </a:p>
          <a:p>
            <a:pPr lvl="0"/>
            <a:r>
              <a:rPr lang="en-GB" sz="3200" dirty="0">
                <a:solidFill>
                  <a:srgbClr val="608CAB"/>
                </a:solidFill>
              </a:rPr>
              <a:t>Those with more significant longer-term policing footprints were no more or less likely to accept than those with more limited or minor offending/intelligence histories. The </a:t>
            </a:r>
            <a:r>
              <a:rPr lang="en-GB" sz="3200" b="1" dirty="0">
                <a:solidFill>
                  <a:srgbClr val="608CAB"/>
                </a:solidFill>
              </a:rPr>
              <a:t>recency</a:t>
            </a:r>
            <a:r>
              <a:rPr lang="en-GB" sz="3200" dirty="0">
                <a:solidFill>
                  <a:srgbClr val="608CAB"/>
                </a:solidFill>
              </a:rPr>
              <a:t> of (suspected) offending was a much more important factor.</a:t>
            </a:r>
          </a:p>
          <a:p>
            <a:pPr marL="0" indent="0">
              <a:buNone/>
            </a:pPr>
            <a:endParaRPr lang="en-GB" sz="3733" dirty="0">
              <a:solidFill>
                <a:srgbClr val="285386"/>
              </a:solidFill>
            </a:endParaRPr>
          </a:p>
        </p:txBody>
      </p:sp>
      <p:pic>
        <p:nvPicPr>
          <p:cNvPr id="5" name="Picture 4" descr="chequer blu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834296" cy="1378843"/>
          </a:xfrm>
          <a:prstGeom prst="rect">
            <a:avLst/>
          </a:prstGeom>
        </p:spPr>
      </p:pic>
    </p:spTree>
    <p:extLst>
      <p:ext uri="{BB962C8B-B14F-4D97-AF65-F5344CB8AC3E}">
        <p14:creationId xmlns:p14="http://schemas.microsoft.com/office/powerpoint/2010/main" val="2726689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D perspective whit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7376650-64F3-4B7D-A2A9-BB47563FD39A}"/>
              </a:ext>
            </a:extLst>
          </p:cNvPr>
          <p:cNvSpPr/>
          <p:nvPr/>
        </p:nvSpPr>
        <p:spPr>
          <a:xfrm>
            <a:off x="0" y="0"/>
            <a:ext cx="12192000" cy="68580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159563" y="1"/>
            <a:ext cx="10032437" cy="1417639"/>
          </a:xfrm>
        </p:spPr>
        <p:txBody>
          <a:bodyPr/>
          <a:lstStyle/>
          <a:p>
            <a:pPr algn="l"/>
            <a:r>
              <a:rPr lang="en-US" dirty="0">
                <a:solidFill>
                  <a:srgbClr val="00326D"/>
                </a:solidFill>
              </a:rPr>
              <a:t>Current summary</a:t>
            </a:r>
          </a:p>
        </p:txBody>
      </p:sp>
      <p:sp>
        <p:nvSpPr>
          <p:cNvPr id="3" name="Content Placeholder 2"/>
          <p:cNvSpPr>
            <a:spLocks noGrp="1"/>
          </p:cNvSpPr>
          <p:nvPr>
            <p:ph idx="1"/>
          </p:nvPr>
        </p:nvSpPr>
        <p:spPr>
          <a:xfrm>
            <a:off x="609600" y="1888563"/>
            <a:ext cx="11439061" cy="4498512"/>
          </a:xfrm>
        </p:spPr>
        <p:txBody>
          <a:bodyPr>
            <a:normAutofit/>
          </a:bodyPr>
          <a:lstStyle/>
          <a:p>
            <a:pPr lvl="0"/>
            <a:r>
              <a:rPr lang="en-GB" sz="2667" dirty="0">
                <a:solidFill>
                  <a:srgbClr val="285386"/>
                </a:solidFill>
              </a:rPr>
              <a:t>Under 18s more likely to accept the CIRV offer.</a:t>
            </a:r>
          </a:p>
          <a:p>
            <a:pPr lvl="0"/>
            <a:r>
              <a:rPr lang="en-GB" sz="2667" dirty="0">
                <a:solidFill>
                  <a:srgbClr val="285386"/>
                </a:solidFill>
              </a:rPr>
              <a:t>Those </a:t>
            </a:r>
            <a:r>
              <a:rPr lang="en-GB" sz="2667" u="sng" dirty="0">
                <a:solidFill>
                  <a:srgbClr val="285386"/>
                </a:solidFill>
              </a:rPr>
              <a:t>only</a:t>
            </a:r>
            <a:r>
              <a:rPr lang="en-GB" sz="2667" dirty="0">
                <a:solidFill>
                  <a:srgbClr val="285386"/>
                </a:solidFill>
              </a:rPr>
              <a:t> known to West Midlands Police more likely to accept offer.</a:t>
            </a:r>
          </a:p>
          <a:p>
            <a:pPr lvl="0"/>
            <a:endParaRPr lang="en-GB" sz="2667" dirty="0">
              <a:solidFill>
                <a:srgbClr val="285386"/>
              </a:solidFill>
            </a:endParaRPr>
          </a:p>
          <a:p>
            <a:pPr lvl="0"/>
            <a:r>
              <a:rPr lang="en-GB" sz="2667" dirty="0">
                <a:solidFill>
                  <a:srgbClr val="285386"/>
                </a:solidFill>
              </a:rPr>
              <a:t>Those with no offences in 12 months ahead of referral more likely to accept offer </a:t>
            </a:r>
            <a:r>
              <a:rPr lang="en-GB" sz="2667" u="sng" dirty="0">
                <a:solidFill>
                  <a:srgbClr val="285386"/>
                </a:solidFill>
              </a:rPr>
              <a:t>AND</a:t>
            </a:r>
            <a:r>
              <a:rPr lang="en-GB" sz="2667" dirty="0">
                <a:solidFill>
                  <a:srgbClr val="285386"/>
                </a:solidFill>
              </a:rPr>
              <a:t> complete with their needs met.</a:t>
            </a:r>
          </a:p>
          <a:p>
            <a:pPr lvl="0"/>
            <a:r>
              <a:rPr lang="en-GB" sz="2667" dirty="0">
                <a:solidFill>
                  <a:srgbClr val="285386"/>
                </a:solidFill>
              </a:rPr>
              <a:t>Those with ‘significant’ police recording no more or less likely to accept CIRV offer – but take much longer to complete with needs met, and slightly more likely to disengage.</a:t>
            </a:r>
            <a:endParaRPr lang="en-GB" sz="3200" dirty="0">
              <a:solidFill>
                <a:srgbClr val="285386"/>
              </a:solidFill>
            </a:endParaRPr>
          </a:p>
          <a:p>
            <a:pPr lvl="1"/>
            <a:r>
              <a:rPr lang="en-GB" sz="2133" dirty="0">
                <a:solidFill>
                  <a:srgbClr val="608CAB"/>
                </a:solidFill>
              </a:rPr>
              <a:t>especially if they were linked to offences within last 12 months</a:t>
            </a:r>
          </a:p>
          <a:p>
            <a:pPr lvl="0"/>
            <a:endParaRPr lang="en-GB" sz="3733" dirty="0">
              <a:solidFill>
                <a:srgbClr val="285386"/>
              </a:solidFill>
            </a:endParaRPr>
          </a:p>
        </p:txBody>
      </p:sp>
      <p:pic>
        <p:nvPicPr>
          <p:cNvPr id="5" name="Picture 4" descr="chequer blu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834296" cy="1378843"/>
          </a:xfrm>
          <a:prstGeom prst="rect">
            <a:avLst/>
          </a:prstGeom>
        </p:spPr>
      </p:pic>
    </p:spTree>
    <p:extLst>
      <p:ext uri="{BB962C8B-B14F-4D97-AF65-F5344CB8AC3E}">
        <p14:creationId xmlns:p14="http://schemas.microsoft.com/office/powerpoint/2010/main" val="1655833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7000"/>
          </a:schemeClr>
        </a:solidFill>
        <a:effectLst/>
      </p:bgPr>
    </p:bg>
    <p:spTree>
      <p:nvGrpSpPr>
        <p:cNvPr id="1" name="">
          <a:extLst>
            <a:ext uri="{FF2B5EF4-FFF2-40B4-BE49-F238E27FC236}">
              <a16:creationId xmlns:a16="http://schemas.microsoft.com/office/drawing/2014/main" id="{0A9CBD1B-C9CF-9ECD-091D-0342844B69E4}"/>
            </a:ext>
          </a:extLst>
        </p:cNvPr>
        <p:cNvGrpSpPr/>
        <p:nvPr/>
      </p:nvGrpSpPr>
      <p:grpSpPr>
        <a:xfrm>
          <a:off x="0" y="0"/>
          <a:ext cx="0" cy="0"/>
          <a:chOff x="0" y="0"/>
          <a:chExt cx="0" cy="0"/>
        </a:xfrm>
      </p:grpSpPr>
      <p:pic>
        <p:nvPicPr>
          <p:cNvPr id="7" name="Picture 6" descr="A document with text on it&#10;&#10;Description automatically generated">
            <a:extLst>
              <a:ext uri="{FF2B5EF4-FFF2-40B4-BE49-F238E27FC236}">
                <a16:creationId xmlns:a16="http://schemas.microsoft.com/office/drawing/2014/main" id="{BE8C00C6-8D30-34D8-CE34-BE19A5158A0E}"/>
              </a:ext>
            </a:extLst>
          </p:cNvPr>
          <p:cNvPicPr>
            <a:picLocks noChangeAspect="1"/>
          </p:cNvPicPr>
          <p:nvPr/>
        </p:nvPicPr>
        <p:blipFill>
          <a:blip r:embed="rId3"/>
          <a:stretch>
            <a:fillRect/>
          </a:stretch>
        </p:blipFill>
        <p:spPr>
          <a:xfrm>
            <a:off x="0" y="0"/>
            <a:ext cx="4891787" cy="6858000"/>
          </a:xfrm>
          <a:prstGeom prst="rect">
            <a:avLst/>
          </a:prstGeom>
          <a:ln>
            <a:noFill/>
          </a:ln>
        </p:spPr>
      </p:pic>
      <p:sp>
        <p:nvSpPr>
          <p:cNvPr id="6" name="Rectangle 5">
            <a:extLst>
              <a:ext uri="{FF2B5EF4-FFF2-40B4-BE49-F238E27FC236}">
                <a16:creationId xmlns:a16="http://schemas.microsoft.com/office/drawing/2014/main" id="{F3723114-39CF-2271-DBB1-616348706B0A}"/>
              </a:ext>
            </a:extLst>
          </p:cNvPr>
          <p:cNvSpPr/>
          <p:nvPr/>
        </p:nvSpPr>
        <p:spPr>
          <a:xfrm>
            <a:off x="6324600" y="-10031730"/>
            <a:ext cx="4724400" cy="914400"/>
          </a:xfrm>
          <a:prstGeom prst="rect">
            <a:avLst/>
          </a:prstGeom>
          <a:solidFill>
            <a:srgbClr val="FFC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March 2022: co-alignment</a:t>
            </a:r>
          </a:p>
        </p:txBody>
      </p:sp>
      <p:sp>
        <p:nvSpPr>
          <p:cNvPr id="9" name="Rectangle 8">
            <a:extLst>
              <a:ext uri="{FF2B5EF4-FFF2-40B4-BE49-F238E27FC236}">
                <a16:creationId xmlns:a16="http://schemas.microsoft.com/office/drawing/2014/main" id="{998D4993-6749-F32A-907E-151C86D9E822}"/>
              </a:ext>
            </a:extLst>
          </p:cNvPr>
          <p:cNvSpPr/>
          <p:nvPr/>
        </p:nvSpPr>
        <p:spPr>
          <a:xfrm>
            <a:off x="6324600" y="-8949531"/>
            <a:ext cx="4724400" cy="24010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June 2022: preparation</a:t>
            </a:r>
          </a:p>
        </p:txBody>
      </p:sp>
      <p:sp>
        <p:nvSpPr>
          <p:cNvPr id="10" name="Rectangle 9">
            <a:extLst>
              <a:ext uri="{FF2B5EF4-FFF2-40B4-BE49-F238E27FC236}">
                <a16:creationId xmlns:a16="http://schemas.microsoft.com/office/drawing/2014/main" id="{37984D48-3C04-62F5-2E54-CFFCD0919737}"/>
              </a:ext>
            </a:extLst>
          </p:cNvPr>
          <p:cNvSpPr/>
          <p:nvPr/>
        </p:nvSpPr>
        <p:spPr>
          <a:xfrm>
            <a:off x="6324600" y="-6397828"/>
            <a:ext cx="4724400" cy="2080270"/>
          </a:xfrm>
          <a:prstGeom prst="rect">
            <a:avLst/>
          </a:prstGeom>
          <a:solidFill>
            <a:srgbClr val="00B050">
              <a:alpha val="5753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May 2023: early implementation</a:t>
            </a:r>
          </a:p>
        </p:txBody>
      </p:sp>
      <p:sp>
        <p:nvSpPr>
          <p:cNvPr id="11" name="Rectangle 10">
            <a:extLst>
              <a:ext uri="{FF2B5EF4-FFF2-40B4-BE49-F238E27FC236}">
                <a16:creationId xmlns:a16="http://schemas.microsoft.com/office/drawing/2014/main" id="{67EFE450-9D87-6B3F-841B-E4FB688B04AB}"/>
              </a:ext>
            </a:extLst>
          </p:cNvPr>
          <p:cNvSpPr/>
          <p:nvPr/>
        </p:nvSpPr>
        <p:spPr>
          <a:xfrm>
            <a:off x="6324600" y="-4190707"/>
            <a:ext cx="4724400" cy="5405905"/>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Jan 2024: full implementation</a:t>
            </a:r>
          </a:p>
        </p:txBody>
      </p:sp>
      <p:sp>
        <p:nvSpPr>
          <p:cNvPr id="12" name="Rectangle 11">
            <a:extLst>
              <a:ext uri="{FF2B5EF4-FFF2-40B4-BE49-F238E27FC236}">
                <a16:creationId xmlns:a16="http://schemas.microsoft.com/office/drawing/2014/main" id="{882B533F-44C0-2CC6-7952-3AAA0D11D5A3}"/>
              </a:ext>
            </a:extLst>
          </p:cNvPr>
          <p:cNvSpPr/>
          <p:nvPr/>
        </p:nvSpPr>
        <p:spPr>
          <a:xfrm>
            <a:off x="6324600" y="1325178"/>
            <a:ext cx="4724400" cy="228959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August 2025: follow-up period</a:t>
            </a:r>
          </a:p>
        </p:txBody>
      </p:sp>
      <p:sp>
        <p:nvSpPr>
          <p:cNvPr id="14" name="Rectangle 13">
            <a:extLst>
              <a:ext uri="{FF2B5EF4-FFF2-40B4-BE49-F238E27FC236}">
                <a16:creationId xmlns:a16="http://schemas.microsoft.com/office/drawing/2014/main" id="{CBF64E1D-7B2A-D90C-49AB-A26C7C3333B7}"/>
              </a:ext>
            </a:extLst>
          </p:cNvPr>
          <p:cNvSpPr/>
          <p:nvPr/>
        </p:nvSpPr>
        <p:spPr>
          <a:xfrm>
            <a:off x="6324600" y="4993695"/>
            <a:ext cx="4724400" cy="1189863"/>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March 2027: early results</a:t>
            </a:r>
          </a:p>
        </p:txBody>
      </p:sp>
      <p:sp>
        <p:nvSpPr>
          <p:cNvPr id="15" name="Rectangle 14">
            <a:extLst>
              <a:ext uri="{FF2B5EF4-FFF2-40B4-BE49-F238E27FC236}">
                <a16:creationId xmlns:a16="http://schemas.microsoft.com/office/drawing/2014/main" id="{8419BEAF-5DE7-9184-64F8-1EEF37A9CF2C}"/>
              </a:ext>
            </a:extLst>
          </p:cNvPr>
          <p:cNvSpPr/>
          <p:nvPr/>
        </p:nvSpPr>
        <p:spPr>
          <a:xfrm>
            <a:off x="6324600" y="3704935"/>
            <a:ext cx="4724400" cy="1189863"/>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August 2026: write-up</a:t>
            </a:r>
          </a:p>
        </p:txBody>
      </p:sp>
    </p:spTree>
    <p:extLst>
      <p:ext uri="{BB962C8B-B14F-4D97-AF65-F5344CB8AC3E}">
        <p14:creationId xmlns:p14="http://schemas.microsoft.com/office/powerpoint/2010/main" val="3428530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FD95925-BE2E-4624-10D8-886D46022528}"/>
              </a:ext>
            </a:extLst>
          </p:cNvPr>
          <p:cNvGraphicFramePr>
            <a:graphicFrameLocks noGrp="1"/>
          </p:cNvGraphicFramePr>
          <p:nvPr/>
        </p:nvGraphicFramePr>
        <p:xfrm>
          <a:off x="947781" y="218225"/>
          <a:ext cx="10534469" cy="5769612"/>
        </p:xfrm>
        <a:graphic>
          <a:graphicData uri="http://schemas.openxmlformats.org/drawingml/2006/table">
            <a:tbl>
              <a:tblPr firstRow="1" bandRow="1">
                <a:tableStyleId>{5A111915-BE36-4E01-A7E5-04B1672EAD32}</a:tableStyleId>
              </a:tblPr>
              <a:tblGrid>
                <a:gridCol w="2676407">
                  <a:extLst>
                    <a:ext uri="{9D8B030D-6E8A-4147-A177-3AD203B41FA5}">
                      <a16:colId xmlns:a16="http://schemas.microsoft.com/office/drawing/2014/main" val="3893755094"/>
                    </a:ext>
                  </a:extLst>
                </a:gridCol>
                <a:gridCol w="7858062">
                  <a:extLst>
                    <a:ext uri="{9D8B030D-6E8A-4147-A177-3AD203B41FA5}">
                      <a16:colId xmlns:a16="http://schemas.microsoft.com/office/drawing/2014/main" val="219279937"/>
                    </a:ext>
                  </a:extLst>
                </a:gridCol>
              </a:tblGrid>
              <a:tr h="1374564">
                <a:tc gridSpan="2">
                  <a:txBody>
                    <a:bodyPr/>
                    <a:lstStyle/>
                    <a:p>
                      <a:pPr algn="ctr"/>
                      <a:r>
                        <a:rPr lang="en-GB" sz="5400" b="1" dirty="0">
                          <a:latin typeface="Aptos" panose="020B0004020202020204" pitchFamily="34" charset="0"/>
                        </a:rPr>
                        <a:t>PICO</a:t>
                      </a:r>
                    </a:p>
                  </a:txBody>
                  <a:tcPr/>
                </a:tc>
                <a:tc hMerge="1">
                  <a:txBody>
                    <a:bodyPr/>
                    <a:lstStyle/>
                    <a:p>
                      <a:endParaRPr lang="en-GB" sz="2800" b="0" dirty="0"/>
                    </a:p>
                  </a:txBody>
                  <a:tcPr/>
                </a:tc>
                <a:extLst>
                  <a:ext uri="{0D108BD9-81ED-4DB2-BD59-A6C34878D82A}">
                    <a16:rowId xmlns:a16="http://schemas.microsoft.com/office/drawing/2014/main" val="4057565824"/>
                  </a:ext>
                </a:extLst>
              </a:tr>
              <a:tr h="1374564">
                <a:tc>
                  <a:txBody>
                    <a:bodyPr/>
                    <a:lstStyle/>
                    <a:p>
                      <a:r>
                        <a:rPr lang="en-GB" sz="2400" b="1" dirty="0">
                          <a:latin typeface="Aptos" panose="020B0004020202020204" pitchFamily="34" charset="0"/>
                        </a:rPr>
                        <a:t>Population</a:t>
                      </a:r>
                    </a:p>
                  </a:txBody>
                  <a:tcPr/>
                </a:tc>
                <a:tc>
                  <a:txBody>
                    <a:bodyPr/>
                    <a:lstStyle/>
                    <a:p>
                      <a:r>
                        <a:rPr lang="en-GB" sz="2400" b="0" dirty="0">
                          <a:latin typeface="Aptos" panose="020B0004020202020204" pitchFamily="34" charset="0"/>
                        </a:rPr>
                        <a:t>14 yrs + </a:t>
                      </a:r>
                    </a:p>
                    <a:p>
                      <a:r>
                        <a:rPr lang="en-GB" sz="2400" b="0" dirty="0">
                          <a:latin typeface="Aptos" panose="020B0004020202020204" pitchFamily="34" charset="0"/>
                        </a:rPr>
                        <a:t>Police-recorded</a:t>
                      </a:r>
                    </a:p>
                    <a:p>
                      <a:r>
                        <a:rPr lang="en-GB" sz="2400" b="0" dirty="0">
                          <a:latin typeface="Aptos" panose="020B0004020202020204" pitchFamily="34" charset="0"/>
                        </a:rPr>
                        <a:t>Group violence association</a:t>
                      </a:r>
                    </a:p>
                  </a:txBody>
                  <a:tcPr/>
                </a:tc>
                <a:extLst>
                  <a:ext uri="{0D108BD9-81ED-4DB2-BD59-A6C34878D82A}">
                    <a16:rowId xmlns:a16="http://schemas.microsoft.com/office/drawing/2014/main" val="435732190"/>
                  </a:ext>
                </a:extLst>
              </a:tr>
              <a:tr h="818789">
                <a:tc>
                  <a:txBody>
                    <a:bodyPr/>
                    <a:lstStyle/>
                    <a:p>
                      <a:r>
                        <a:rPr lang="en-GB" sz="2400" b="1" dirty="0">
                          <a:latin typeface="Aptos" panose="020B0004020202020204" pitchFamily="34" charset="0"/>
                        </a:rPr>
                        <a:t>Intervention</a:t>
                      </a:r>
                    </a:p>
                  </a:txBody>
                  <a:tcPr/>
                </a:tc>
                <a:tc>
                  <a:txBody>
                    <a:bodyPr/>
                    <a:lstStyle/>
                    <a:p>
                      <a:r>
                        <a:rPr lang="en-GB" sz="2400" b="0" dirty="0">
                          <a:latin typeface="Aptos" panose="020B0004020202020204" pitchFamily="34" charset="0"/>
                        </a:rPr>
                        <a:t>Locally-developed, individually-targeted focused deterrence </a:t>
                      </a:r>
                    </a:p>
                  </a:txBody>
                  <a:tcPr/>
                </a:tc>
                <a:extLst>
                  <a:ext uri="{0D108BD9-81ED-4DB2-BD59-A6C34878D82A}">
                    <a16:rowId xmlns:a16="http://schemas.microsoft.com/office/drawing/2014/main" val="2880844560"/>
                  </a:ext>
                </a:extLst>
              </a:tr>
              <a:tr h="763574">
                <a:tc>
                  <a:txBody>
                    <a:bodyPr/>
                    <a:lstStyle/>
                    <a:p>
                      <a:r>
                        <a:rPr lang="en-GB" sz="2400" b="1" dirty="0">
                          <a:latin typeface="Aptos" panose="020B0004020202020204" pitchFamily="34" charset="0"/>
                        </a:rPr>
                        <a:t>Comparison</a:t>
                      </a:r>
                    </a:p>
                  </a:txBody>
                  <a:tcPr/>
                </a:tc>
                <a:tc>
                  <a:txBody>
                    <a:bodyPr/>
                    <a:lstStyle/>
                    <a:p>
                      <a:r>
                        <a:rPr lang="en-GB" sz="2400" b="0" dirty="0">
                          <a:latin typeface="Aptos" panose="020B0004020202020204" pitchFamily="34" charset="0"/>
                        </a:rPr>
                        <a:t>Two-armed stratified randomised controlled trial</a:t>
                      </a:r>
                    </a:p>
                    <a:p>
                      <a:r>
                        <a:rPr lang="en-GB" sz="2400" b="0" dirty="0">
                          <a:latin typeface="Aptos" panose="020B0004020202020204" pitchFamily="34" charset="0"/>
                        </a:rPr>
                        <a:t>One year follow-up</a:t>
                      </a:r>
                    </a:p>
                  </a:txBody>
                  <a:tcPr/>
                </a:tc>
                <a:extLst>
                  <a:ext uri="{0D108BD9-81ED-4DB2-BD59-A6C34878D82A}">
                    <a16:rowId xmlns:a16="http://schemas.microsoft.com/office/drawing/2014/main" val="2290489187"/>
                  </a:ext>
                </a:extLst>
              </a:tr>
              <a:tr h="1374564">
                <a:tc>
                  <a:txBody>
                    <a:bodyPr/>
                    <a:lstStyle/>
                    <a:p>
                      <a:r>
                        <a:rPr lang="en-GB" sz="2400" b="1" dirty="0">
                          <a:latin typeface="Aptos" panose="020B0004020202020204" pitchFamily="34" charset="0"/>
                        </a:rPr>
                        <a:t>Outcome</a:t>
                      </a:r>
                    </a:p>
                  </a:txBody>
                  <a:tcPr/>
                </a:tc>
                <a:tc>
                  <a:txBody>
                    <a:bodyPr/>
                    <a:lstStyle/>
                    <a:p>
                      <a:r>
                        <a:rPr lang="en-GB" sz="2400" b="0" dirty="0">
                          <a:latin typeface="Aptos" panose="020B0004020202020204" pitchFamily="34" charset="0"/>
                        </a:rPr>
                        <a:t>1⁰ Number of violence against the person offences</a:t>
                      </a:r>
                    </a:p>
                    <a:p>
                      <a:r>
                        <a:rPr lang="en-GB" sz="2400" b="0" dirty="0">
                          <a:latin typeface="Aptos" panose="020B0004020202020204" pitchFamily="34" charset="0"/>
                        </a:rPr>
                        <a:t>2⁰ Number of co-offences</a:t>
                      </a:r>
                    </a:p>
                    <a:p>
                      <a:r>
                        <a:rPr lang="en-GB" sz="2400" b="0" dirty="0">
                          <a:latin typeface="Aptos" panose="020B0004020202020204" pitchFamily="34" charset="0"/>
                        </a:rPr>
                        <a:t>2⁰ Time to offence</a:t>
                      </a:r>
                    </a:p>
                  </a:txBody>
                  <a:tcPr/>
                </a:tc>
                <a:extLst>
                  <a:ext uri="{0D108BD9-81ED-4DB2-BD59-A6C34878D82A}">
                    <a16:rowId xmlns:a16="http://schemas.microsoft.com/office/drawing/2014/main" val="2007406956"/>
                  </a:ext>
                </a:extLst>
              </a:tr>
            </a:tbl>
          </a:graphicData>
        </a:graphic>
      </p:graphicFrame>
    </p:spTree>
    <p:extLst>
      <p:ext uri="{BB962C8B-B14F-4D97-AF65-F5344CB8AC3E}">
        <p14:creationId xmlns:p14="http://schemas.microsoft.com/office/powerpoint/2010/main" val="3666712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map of england with different colored dots&#10;&#10;AI-generated content may be incorrect.">
            <a:extLst>
              <a:ext uri="{FF2B5EF4-FFF2-40B4-BE49-F238E27FC236}">
                <a16:creationId xmlns:a16="http://schemas.microsoft.com/office/drawing/2014/main" id="{0B66147E-5D0F-4BD0-9EA6-918C6593A122}"/>
              </a:ext>
            </a:extLst>
          </p:cNvPr>
          <p:cNvPicPr>
            <a:picLocks noChangeAspect="1"/>
          </p:cNvPicPr>
          <p:nvPr/>
        </p:nvPicPr>
        <p:blipFill>
          <a:blip r:embed="rId2"/>
          <a:stretch>
            <a:fillRect/>
          </a:stretch>
        </p:blipFill>
        <p:spPr>
          <a:xfrm>
            <a:off x="2524393" y="0"/>
            <a:ext cx="6777453" cy="6858000"/>
          </a:xfrm>
          <a:prstGeom prst="rect">
            <a:avLst/>
          </a:prstGeom>
        </p:spPr>
      </p:pic>
    </p:spTree>
    <p:extLst>
      <p:ext uri="{BB962C8B-B14F-4D97-AF65-F5344CB8AC3E}">
        <p14:creationId xmlns:p14="http://schemas.microsoft.com/office/powerpoint/2010/main" val="3472846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575B7-9254-6922-24B4-DD93A624F9CC}"/>
            </a:ext>
          </a:extLst>
        </p:cNvPr>
        <p:cNvGrpSpPr/>
        <p:nvPr/>
      </p:nvGrpSpPr>
      <p:grpSpPr>
        <a:xfrm>
          <a:off x="0" y="0"/>
          <a:ext cx="0" cy="0"/>
          <a:chOff x="0" y="0"/>
          <a:chExt cx="0" cy="0"/>
        </a:xfrm>
      </p:grpSpPr>
      <p:pic>
        <p:nvPicPr>
          <p:cNvPr id="15" name="Picture 14" descr="A map of england with different colored dots&#10;&#10;AI-generated content may be incorrect.">
            <a:extLst>
              <a:ext uri="{FF2B5EF4-FFF2-40B4-BE49-F238E27FC236}">
                <a16:creationId xmlns:a16="http://schemas.microsoft.com/office/drawing/2014/main" id="{0BFE2DEC-9535-3FC4-9E3B-66F8C9E52CB9}"/>
              </a:ext>
            </a:extLst>
          </p:cNvPr>
          <p:cNvPicPr>
            <a:picLocks noChangeAspect="1"/>
          </p:cNvPicPr>
          <p:nvPr/>
        </p:nvPicPr>
        <p:blipFill>
          <a:blip r:embed="rId2"/>
          <a:stretch>
            <a:fillRect/>
          </a:stretch>
        </p:blipFill>
        <p:spPr>
          <a:xfrm>
            <a:off x="-3706976" y="-6094749"/>
            <a:ext cx="15993979" cy="16184060"/>
          </a:xfrm>
          <a:prstGeom prst="rect">
            <a:avLst/>
          </a:prstGeom>
        </p:spPr>
      </p:pic>
      <p:sp>
        <p:nvSpPr>
          <p:cNvPr id="2" name="TextBox 1">
            <a:extLst>
              <a:ext uri="{FF2B5EF4-FFF2-40B4-BE49-F238E27FC236}">
                <a16:creationId xmlns:a16="http://schemas.microsoft.com/office/drawing/2014/main" id="{93717A14-5835-F38D-0557-E5A56706D908}"/>
              </a:ext>
            </a:extLst>
          </p:cNvPr>
          <p:cNvSpPr txBox="1"/>
          <p:nvPr/>
        </p:nvSpPr>
        <p:spPr>
          <a:xfrm>
            <a:off x="9208167" y="1427747"/>
            <a:ext cx="308956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Statutory/OPCC-led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Lived experience navigators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Manchester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Nottingham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Leicester</a:t>
            </a:r>
          </a:p>
        </p:txBody>
      </p:sp>
      <p:cxnSp>
        <p:nvCxnSpPr>
          <p:cNvPr id="4" name="Straight Arrow Connector 3">
            <a:extLst>
              <a:ext uri="{FF2B5EF4-FFF2-40B4-BE49-F238E27FC236}">
                <a16:creationId xmlns:a16="http://schemas.microsoft.com/office/drawing/2014/main" id="{A4F438A5-211F-6DA7-DDBA-5F04851C9286}"/>
              </a:ext>
            </a:extLst>
          </p:cNvPr>
          <p:cNvCxnSpPr>
            <a:cxnSpLocks/>
          </p:cNvCxnSpPr>
          <p:nvPr/>
        </p:nvCxnSpPr>
        <p:spPr>
          <a:xfrm flipH="1">
            <a:off x="7029450" y="2486526"/>
            <a:ext cx="2178717" cy="94247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44ED9EA-3A4F-5E83-5E54-22830FEF2358}"/>
              </a:ext>
            </a:extLst>
          </p:cNvPr>
          <p:cNvCxnSpPr>
            <a:cxnSpLocks/>
          </p:cNvCxnSpPr>
          <p:nvPr/>
        </p:nvCxnSpPr>
        <p:spPr>
          <a:xfrm flipH="1">
            <a:off x="8069178" y="2775284"/>
            <a:ext cx="1138989" cy="156811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C9A49B-69EF-AC7E-28B5-F31B1EBC6E08}"/>
              </a:ext>
            </a:extLst>
          </p:cNvPr>
          <p:cNvCxnSpPr>
            <a:cxnSpLocks/>
          </p:cNvCxnSpPr>
          <p:nvPr/>
        </p:nvCxnSpPr>
        <p:spPr>
          <a:xfrm flipH="1">
            <a:off x="8069178" y="3182073"/>
            <a:ext cx="1251285" cy="194237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165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260DE-09DF-392C-5005-3795DB0B3A27}"/>
            </a:ext>
          </a:extLst>
        </p:cNvPr>
        <p:cNvGrpSpPr/>
        <p:nvPr/>
      </p:nvGrpSpPr>
      <p:grpSpPr>
        <a:xfrm>
          <a:off x="0" y="0"/>
          <a:ext cx="0" cy="0"/>
          <a:chOff x="0" y="0"/>
          <a:chExt cx="0" cy="0"/>
        </a:xfrm>
      </p:grpSpPr>
      <p:pic>
        <p:nvPicPr>
          <p:cNvPr id="15" name="Picture 14" descr="A map of england with different colored dots&#10;&#10;AI-generated content may be incorrect.">
            <a:extLst>
              <a:ext uri="{FF2B5EF4-FFF2-40B4-BE49-F238E27FC236}">
                <a16:creationId xmlns:a16="http://schemas.microsoft.com/office/drawing/2014/main" id="{07ACFB84-8F6B-64FB-46DB-3AE61FEE9157}"/>
              </a:ext>
            </a:extLst>
          </p:cNvPr>
          <p:cNvPicPr>
            <a:picLocks noChangeAspect="1"/>
          </p:cNvPicPr>
          <p:nvPr/>
        </p:nvPicPr>
        <p:blipFill>
          <a:blip r:embed="rId2"/>
          <a:stretch>
            <a:fillRect/>
          </a:stretch>
        </p:blipFill>
        <p:spPr>
          <a:xfrm>
            <a:off x="-3801979" y="-5853284"/>
            <a:ext cx="15993979" cy="16184060"/>
          </a:xfrm>
          <a:prstGeom prst="rect">
            <a:avLst/>
          </a:prstGeom>
        </p:spPr>
      </p:pic>
      <p:sp>
        <p:nvSpPr>
          <p:cNvPr id="3" name="TextBox 2">
            <a:extLst>
              <a:ext uri="{FF2B5EF4-FFF2-40B4-BE49-F238E27FC236}">
                <a16:creationId xmlns:a16="http://schemas.microsoft.com/office/drawing/2014/main" id="{5F475A44-8150-3C09-C1F3-5BF984C5435E}"/>
              </a:ext>
            </a:extLst>
          </p:cNvPr>
          <p:cNvSpPr txBox="1"/>
          <p:nvPr/>
        </p:nvSpPr>
        <p:spPr>
          <a:xfrm>
            <a:off x="4795271" y="5788740"/>
            <a:ext cx="1866024" cy="92333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Police-led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Wolverhampton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Coventry</a:t>
            </a:r>
          </a:p>
        </p:txBody>
      </p:sp>
      <p:cxnSp>
        <p:nvCxnSpPr>
          <p:cNvPr id="14" name="Straight Arrow Connector 13">
            <a:extLst>
              <a:ext uri="{FF2B5EF4-FFF2-40B4-BE49-F238E27FC236}">
                <a16:creationId xmlns:a16="http://schemas.microsoft.com/office/drawing/2014/main" id="{8D5E0B50-1E0D-69F8-105A-3F01E91E7AD5}"/>
              </a:ext>
            </a:extLst>
          </p:cNvPr>
          <p:cNvCxnSpPr>
            <a:cxnSpLocks/>
          </p:cNvCxnSpPr>
          <p:nvPr/>
        </p:nvCxnSpPr>
        <p:spPr>
          <a:xfrm flipV="1">
            <a:off x="6661295" y="5957047"/>
            <a:ext cx="304281" cy="14667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6AD48A5-9DD7-F5FA-E2D0-57875AB1E60C}"/>
              </a:ext>
            </a:extLst>
          </p:cNvPr>
          <p:cNvCxnSpPr>
            <a:cxnSpLocks/>
          </p:cNvCxnSpPr>
          <p:nvPr/>
        </p:nvCxnSpPr>
        <p:spPr>
          <a:xfrm flipV="1">
            <a:off x="6096000" y="6103726"/>
            <a:ext cx="1367118" cy="49878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913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llege of Policing">
  <a:themeElements>
    <a:clrScheme name="College theme">
      <a:dk1>
        <a:srgbClr val="2E2C70"/>
      </a:dk1>
      <a:lt1>
        <a:sysClr val="window" lastClr="FFFFFF"/>
      </a:lt1>
      <a:dk2>
        <a:srgbClr val="2E2C70"/>
      </a:dk2>
      <a:lt2>
        <a:srgbClr val="FFFFFF"/>
      </a:lt2>
      <a:accent1>
        <a:srgbClr val="0D7EAB"/>
      </a:accent1>
      <a:accent2>
        <a:srgbClr val="C75000"/>
      </a:accent2>
      <a:accent3>
        <a:srgbClr val="35826A"/>
      </a:accent3>
      <a:accent4>
        <a:srgbClr val="5D4FB5"/>
      </a:accent4>
      <a:accent5>
        <a:srgbClr val="687887"/>
      </a:accent5>
      <a:accent6>
        <a:srgbClr val="DC143C"/>
      </a:accent6>
      <a:hlink>
        <a:srgbClr val="2E2C70"/>
      </a:hlink>
      <a:folHlink>
        <a:srgbClr val="650017"/>
      </a:folHlink>
    </a:clrScheme>
    <a:fontScheme name="College of Polic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owerPoint" id="{B1EFFFD1-4707-4CDE-9C7B-D6967C3A274E}" vid="{19F9784B-68B7-490C-8F6A-3E835EE6CAB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9db4916-8baa-4d49-bd09-c4d07add126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22C553FD4797B4AA719864A74C6C951" ma:contentTypeVersion="14" ma:contentTypeDescription="Create a new document." ma:contentTypeScope="" ma:versionID="701ecdb74eb8b9c85446ee110a603f28">
  <xsd:schema xmlns:xsd="http://www.w3.org/2001/XMLSchema" xmlns:xs="http://www.w3.org/2001/XMLSchema" xmlns:p="http://schemas.microsoft.com/office/2006/metadata/properties" xmlns:ns3="e9db4916-8baa-4d49-bd09-c4d07add126b" xmlns:ns4="3fa88d97-2eec-4067-8983-e1e5dfce28c6" targetNamespace="http://schemas.microsoft.com/office/2006/metadata/properties" ma:root="true" ma:fieldsID="0e213475eb4f11957666cd786ecaf5a6" ns3:_="" ns4:_="">
    <xsd:import namespace="e9db4916-8baa-4d49-bd09-c4d07add126b"/>
    <xsd:import namespace="3fa88d97-2eec-4067-8983-e1e5dfce28c6"/>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4:SharedWithUsers" minOccurs="0"/>
                <xsd:element ref="ns4:SharedWithDetails" minOccurs="0"/>
                <xsd:element ref="ns4:SharingHintHash" minOccurs="0"/>
                <xsd:element ref="ns3:_activity"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b4916-8baa-4d49-bd09-c4d07add12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a88d97-2eec-4067-8983-e1e5dfce28c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A4625B-F45F-401A-BFB9-3CB6C1DB814A}">
  <ds:schemaRefs>
    <ds:schemaRef ds:uri="http://purl.org/dc/dcmitype/"/>
    <ds:schemaRef ds:uri="http://schemas.microsoft.com/office/2006/documentManagement/types"/>
    <ds:schemaRef ds:uri="3fa88d97-2eec-4067-8983-e1e5dfce28c6"/>
    <ds:schemaRef ds:uri="http://purl.org/dc/elements/1.1/"/>
    <ds:schemaRef ds:uri="http://schemas.microsoft.com/office/2006/metadata/properties"/>
    <ds:schemaRef ds:uri="e9db4916-8baa-4d49-bd09-c4d07add126b"/>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EF12163-A4F1-46E0-B627-007ADC82B800}">
  <ds:schemaRefs>
    <ds:schemaRef ds:uri="http://schemas.microsoft.com/sharepoint/v3/contenttype/forms"/>
  </ds:schemaRefs>
</ds:datastoreItem>
</file>

<file path=customXml/itemProps3.xml><?xml version="1.0" encoding="utf-8"?>
<ds:datastoreItem xmlns:ds="http://schemas.openxmlformats.org/officeDocument/2006/customXml" ds:itemID="{FA70FC3C-0D63-42E6-90FD-96A34CBC5D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b4916-8baa-4d49-bd09-c4d07add126b"/>
    <ds:schemaRef ds:uri="3fa88d97-2eec-4067-8983-e1e5dfce28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208</TotalTime>
  <Words>2438</Words>
  <Application>Microsoft Office PowerPoint</Application>
  <PresentationFormat>Widescreen</PresentationFormat>
  <Paragraphs>322</Paragraphs>
  <Slides>42</Slides>
  <Notes>10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42</vt:i4>
      </vt:variant>
    </vt:vector>
  </HeadingPairs>
  <TitlesOfParts>
    <vt:vector size="56" baseType="lpstr">
      <vt:lpstr>Microsoft YaHei UI Light</vt:lpstr>
      <vt:lpstr>Aptos</vt:lpstr>
      <vt:lpstr>Aptos ExtraBold</vt:lpstr>
      <vt:lpstr>Arial</vt:lpstr>
      <vt:lpstr>Cabin</vt:lpstr>
      <vt:lpstr>Cabin SemiBold</vt:lpstr>
      <vt:lpstr>Calibri</vt:lpstr>
      <vt:lpstr>Calibri Light</vt:lpstr>
      <vt:lpstr>Wingdings</vt:lpstr>
      <vt:lpstr>1_Office Theme</vt:lpstr>
      <vt:lpstr>College of Policing</vt:lpstr>
      <vt:lpstr>Office Theme</vt:lpstr>
      <vt:lpstr>Office 2013 - 2022 Theme</vt:lpstr>
      <vt:lpstr>2_Office Theme</vt:lpstr>
      <vt:lpstr>Preventing Youth Violence:  Research &amp; Evidence Conference 2025</vt:lpstr>
      <vt:lpstr>Another Chance Fund Focused Deterrence programme:  a multicentred randomised controlled trial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Focused Deterrence in Milton Keynes Learning and Evaluation Network Conference 11th February 2025  Tori Olphin, M.B.E. – Head of Data Science, Research and Evaluation, Thames Valley Violence Prevention Partnership</vt:lpstr>
      <vt:lpstr>Shared, Common and Costly Problem</vt:lpstr>
      <vt:lpstr>Shared, Common and Costly Problem</vt:lpstr>
      <vt:lpstr>Cohort Identification</vt:lpstr>
      <vt:lpstr>Cohort Identification</vt:lpstr>
      <vt:lpstr>What is Focused Deterrence in Milton Keynes?</vt:lpstr>
      <vt:lpstr>What is Focused Deterrence in Milton Keynes?</vt:lpstr>
      <vt:lpstr>What is Focused Deterrence in Milton Keynes?</vt:lpstr>
      <vt:lpstr>What was delivered?</vt:lpstr>
      <vt:lpstr>Results of the Trial after 12 months</vt:lpstr>
      <vt:lpstr>Overall experimental findings – all age groups</vt:lpstr>
      <vt:lpstr>Engagement in Focused Deterrence</vt:lpstr>
      <vt:lpstr>Immediate Impact on Offending</vt:lpstr>
      <vt:lpstr>What does this mean?</vt:lpstr>
      <vt:lpstr>Implications for wider adoption and next steps</vt:lpstr>
      <vt:lpstr>Implications for wider adoption and next steps</vt:lpstr>
      <vt:lpstr>Implications for wider adoption and next steps</vt:lpstr>
      <vt:lpstr>Implications for wider adoption and next steps</vt:lpstr>
      <vt:lpstr>Police Testimonial</vt:lpstr>
      <vt:lpstr>PowerPoint Presentation</vt:lpstr>
      <vt:lpstr>PowerPoint Presentation</vt:lpstr>
      <vt:lpstr>PowerPoint Presentation</vt:lpstr>
      <vt:lpstr>PowerPoint Presentation</vt:lpstr>
      <vt:lpstr>PowerPoint Presentation</vt:lpstr>
      <vt:lpstr>Disruption Activity</vt:lpstr>
      <vt:lpstr>PowerPoint Presentation</vt:lpstr>
      <vt:lpstr>Information in policing systems</vt:lpstr>
      <vt:lpstr>Accepting the CIRV offer</vt:lpstr>
      <vt:lpstr>Accepting the programme</vt:lpstr>
      <vt:lpstr>Current summary</vt:lpstr>
    </vt:vector>
  </TitlesOfParts>
  <Company>South Yorkshire Police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Youth Violence:  Research &amp; Evidence Conference 2025</dc:title>
  <dc:creator>MIKE PARKER</dc:creator>
  <cp:lastModifiedBy>Stevens, Jade (C0664)</cp:lastModifiedBy>
  <cp:revision>12</cp:revision>
  <dcterms:created xsi:type="dcterms:W3CDTF">2025-02-07T16:20:27Z</dcterms:created>
  <dcterms:modified xsi:type="dcterms:W3CDTF">2025-02-17T16:05:18Z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529d828-a824-4b78-ab24-eaae5922aa38_Enabled">
    <vt:lpwstr>true</vt:lpwstr>
  </property>
  <property fmtid="{D5CDD505-2E9C-101B-9397-08002B2CF9AE}" pid="3" name="MSIP_Label_f529d828-a824-4b78-ab24-eaae5922aa38_SetDate">
    <vt:lpwstr>2025-02-07T16:21:40Z</vt:lpwstr>
  </property>
  <property fmtid="{D5CDD505-2E9C-101B-9397-08002B2CF9AE}" pid="4" name="MSIP_Label_f529d828-a824-4b78-ab24-eaae5922aa38_Method">
    <vt:lpwstr>Standard</vt:lpwstr>
  </property>
  <property fmtid="{D5CDD505-2E9C-101B-9397-08002B2CF9AE}" pid="5" name="MSIP_Label_f529d828-a824-4b78-ab24-eaae5922aa38_Name">
    <vt:lpwstr>OFFICIAL</vt:lpwstr>
  </property>
  <property fmtid="{D5CDD505-2E9C-101B-9397-08002B2CF9AE}" pid="6" name="MSIP_Label_f529d828-a824-4b78-ab24-eaae5922aa38_SiteId">
    <vt:lpwstr>b23255a1-8f78-4144-8904-31f019036ade</vt:lpwstr>
  </property>
  <property fmtid="{D5CDD505-2E9C-101B-9397-08002B2CF9AE}" pid="7" name="MSIP_Label_f529d828-a824-4b78-ab24-eaae5922aa38_ActionId">
    <vt:lpwstr>3d133993-e581-465e-ab94-0b89a3860129</vt:lpwstr>
  </property>
  <property fmtid="{D5CDD505-2E9C-101B-9397-08002B2CF9AE}" pid="8" name="MSIP_Label_f529d828-a824-4b78-ab24-eaae5922aa38_ContentBits">
    <vt:lpwstr>0</vt:lpwstr>
  </property>
  <property fmtid="{D5CDD505-2E9C-101B-9397-08002B2CF9AE}" pid="9" name="ContentTypeId">
    <vt:lpwstr>0x010100522C553FD4797B4AA719864A74C6C951</vt:lpwstr>
  </property>
  <property fmtid="{D5CDD505-2E9C-101B-9397-08002B2CF9AE}" pid="10" name="MediaServiceImageTags">
    <vt:lpwstr/>
  </property>
</Properties>
</file>