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1" r:id="rId5"/>
    <p:sldId id="310" r:id="rId6"/>
    <p:sldId id="277" r:id="rId7"/>
    <p:sldId id="334" r:id="rId8"/>
    <p:sldId id="319" r:id="rId9"/>
    <p:sldId id="301" r:id="rId10"/>
    <p:sldId id="311" r:id="rId11"/>
    <p:sldId id="276" r:id="rId12"/>
    <p:sldId id="316" r:id="rId13"/>
    <p:sldId id="279" r:id="rId14"/>
    <p:sldId id="315" r:id="rId15"/>
    <p:sldId id="330" r:id="rId16"/>
    <p:sldId id="320" r:id="rId17"/>
    <p:sldId id="280" r:id="rId18"/>
    <p:sldId id="274" r:id="rId19"/>
    <p:sldId id="283" r:id="rId20"/>
    <p:sldId id="314" r:id="rId21"/>
    <p:sldId id="312" r:id="rId22"/>
    <p:sldId id="291" r:id="rId23"/>
    <p:sldId id="313" r:id="rId24"/>
    <p:sldId id="317" r:id="rId25"/>
    <p:sldId id="322" r:id="rId26"/>
    <p:sldId id="331" r:id="rId27"/>
    <p:sldId id="333" r:id="rId28"/>
    <p:sldId id="332" r:id="rId29"/>
    <p:sldId id="323" r:id="rId30"/>
    <p:sldId id="324" r:id="rId31"/>
    <p:sldId id="325" r:id="rId32"/>
    <p:sldId id="326" r:id="rId33"/>
    <p:sldId id="327" r:id="rId34"/>
    <p:sldId id="328" r:id="rId35"/>
    <p:sldId id="329" r:id="rId36"/>
    <p:sldId id="308" r:id="rId37"/>
    <p:sldId id="309"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3F4"/>
    <a:srgbClr val="B2D1D5"/>
    <a:srgbClr val="0F8290"/>
    <a:srgbClr val="2F80C4"/>
    <a:srgbClr val="11B6C9"/>
    <a:srgbClr val="0FB6CC"/>
    <a:srgbClr val="282548"/>
    <a:srgbClr val="282546"/>
    <a:srgbClr val="332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77"/>
  </p:normalViewPr>
  <p:slideViewPr>
    <p:cSldViewPr snapToGrid="0">
      <p:cViewPr varScale="1">
        <p:scale>
          <a:sx n="216" d="100"/>
          <a:sy n="216" d="100"/>
        </p:scale>
        <p:origin x="17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D1FAEB-9AB5-4C5B-B0D4-0C2DBC6AF5C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037E85F-B2EA-4979-9D33-9C19BF5A9C8D}">
      <dgm:prSet custT="1"/>
      <dgm:spPr/>
      <dgm:t>
        <a:bodyPr/>
        <a:lstStyle/>
        <a:p>
          <a:r>
            <a:rPr lang="en-GB" sz="2400" dirty="0" smtClean="0"/>
            <a:t>Massive reduction in serious violence and knife related crime</a:t>
          </a:r>
          <a:endParaRPr lang="en-US" sz="2400" dirty="0"/>
        </a:p>
      </dgm:t>
    </dgm:pt>
    <dgm:pt modelId="{709F8BA0-034D-4452-82CC-684B5337182A}" type="parTrans" cxnId="{84E28089-004E-4D0E-B0B9-AB94B9AF9096}">
      <dgm:prSet/>
      <dgm:spPr/>
      <dgm:t>
        <a:bodyPr/>
        <a:lstStyle/>
        <a:p>
          <a:endParaRPr lang="en-US"/>
        </a:p>
      </dgm:t>
    </dgm:pt>
    <dgm:pt modelId="{A4661807-CCC3-483F-A17E-0FA732791463}" type="sibTrans" cxnId="{84E28089-004E-4D0E-B0B9-AB94B9AF9096}">
      <dgm:prSet/>
      <dgm:spPr/>
      <dgm:t>
        <a:bodyPr/>
        <a:lstStyle/>
        <a:p>
          <a:endParaRPr lang="en-US"/>
        </a:p>
      </dgm:t>
    </dgm:pt>
    <dgm:pt modelId="{667A857B-78AA-4496-9737-2FF9F0B13B37}">
      <dgm:prSet custT="1"/>
      <dgm:spPr/>
      <dgm:t>
        <a:bodyPr/>
        <a:lstStyle/>
        <a:p>
          <a:r>
            <a:rPr lang="en-GB" sz="2400" dirty="0" smtClean="0"/>
            <a:t>Use of a randomised controlled trial allows us to conclude that this is due to the intervention</a:t>
          </a:r>
          <a:endParaRPr lang="en-US" sz="2400" dirty="0"/>
        </a:p>
      </dgm:t>
    </dgm:pt>
    <dgm:pt modelId="{1A38CF87-78C1-4C5D-BEEB-1580E310343B}" type="parTrans" cxnId="{DA29E924-1278-48F5-A258-0EDCFBE42077}">
      <dgm:prSet/>
      <dgm:spPr/>
      <dgm:t>
        <a:bodyPr/>
        <a:lstStyle/>
        <a:p>
          <a:endParaRPr lang="en-US"/>
        </a:p>
      </dgm:t>
    </dgm:pt>
    <dgm:pt modelId="{A5A5EB9D-BF34-4DB9-A7FA-9EF8051C10F7}" type="sibTrans" cxnId="{DA29E924-1278-48F5-A258-0EDCFBE42077}">
      <dgm:prSet/>
      <dgm:spPr/>
      <dgm:t>
        <a:bodyPr/>
        <a:lstStyle/>
        <a:p>
          <a:endParaRPr lang="en-US"/>
        </a:p>
      </dgm:t>
    </dgm:pt>
    <dgm:pt modelId="{3038189F-63B4-4103-8515-59C2BB2FA90F}" type="pres">
      <dgm:prSet presAssocID="{40D1FAEB-9AB5-4C5B-B0D4-0C2DBC6AF5C1}" presName="linear" presStyleCnt="0">
        <dgm:presLayoutVars>
          <dgm:animLvl val="lvl"/>
          <dgm:resizeHandles val="exact"/>
        </dgm:presLayoutVars>
      </dgm:prSet>
      <dgm:spPr/>
      <dgm:t>
        <a:bodyPr/>
        <a:lstStyle/>
        <a:p>
          <a:endParaRPr lang="en-US"/>
        </a:p>
      </dgm:t>
    </dgm:pt>
    <dgm:pt modelId="{F2E8B68E-E01A-4739-BB9B-CC0E66843108}" type="pres">
      <dgm:prSet presAssocID="{1037E85F-B2EA-4979-9D33-9C19BF5A9C8D}" presName="parentText" presStyleLbl="node1" presStyleIdx="0" presStyleCnt="2">
        <dgm:presLayoutVars>
          <dgm:chMax val="0"/>
          <dgm:bulletEnabled val="1"/>
        </dgm:presLayoutVars>
      </dgm:prSet>
      <dgm:spPr/>
      <dgm:t>
        <a:bodyPr/>
        <a:lstStyle/>
        <a:p>
          <a:endParaRPr lang="en-US"/>
        </a:p>
      </dgm:t>
    </dgm:pt>
    <dgm:pt modelId="{68950203-D0D6-4DD2-853D-76848D3EE00C}" type="pres">
      <dgm:prSet presAssocID="{A4661807-CCC3-483F-A17E-0FA732791463}" presName="spacer" presStyleCnt="0"/>
      <dgm:spPr/>
    </dgm:pt>
    <dgm:pt modelId="{3ADD8EA6-B084-40B8-9D6B-D31BDF07CC49}" type="pres">
      <dgm:prSet presAssocID="{667A857B-78AA-4496-9737-2FF9F0B13B37}" presName="parentText" presStyleLbl="node1" presStyleIdx="1" presStyleCnt="2">
        <dgm:presLayoutVars>
          <dgm:chMax val="0"/>
          <dgm:bulletEnabled val="1"/>
        </dgm:presLayoutVars>
      </dgm:prSet>
      <dgm:spPr/>
      <dgm:t>
        <a:bodyPr/>
        <a:lstStyle/>
        <a:p>
          <a:endParaRPr lang="en-US"/>
        </a:p>
      </dgm:t>
    </dgm:pt>
  </dgm:ptLst>
  <dgm:cxnLst>
    <dgm:cxn modelId="{84E28089-004E-4D0E-B0B9-AB94B9AF9096}" srcId="{40D1FAEB-9AB5-4C5B-B0D4-0C2DBC6AF5C1}" destId="{1037E85F-B2EA-4979-9D33-9C19BF5A9C8D}" srcOrd="0" destOrd="0" parTransId="{709F8BA0-034D-4452-82CC-684B5337182A}" sibTransId="{A4661807-CCC3-483F-A17E-0FA732791463}"/>
    <dgm:cxn modelId="{DA29E924-1278-48F5-A258-0EDCFBE42077}" srcId="{40D1FAEB-9AB5-4C5B-B0D4-0C2DBC6AF5C1}" destId="{667A857B-78AA-4496-9737-2FF9F0B13B37}" srcOrd="1" destOrd="0" parTransId="{1A38CF87-78C1-4C5D-BEEB-1580E310343B}" sibTransId="{A5A5EB9D-BF34-4DB9-A7FA-9EF8051C10F7}"/>
    <dgm:cxn modelId="{E95BFC8E-5FAB-440B-B592-95495DB522A8}" type="presOf" srcId="{40D1FAEB-9AB5-4C5B-B0D4-0C2DBC6AF5C1}" destId="{3038189F-63B4-4103-8515-59C2BB2FA90F}" srcOrd="0" destOrd="0" presId="urn:microsoft.com/office/officeart/2005/8/layout/vList2"/>
    <dgm:cxn modelId="{5657AD28-0926-44B5-BCCB-76A3FEF06AF6}" type="presOf" srcId="{667A857B-78AA-4496-9737-2FF9F0B13B37}" destId="{3ADD8EA6-B084-40B8-9D6B-D31BDF07CC49}" srcOrd="0" destOrd="0" presId="urn:microsoft.com/office/officeart/2005/8/layout/vList2"/>
    <dgm:cxn modelId="{464C0B7C-AFDE-4C2D-AB95-9D700A653340}" type="presOf" srcId="{1037E85F-B2EA-4979-9D33-9C19BF5A9C8D}" destId="{F2E8B68E-E01A-4739-BB9B-CC0E66843108}" srcOrd="0" destOrd="0" presId="urn:microsoft.com/office/officeart/2005/8/layout/vList2"/>
    <dgm:cxn modelId="{4EA208FB-3AE9-4C1D-B3D2-CC192B0A6DF0}" type="presParOf" srcId="{3038189F-63B4-4103-8515-59C2BB2FA90F}" destId="{F2E8B68E-E01A-4739-BB9B-CC0E66843108}" srcOrd="0" destOrd="0" presId="urn:microsoft.com/office/officeart/2005/8/layout/vList2"/>
    <dgm:cxn modelId="{37897C5F-C211-4FEB-BAD3-9DE5353D7D43}" type="presParOf" srcId="{3038189F-63B4-4103-8515-59C2BB2FA90F}" destId="{68950203-D0D6-4DD2-853D-76848D3EE00C}" srcOrd="1" destOrd="0" presId="urn:microsoft.com/office/officeart/2005/8/layout/vList2"/>
    <dgm:cxn modelId="{F508ED70-5AC3-46B3-AD45-57DB5DE3A789}" type="presParOf" srcId="{3038189F-63B4-4103-8515-59C2BB2FA90F}" destId="{3ADD8EA6-B084-40B8-9D6B-D31BDF07CC4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AA025F-2B8D-48F7-BB6A-0CB74EEA9E8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BDD0DD1B-2B9D-4F6B-8F27-A7F1004F9436}">
      <dgm:prSet phldrT="[Text]"/>
      <dgm:spPr/>
      <dgm:t>
        <a:bodyPr/>
        <a:lstStyle/>
        <a:p>
          <a:r>
            <a:rPr lang="en-GB" dirty="0" smtClean="0"/>
            <a:t>Potential for reductions in knife offending are massive</a:t>
          </a:r>
          <a:endParaRPr lang="en-US" dirty="0"/>
        </a:p>
      </dgm:t>
    </dgm:pt>
    <dgm:pt modelId="{B1325BAF-7952-449D-A03C-015FCCDEA81A}" type="parTrans" cxnId="{91D4BDC1-3040-4988-84EF-590E283B964F}">
      <dgm:prSet/>
      <dgm:spPr/>
      <dgm:t>
        <a:bodyPr/>
        <a:lstStyle/>
        <a:p>
          <a:endParaRPr lang="en-US"/>
        </a:p>
      </dgm:t>
    </dgm:pt>
    <dgm:pt modelId="{D74FF74F-34AD-4539-AC10-9B6D90B2A5B1}" type="sibTrans" cxnId="{91D4BDC1-3040-4988-84EF-590E283B964F}">
      <dgm:prSet/>
      <dgm:spPr/>
      <dgm:t>
        <a:bodyPr/>
        <a:lstStyle/>
        <a:p>
          <a:endParaRPr lang="en-US"/>
        </a:p>
      </dgm:t>
    </dgm:pt>
    <dgm:pt modelId="{72DBF9FB-494A-48E6-9179-F6BBE5F5049F}">
      <dgm:prSet phldrT="[Text]"/>
      <dgm:spPr/>
      <dgm:t>
        <a:bodyPr/>
        <a:lstStyle/>
        <a:p>
          <a:r>
            <a:rPr lang="en-GB" dirty="0" smtClean="0"/>
            <a:t>Cohorts need to be well-identified or this will become expensive to run</a:t>
          </a:r>
          <a:endParaRPr lang="en-US" dirty="0"/>
        </a:p>
      </dgm:t>
    </dgm:pt>
    <dgm:pt modelId="{CE2AE4D3-04BF-47CD-871D-9030167F0684}" type="parTrans" cxnId="{55E6C69C-C726-49BD-BC8F-15BE2146E2F7}">
      <dgm:prSet/>
      <dgm:spPr/>
      <dgm:t>
        <a:bodyPr/>
        <a:lstStyle/>
        <a:p>
          <a:endParaRPr lang="en-US"/>
        </a:p>
      </dgm:t>
    </dgm:pt>
    <dgm:pt modelId="{76E1204F-C42E-460B-A2F3-B24D8EDE958A}" type="sibTrans" cxnId="{55E6C69C-C726-49BD-BC8F-15BE2146E2F7}">
      <dgm:prSet/>
      <dgm:spPr/>
      <dgm:t>
        <a:bodyPr/>
        <a:lstStyle/>
        <a:p>
          <a:endParaRPr lang="en-US"/>
        </a:p>
      </dgm:t>
    </dgm:pt>
    <dgm:pt modelId="{8D966A89-B3A7-4AA0-B6B2-936AD9828A50}">
      <dgm:prSet phldrT="[Text]"/>
      <dgm:spPr/>
      <dgm:t>
        <a:bodyPr/>
        <a:lstStyle/>
        <a:p>
          <a:r>
            <a:rPr lang="en-GB" dirty="0" smtClean="0"/>
            <a:t>Engagement</a:t>
          </a:r>
          <a:endParaRPr lang="en-US" dirty="0"/>
        </a:p>
      </dgm:t>
    </dgm:pt>
    <dgm:pt modelId="{240DFE61-BB23-4EFC-8306-6C32A8400E80}" type="parTrans" cxnId="{74061881-DC20-4734-BDE9-19DE2208CEAE}">
      <dgm:prSet/>
      <dgm:spPr/>
      <dgm:t>
        <a:bodyPr/>
        <a:lstStyle/>
        <a:p>
          <a:endParaRPr lang="en-US"/>
        </a:p>
      </dgm:t>
    </dgm:pt>
    <dgm:pt modelId="{BD2133E9-0B42-4BF0-898D-6B19FD92D220}" type="sibTrans" cxnId="{74061881-DC20-4734-BDE9-19DE2208CEAE}">
      <dgm:prSet/>
      <dgm:spPr/>
      <dgm:t>
        <a:bodyPr/>
        <a:lstStyle/>
        <a:p>
          <a:endParaRPr lang="en-US"/>
        </a:p>
      </dgm:t>
    </dgm:pt>
    <dgm:pt modelId="{3D30FCA1-30C4-424B-A705-65C95618C912}">
      <dgm:prSet phldrT="[Text]"/>
      <dgm:spPr/>
      <dgm:t>
        <a:bodyPr/>
        <a:lstStyle/>
        <a:p>
          <a:r>
            <a:rPr lang="en-GB" dirty="0" smtClean="0"/>
            <a:t>under 18s higher than expected</a:t>
          </a:r>
          <a:endParaRPr lang="en-US" dirty="0"/>
        </a:p>
      </dgm:t>
    </dgm:pt>
    <dgm:pt modelId="{4B9A7B05-1C34-4F57-8299-BA81A47491DE}" type="parTrans" cxnId="{19FC98B1-53B9-46E8-A166-2B2319B21218}">
      <dgm:prSet/>
      <dgm:spPr/>
      <dgm:t>
        <a:bodyPr/>
        <a:lstStyle/>
        <a:p>
          <a:endParaRPr lang="en-US"/>
        </a:p>
      </dgm:t>
    </dgm:pt>
    <dgm:pt modelId="{5C9F7081-7CDF-46F4-97A6-0E475B4E09EA}" type="sibTrans" cxnId="{19FC98B1-53B9-46E8-A166-2B2319B21218}">
      <dgm:prSet/>
      <dgm:spPr/>
      <dgm:t>
        <a:bodyPr/>
        <a:lstStyle/>
        <a:p>
          <a:endParaRPr lang="en-US"/>
        </a:p>
      </dgm:t>
    </dgm:pt>
    <dgm:pt modelId="{547009FA-2BC8-47D9-80E4-408429FAEE3C}">
      <dgm:prSet phldrT="[Text]"/>
      <dgm:spPr/>
      <dgm:t>
        <a:bodyPr/>
        <a:lstStyle/>
        <a:p>
          <a:r>
            <a:rPr lang="en-GB" dirty="0" smtClean="0"/>
            <a:t>Freedom to act on almost any area was important</a:t>
          </a:r>
          <a:endParaRPr lang="en-US" dirty="0"/>
        </a:p>
      </dgm:t>
    </dgm:pt>
    <dgm:pt modelId="{5069D64C-489C-47C1-81A4-82B760430B61}" type="parTrans" cxnId="{9571973F-2ADE-407A-B4D0-A1A4347E1A32}">
      <dgm:prSet/>
      <dgm:spPr/>
      <dgm:t>
        <a:bodyPr/>
        <a:lstStyle/>
        <a:p>
          <a:endParaRPr lang="en-US"/>
        </a:p>
      </dgm:t>
    </dgm:pt>
    <dgm:pt modelId="{B5B2722B-4C20-4D92-9D98-ED9188BA806E}" type="sibTrans" cxnId="{9571973F-2ADE-407A-B4D0-A1A4347E1A32}">
      <dgm:prSet/>
      <dgm:spPr/>
      <dgm:t>
        <a:bodyPr/>
        <a:lstStyle/>
        <a:p>
          <a:endParaRPr lang="en-US"/>
        </a:p>
      </dgm:t>
    </dgm:pt>
    <dgm:pt modelId="{F0E1F474-0851-4FCA-8D27-E34C041E937D}">
      <dgm:prSet phldrT="[Text]"/>
      <dgm:spPr/>
      <dgm:t>
        <a:bodyPr/>
        <a:lstStyle/>
        <a:p>
          <a:r>
            <a:rPr lang="en-GB" dirty="0" smtClean="0"/>
            <a:t>Consistency in case worker, and long term commitment allowed for detailed problem solving</a:t>
          </a:r>
          <a:endParaRPr lang="en-US" dirty="0"/>
        </a:p>
      </dgm:t>
    </dgm:pt>
    <dgm:pt modelId="{179D68C8-3819-4FEA-ABC4-3AF2A75C0390}" type="parTrans" cxnId="{511CF261-4AF2-4015-B217-C6A61526C42C}">
      <dgm:prSet/>
      <dgm:spPr/>
      <dgm:t>
        <a:bodyPr/>
        <a:lstStyle/>
        <a:p>
          <a:endParaRPr lang="en-US"/>
        </a:p>
      </dgm:t>
    </dgm:pt>
    <dgm:pt modelId="{6B94B74C-796D-4622-A615-A921E85EAACA}" type="sibTrans" cxnId="{511CF261-4AF2-4015-B217-C6A61526C42C}">
      <dgm:prSet/>
      <dgm:spPr/>
      <dgm:t>
        <a:bodyPr/>
        <a:lstStyle/>
        <a:p>
          <a:endParaRPr lang="en-US"/>
        </a:p>
      </dgm:t>
    </dgm:pt>
    <dgm:pt modelId="{EF9428E8-F759-45D0-A315-5ABF26352C15}">
      <dgm:prSet/>
      <dgm:spPr/>
      <dgm:t>
        <a:bodyPr/>
        <a:lstStyle/>
        <a:p>
          <a:r>
            <a:rPr lang="en-GB" dirty="0" smtClean="0"/>
            <a:t>Harder to engage older group</a:t>
          </a:r>
        </a:p>
      </dgm:t>
    </dgm:pt>
    <dgm:pt modelId="{92E73B76-63B7-4C80-BF1B-424A1E10EEA0}" type="parTrans" cxnId="{09EB7CC0-7821-4911-9F7D-90ADDBEBF54E}">
      <dgm:prSet/>
      <dgm:spPr/>
      <dgm:t>
        <a:bodyPr/>
        <a:lstStyle/>
        <a:p>
          <a:endParaRPr lang="en-US"/>
        </a:p>
      </dgm:t>
    </dgm:pt>
    <dgm:pt modelId="{09735EEB-640F-4CC6-AAC6-1EA1F4210F05}" type="sibTrans" cxnId="{09EB7CC0-7821-4911-9F7D-90ADDBEBF54E}">
      <dgm:prSet/>
      <dgm:spPr/>
      <dgm:t>
        <a:bodyPr/>
        <a:lstStyle/>
        <a:p>
          <a:endParaRPr lang="en-US"/>
        </a:p>
      </dgm:t>
    </dgm:pt>
    <dgm:pt modelId="{7148895E-D4C7-448F-899E-CD6FF515C6B7}">
      <dgm:prSet phldrT="[Text]"/>
      <dgm:spPr/>
      <dgm:t>
        <a:bodyPr/>
        <a:lstStyle/>
        <a:p>
          <a:endParaRPr lang="en-US" dirty="0"/>
        </a:p>
      </dgm:t>
    </dgm:pt>
    <dgm:pt modelId="{A3C0B9C0-3F1D-425D-B01F-5289E0A607F1}" type="parTrans" cxnId="{4758CF61-CC0B-4D8A-8262-6E54CB47FAF4}">
      <dgm:prSet/>
      <dgm:spPr/>
      <dgm:t>
        <a:bodyPr/>
        <a:lstStyle/>
        <a:p>
          <a:endParaRPr lang="en-US"/>
        </a:p>
      </dgm:t>
    </dgm:pt>
    <dgm:pt modelId="{76DC47AF-B326-47EF-A552-637D00390024}" type="sibTrans" cxnId="{4758CF61-CC0B-4D8A-8262-6E54CB47FAF4}">
      <dgm:prSet/>
      <dgm:spPr/>
      <dgm:t>
        <a:bodyPr/>
        <a:lstStyle/>
        <a:p>
          <a:endParaRPr lang="en-US"/>
        </a:p>
      </dgm:t>
    </dgm:pt>
    <dgm:pt modelId="{2C49B272-C87E-4F6D-921A-CA6CB723C69E}">
      <dgm:prSet/>
      <dgm:spPr/>
      <dgm:t>
        <a:bodyPr/>
        <a:lstStyle/>
        <a:p>
          <a:endParaRPr lang="en-GB" dirty="0" smtClean="0"/>
        </a:p>
      </dgm:t>
    </dgm:pt>
    <dgm:pt modelId="{CFA23A4D-0651-42AF-87AB-E829297E9156}" type="parTrans" cxnId="{FEAF8936-3119-43DD-AAEF-FEF51CD61D70}">
      <dgm:prSet/>
      <dgm:spPr/>
      <dgm:t>
        <a:bodyPr/>
        <a:lstStyle/>
        <a:p>
          <a:endParaRPr lang="en-US"/>
        </a:p>
      </dgm:t>
    </dgm:pt>
    <dgm:pt modelId="{B75D4A29-7A5D-4A00-B6A8-CC927B10CEE8}" type="sibTrans" cxnId="{FEAF8936-3119-43DD-AAEF-FEF51CD61D70}">
      <dgm:prSet/>
      <dgm:spPr/>
      <dgm:t>
        <a:bodyPr/>
        <a:lstStyle/>
        <a:p>
          <a:endParaRPr lang="en-US"/>
        </a:p>
      </dgm:t>
    </dgm:pt>
    <dgm:pt modelId="{D115DDCB-9E59-4695-8CD9-3765B6B86B5C}" type="pres">
      <dgm:prSet presAssocID="{90AA025F-2B8D-48F7-BB6A-0CB74EEA9E83}" presName="linear" presStyleCnt="0">
        <dgm:presLayoutVars>
          <dgm:animLvl val="lvl"/>
          <dgm:resizeHandles val="exact"/>
        </dgm:presLayoutVars>
      </dgm:prSet>
      <dgm:spPr/>
      <dgm:t>
        <a:bodyPr/>
        <a:lstStyle/>
        <a:p>
          <a:endParaRPr lang="en-US"/>
        </a:p>
      </dgm:t>
    </dgm:pt>
    <dgm:pt modelId="{C6C78550-217A-496E-9561-7DC7E6E9A9A3}" type="pres">
      <dgm:prSet presAssocID="{BDD0DD1B-2B9D-4F6B-8F27-A7F1004F9436}" presName="parentText" presStyleLbl="node1" presStyleIdx="0" presStyleCnt="3">
        <dgm:presLayoutVars>
          <dgm:chMax val="0"/>
          <dgm:bulletEnabled val="1"/>
        </dgm:presLayoutVars>
      </dgm:prSet>
      <dgm:spPr/>
      <dgm:t>
        <a:bodyPr/>
        <a:lstStyle/>
        <a:p>
          <a:endParaRPr lang="en-US"/>
        </a:p>
      </dgm:t>
    </dgm:pt>
    <dgm:pt modelId="{A3E52FBD-87F7-4316-80FC-37EE0D95805B}" type="pres">
      <dgm:prSet presAssocID="{BDD0DD1B-2B9D-4F6B-8F27-A7F1004F9436}" presName="childText" presStyleLbl="revTx" presStyleIdx="0" presStyleCnt="3">
        <dgm:presLayoutVars>
          <dgm:bulletEnabled val="1"/>
        </dgm:presLayoutVars>
      </dgm:prSet>
      <dgm:spPr/>
      <dgm:t>
        <a:bodyPr/>
        <a:lstStyle/>
        <a:p>
          <a:endParaRPr lang="en-US"/>
        </a:p>
      </dgm:t>
    </dgm:pt>
    <dgm:pt modelId="{70B45FC5-358D-4E26-9521-64CEE777376E}" type="pres">
      <dgm:prSet presAssocID="{8D966A89-B3A7-4AA0-B6B2-936AD9828A50}" presName="parentText" presStyleLbl="node1" presStyleIdx="1" presStyleCnt="3">
        <dgm:presLayoutVars>
          <dgm:chMax val="0"/>
          <dgm:bulletEnabled val="1"/>
        </dgm:presLayoutVars>
      </dgm:prSet>
      <dgm:spPr/>
      <dgm:t>
        <a:bodyPr/>
        <a:lstStyle/>
        <a:p>
          <a:endParaRPr lang="en-US"/>
        </a:p>
      </dgm:t>
    </dgm:pt>
    <dgm:pt modelId="{0FA2B6EA-14DF-4F99-A904-A56F666709D9}" type="pres">
      <dgm:prSet presAssocID="{8D966A89-B3A7-4AA0-B6B2-936AD9828A50}" presName="childText" presStyleLbl="revTx" presStyleIdx="1" presStyleCnt="3">
        <dgm:presLayoutVars>
          <dgm:bulletEnabled val="1"/>
        </dgm:presLayoutVars>
      </dgm:prSet>
      <dgm:spPr/>
      <dgm:t>
        <a:bodyPr/>
        <a:lstStyle/>
        <a:p>
          <a:endParaRPr lang="en-US"/>
        </a:p>
      </dgm:t>
    </dgm:pt>
    <dgm:pt modelId="{19088419-4F5D-41C3-AA58-01683684FFEF}" type="pres">
      <dgm:prSet presAssocID="{F0E1F474-0851-4FCA-8D27-E34C041E937D}" presName="parentText" presStyleLbl="node1" presStyleIdx="2" presStyleCnt="3">
        <dgm:presLayoutVars>
          <dgm:chMax val="0"/>
          <dgm:bulletEnabled val="1"/>
        </dgm:presLayoutVars>
      </dgm:prSet>
      <dgm:spPr/>
      <dgm:t>
        <a:bodyPr/>
        <a:lstStyle/>
        <a:p>
          <a:endParaRPr lang="en-US"/>
        </a:p>
      </dgm:t>
    </dgm:pt>
    <dgm:pt modelId="{E5EA1C30-F3B6-4F95-AA8D-9E53CCE2CC10}" type="pres">
      <dgm:prSet presAssocID="{F0E1F474-0851-4FCA-8D27-E34C041E937D}" presName="childText" presStyleLbl="revTx" presStyleIdx="2" presStyleCnt="3">
        <dgm:presLayoutVars>
          <dgm:bulletEnabled val="1"/>
        </dgm:presLayoutVars>
      </dgm:prSet>
      <dgm:spPr/>
      <dgm:t>
        <a:bodyPr/>
        <a:lstStyle/>
        <a:p>
          <a:endParaRPr lang="en-US"/>
        </a:p>
      </dgm:t>
    </dgm:pt>
  </dgm:ptLst>
  <dgm:cxnLst>
    <dgm:cxn modelId="{55E6C69C-C726-49BD-BC8F-15BE2146E2F7}" srcId="{BDD0DD1B-2B9D-4F6B-8F27-A7F1004F9436}" destId="{72DBF9FB-494A-48E6-9179-F6BBE5F5049F}" srcOrd="0" destOrd="0" parTransId="{CE2AE4D3-04BF-47CD-871D-9030167F0684}" sibTransId="{76E1204F-C42E-460B-A2F3-B24D8EDE958A}"/>
    <dgm:cxn modelId="{1799F8F2-7C78-4EDD-B033-537EDE62FFC6}" type="presOf" srcId="{EF9428E8-F759-45D0-A315-5ABF26352C15}" destId="{0FA2B6EA-14DF-4F99-A904-A56F666709D9}" srcOrd="0" destOrd="1" presId="urn:microsoft.com/office/officeart/2005/8/layout/vList2"/>
    <dgm:cxn modelId="{FA264DA1-D64C-44F7-AD68-C0AA05CF4326}" type="presOf" srcId="{90AA025F-2B8D-48F7-BB6A-0CB74EEA9E83}" destId="{D115DDCB-9E59-4695-8CD9-3765B6B86B5C}" srcOrd="0" destOrd="0" presId="urn:microsoft.com/office/officeart/2005/8/layout/vList2"/>
    <dgm:cxn modelId="{9571973F-2ADE-407A-B4D0-A1A4347E1A32}" srcId="{F0E1F474-0851-4FCA-8D27-E34C041E937D}" destId="{547009FA-2BC8-47D9-80E4-408429FAEE3C}" srcOrd="0" destOrd="0" parTransId="{5069D64C-489C-47C1-81A4-82B760430B61}" sibTransId="{B5B2722B-4C20-4D92-9D98-ED9188BA806E}"/>
    <dgm:cxn modelId="{76614A48-88BE-411C-B90D-DF88974B74CF}" type="presOf" srcId="{72DBF9FB-494A-48E6-9179-F6BBE5F5049F}" destId="{A3E52FBD-87F7-4316-80FC-37EE0D95805B}" srcOrd="0" destOrd="0" presId="urn:microsoft.com/office/officeart/2005/8/layout/vList2"/>
    <dgm:cxn modelId="{57AF8DA3-10AE-4B9D-83D2-528ED6E83DE2}" type="presOf" srcId="{7148895E-D4C7-448F-899E-CD6FF515C6B7}" destId="{A3E52FBD-87F7-4316-80FC-37EE0D95805B}" srcOrd="0" destOrd="1" presId="urn:microsoft.com/office/officeart/2005/8/layout/vList2"/>
    <dgm:cxn modelId="{60243A42-8918-4134-83E0-C60407318875}" type="presOf" srcId="{2C49B272-C87E-4F6D-921A-CA6CB723C69E}" destId="{0FA2B6EA-14DF-4F99-A904-A56F666709D9}" srcOrd="0" destOrd="2" presId="urn:microsoft.com/office/officeart/2005/8/layout/vList2"/>
    <dgm:cxn modelId="{91D4BDC1-3040-4988-84EF-590E283B964F}" srcId="{90AA025F-2B8D-48F7-BB6A-0CB74EEA9E83}" destId="{BDD0DD1B-2B9D-4F6B-8F27-A7F1004F9436}" srcOrd="0" destOrd="0" parTransId="{B1325BAF-7952-449D-A03C-015FCCDEA81A}" sibTransId="{D74FF74F-34AD-4539-AC10-9B6D90B2A5B1}"/>
    <dgm:cxn modelId="{511CF261-4AF2-4015-B217-C6A61526C42C}" srcId="{90AA025F-2B8D-48F7-BB6A-0CB74EEA9E83}" destId="{F0E1F474-0851-4FCA-8D27-E34C041E937D}" srcOrd="2" destOrd="0" parTransId="{179D68C8-3819-4FEA-ABC4-3AF2A75C0390}" sibTransId="{6B94B74C-796D-4622-A615-A921E85EAACA}"/>
    <dgm:cxn modelId="{D78D8D2D-78A9-4534-B3D4-46359238A149}" type="presOf" srcId="{3D30FCA1-30C4-424B-A705-65C95618C912}" destId="{0FA2B6EA-14DF-4F99-A904-A56F666709D9}" srcOrd="0" destOrd="0" presId="urn:microsoft.com/office/officeart/2005/8/layout/vList2"/>
    <dgm:cxn modelId="{4758CF61-CC0B-4D8A-8262-6E54CB47FAF4}" srcId="{BDD0DD1B-2B9D-4F6B-8F27-A7F1004F9436}" destId="{7148895E-D4C7-448F-899E-CD6FF515C6B7}" srcOrd="1" destOrd="0" parTransId="{A3C0B9C0-3F1D-425D-B01F-5289E0A607F1}" sibTransId="{76DC47AF-B326-47EF-A552-637D00390024}"/>
    <dgm:cxn modelId="{19FC98B1-53B9-46E8-A166-2B2319B21218}" srcId="{8D966A89-B3A7-4AA0-B6B2-936AD9828A50}" destId="{3D30FCA1-30C4-424B-A705-65C95618C912}" srcOrd="0" destOrd="0" parTransId="{4B9A7B05-1C34-4F57-8299-BA81A47491DE}" sibTransId="{5C9F7081-7CDF-46F4-97A6-0E475B4E09EA}"/>
    <dgm:cxn modelId="{74061881-DC20-4734-BDE9-19DE2208CEAE}" srcId="{90AA025F-2B8D-48F7-BB6A-0CB74EEA9E83}" destId="{8D966A89-B3A7-4AA0-B6B2-936AD9828A50}" srcOrd="1" destOrd="0" parTransId="{240DFE61-BB23-4EFC-8306-6C32A8400E80}" sibTransId="{BD2133E9-0B42-4BF0-898D-6B19FD92D220}"/>
    <dgm:cxn modelId="{09EB7CC0-7821-4911-9F7D-90ADDBEBF54E}" srcId="{8D966A89-B3A7-4AA0-B6B2-936AD9828A50}" destId="{EF9428E8-F759-45D0-A315-5ABF26352C15}" srcOrd="1" destOrd="0" parTransId="{92E73B76-63B7-4C80-BF1B-424A1E10EEA0}" sibTransId="{09735EEB-640F-4CC6-AAC6-1EA1F4210F05}"/>
    <dgm:cxn modelId="{06308677-5325-48B8-9AED-A2258BED4DB1}" type="presOf" srcId="{8D966A89-B3A7-4AA0-B6B2-936AD9828A50}" destId="{70B45FC5-358D-4E26-9521-64CEE777376E}" srcOrd="0" destOrd="0" presId="urn:microsoft.com/office/officeart/2005/8/layout/vList2"/>
    <dgm:cxn modelId="{FEAF8936-3119-43DD-AAEF-FEF51CD61D70}" srcId="{8D966A89-B3A7-4AA0-B6B2-936AD9828A50}" destId="{2C49B272-C87E-4F6D-921A-CA6CB723C69E}" srcOrd="2" destOrd="0" parTransId="{CFA23A4D-0651-42AF-87AB-E829297E9156}" sibTransId="{B75D4A29-7A5D-4A00-B6A8-CC927B10CEE8}"/>
    <dgm:cxn modelId="{B73B2660-CE58-4A27-AA53-B66B0152C50F}" type="presOf" srcId="{547009FA-2BC8-47D9-80E4-408429FAEE3C}" destId="{E5EA1C30-F3B6-4F95-AA8D-9E53CCE2CC10}" srcOrd="0" destOrd="0" presId="urn:microsoft.com/office/officeart/2005/8/layout/vList2"/>
    <dgm:cxn modelId="{150D742C-115E-4F9E-BAB2-2B30C3408EA3}" type="presOf" srcId="{F0E1F474-0851-4FCA-8D27-E34C041E937D}" destId="{19088419-4F5D-41C3-AA58-01683684FFEF}" srcOrd="0" destOrd="0" presId="urn:microsoft.com/office/officeart/2005/8/layout/vList2"/>
    <dgm:cxn modelId="{3451B33C-BCDB-44E4-93B7-89821DBE0594}" type="presOf" srcId="{BDD0DD1B-2B9D-4F6B-8F27-A7F1004F9436}" destId="{C6C78550-217A-496E-9561-7DC7E6E9A9A3}" srcOrd="0" destOrd="0" presId="urn:microsoft.com/office/officeart/2005/8/layout/vList2"/>
    <dgm:cxn modelId="{47EFC27C-3F24-4133-8084-8BE38FCB24C3}" type="presParOf" srcId="{D115DDCB-9E59-4695-8CD9-3765B6B86B5C}" destId="{C6C78550-217A-496E-9561-7DC7E6E9A9A3}" srcOrd="0" destOrd="0" presId="urn:microsoft.com/office/officeart/2005/8/layout/vList2"/>
    <dgm:cxn modelId="{4B06AFF2-E1BB-4C13-9D2B-7F68BCB7F5C1}" type="presParOf" srcId="{D115DDCB-9E59-4695-8CD9-3765B6B86B5C}" destId="{A3E52FBD-87F7-4316-80FC-37EE0D95805B}" srcOrd="1" destOrd="0" presId="urn:microsoft.com/office/officeart/2005/8/layout/vList2"/>
    <dgm:cxn modelId="{BDCB89EC-A2C9-477C-8E2A-53E7244AC777}" type="presParOf" srcId="{D115DDCB-9E59-4695-8CD9-3765B6B86B5C}" destId="{70B45FC5-358D-4E26-9521-64CEE777376E}" srcOrd="2" destOrd="0" presId="urn:microsoft.com/office/officeart/2005/8/layout/vList2"/>
    <dgm:cxn modelId="{26C9CD94-679F-4E3D-93DA-022318422D3B}" type="presParOf" srcId="{D115DDCB-9E59-4695-8CD9-3765B6B86B5C}" destId="{0FA2B6EA-14DF-4F99-A904-A56F666709D9}" srcOrd="3" destOrd="0" presId="urn:microsoft.com/office/officeart/2005/8/layout/vList2"/>
    <dgm:cxn modelId="{D01F29ED-F052-4EE3-AC46-C477D7FC0AF8}" type="presParOf" srcId="{D115DDCB-9E59-4695-8CD9-3765B6B86B5C}" destId="{19088419-4F5D-41C3-AA58-01683684FFEF}" srcOrd="4" destOrd="0" presId="urn:microsoft.com/office/officeart/2005/8/layout/vList2"/>
    <dgm:cxn modelId="{4683FC3C-13B8-4E66-91B5-B874E85248A5}" type="presParOf" srcId="{D115DDCB-9E59-4695-8CD9-3765B6B86B5C}" destId="{E5EA1C30-F3B6-4F95-AA8D-9E53CCE2CC1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B68E-E01A-4739-BB9B-CC0E66843108}">
      <dsp:nvSpPr>
        <dsp:cNvPr id="0" name=""/>
        <dsp:cNvSpPr/>
      </dsp:nvSpPr>
      <dsp:spPr>
        <a:xfrm>
          <a:off x="0" y="10811"/>
          <a:ext cx="6946305" cy="992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Massive reduction in serious violence and knife related crime</a:t>
          </a:r>
          <a:endParaRPr lang="en-US" sz="2400" kern="1200" dirty="0"/>
        </a:p>
      </dsp:txBody>
      <dsp:txXfrm>
        <a:off x="48433" y="59244"/>
        <a:ext cx="6849439" cy="895294"/>
      </dsp:txXfrm>
    </dsp:sp>
    <dsp:sp modelId="{3ADD8EA6-B084-40B8-9D6B-D31BDF07CC49}">
      <dsp:nvSpPr>
        <dsp:cNvPr id="0" name=""/>
        <dsp:cNvSpPr/>
      </dsp:nvSpPr>
      <dsp:spPr>
        <a:xfrm>
          <a:off x="0" y="1155612"/>
          <a:ext cx="6946305" cy="992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Use of a randomised controlled trial allows us to conclude that this is due to the intervention</a:t>
          </a:r>
          <a:endParaRPr lang="en-US" sz="2400" kern="1200" dirty="0"/>
        </a:p>
      </dsp:txBody>
      <dsp:txXfrm>
        <a:off x="48433" y="1204045"/>
        <a:ext cx="6849439" cy="895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78550-217A-496E-9561-7DC7E6E9A9A3}">
      <dsp:nvSpPr>
        <dsp:cNvPr id="0" name=""/>
        <dsp:cNvSpPr/>
      </dsp:nvSpPr>
      <dsp:spPr>
        <a:xfrm>
          <a:off x="0" y="86793"/>
          <a:ext cx="6991350" cy="63560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Potential for reductions in knife offending are massive</a:t>
          </a:r>
          <a:endParaRPr lang="en-US" sz="1600" kern="1200" dirty="0"/>
        </a:p>
      </dsp:txBody>
      <dsp:txXfrm>
        <a:off x="31028" y="117821"/>
        <a:ext cx="6929294" cy="573546"/>
      </dsp:txXfrm>
    </dsp:sp>
    <dsp:sp modelId="{A3E52FBD-87F7-4316-80FC-37EE0D95805B}">
      <dsp:nvSpPr>
        <dsp:cNvPr id="0" name=""/>
        <dsp:cNvSpPr/>
      </dsp:nvSpPr>
      <dsp:spPr>
        <a:xfrm>
          <a:off x="0" y="722395"/>
          <a:ext cx="699135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7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smtClean="0"/>
            <a:t>Cohorts need to be well-identified or this will become expensive to run</a:t>
          </a:r>
          <a:endParaRPr lang="en-US" sz="1200" kern="1200" dirty="0"/>
        </a:p>
        <a:p>
          <a:pPr marL="114300" lvl="1" indent="-114300" algn="l" defTabSz="533400">
            <a:lnSpc>
              <a:spcPct val="90000"/>
            </a:lnSpc>
            <a:spcBef>
              <a:spcPct val="0"/>
            </a:spcBef>
            <a:spcAft>
              <a:spcPct val="20000"/>
            </a:spcAft>
            <a:buChar char="••"/>
          </a:pPr>
          <a:endParaRPr lang="en-US" sz="1200" kern="1200" dirty="0"/>
        </a:p>
      </dsp:txBody>
      <dsp:txXfrm>
        <a:off x="0" y="722395"/>
        <a:ext cx="6991350" cy="414000"/>
      </dsp:txXfrm>
    </dsp:sp>
    <dsp:sp modelId="{70B45FC5-358D-4E26-9521-64CEE777376E}">
      <dsp:nvSpPr>
        <dsp:cNvPr id="0" name=""/>
        <dsp:cNvSpPr/>
      </dsp:nvSpPr>
      <dsp:spPr>
        <a:xfrm>
          <a:off x="0" y="1136395"/>
          <a:ext cx="6991350" cy="63560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Engagement</a:t>
          </a:r>
          <a:endParaRPr lang="en-US" sz="1600" kern="1200" dirty="0"/>
        </a:p>
      </dsp:txBody>
      <dsp:txXfrm>
        <a:off x="31028" y="1167423"/>
        <a:ext cx="6929294" cy="573546"/>
      </dsp:txXfrm>
    </dsp:sp>
    <dsp:sp modelId="{0FA2B6EA-14DF-4F99-A904-A56F666709D9}">
      <dsp:nvSpPr>
        <dsp:cNvPr id="0" name=""/>
        <dsp:cNvSpPr/>
      </dsp:nvSpPr>
      <dsp:spPr>
        <a:xfrm>
          <a:off x="0" y="1771998"/>
          <a:ext cx="699135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7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smtClean="0"/>
            <a:t>under 18s higher than expected</a:t>
          </a:r>
          <a:endParaRPr lang="en-US" sz="1200" kern="1200" dirty="0"/>
        </a:p>
        <a:p>
          <a:pPr marL="114300" lvl="1" indent="-114300" algn="l" defTabSz="533400">
            <a:lnSpc>
              <a:spcPct val="90000"/>
            </a:lnSpc>
            <a:spcBef>
              <a:spcPct val="0"/>
            </a:spcBef>
            <a:spcAft>
              <a:spcPct val="20000"/>
            </a:spcAft>
            <a:buChar char="••"/>
          </a:pPr>
          <a:r>
            <a:rPr lang="en-GB" sz="1200" kern="1200" dirty="0" smtClean="0"/>
            <a:t>Harder to engage older group</a:t>
          </a:r>
        </a:p>
        <a:p>
          <a:pPr marL="114300" lvl="1" indent="-114300" algn="l" defTabSz="533400">
            <a:lnSpc>
              <a:spcPct val="90000"/>
            </a:lnSpc>
            <a:spcBef>
              <a:spcPct val="0"/>
            </a:spcBef>
            <a:spcAft>
              <a:spcPct val="20000"/>
            </a:spcAft>
            <a:buChar char="••"/>
          </a:pPr>
          <a:endParaRPr lang="en-GB" sz="1200" kern="1200" dirty="0" smtClean="0"/>
        </a:p>
      </dsp:txBody>
      <dsp:txXfrm>
        <a:off x="0" y="1771998"/>
        <a:ext cx="6991350" cy="629280"/>
      </dsp:txXfrm>
    </dsp:sp>
    <dsp:sp modelId="{19088419-4F5D-41C3-AA58-01683684FFEF}">
      <dsp:nvSpPr>
        <dsp:cNvPr id="0" name=""/>
        <dsp:cNvSpPr/>
      </dsp:nvSpPr>
      <dsp:spPr>
        <a:xfrm>
          <a:off x="0" y="2401278"/>
          <a:ext cx="6991350" cy="63560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kern="1200" dirty="0" smtClean="0"/>
            <a:t>Consistency in case worker, and long term commitment allowed for detailed problem solving</a:t>
          </a:r>
          <a:endParaRPr lang="en-US" sz="1600" kern="1200" dirty="0"/>
        </a:p>
      </dsp:txBody>
      <dsp:txXfrm>
        <a:off x="31028" y="2432306"/>
        <a:ext cx="6929294" cy="573546"/>
      </dsp:txXfrm>
    </dsp:sp>
    <dsp:sp modelId="{E5EA1C30-F3B6-4F95-AA8D-9E53CCE2CC10}">
      <dsp:nvSpPr>
        <dsp:cNvPr id="0" name=""/>
        <dsp:cNvSpPr/>
      </dsp:nvSpPr>
      <dsp:spPr>
        <a:xfrm>
          <a:off x="0" y="3036880"/>
          <a:ext cx="699135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975"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GB" sz="1200" kern="1200" dirty="0" smtClean="0"/>
            <a:t>Freedom to act on almost any area was important</a:t>
          </a:r>
          <a:endParaRPr lang="en-US" sz="1200" kern="1200" dirty="0"/>
        </a:p>
      </dsp:txBody>
      <dsp:txXfrm>
        <a:off x="0" y="3036880"/>
        <a:ext cx="6991350" cy="264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blue square with white text&#10;&#10;Description automatically generated">
            <a:extLst>
              <a:ext uri="{FF2B5EF4-FFF2-40B4-BE49-F238E27FC236}">
                <a16:creationId xmlns:a16="http://schemas.microsoft.com/office/drawing/2014/main" id="{CEF62E92-C481-ADD0-83CC-6130A3218B30}"/>
              </a:ext>
            </a:extLst>
          </p:cNvPr>
          <p:cNvPicPr>
            <a:picLocks noChangeAspect="1"/>
          </p:cNvPicPr>
          <p:nvPr userDrawn="1"/>
        </p:nvPicPr>
        <p:blipFill>
          <a:blip r:embed="rId3"/>
          <a:stretch>
            <a:fillRect/>
          </a:stretch>
        </p:blipFill>
        <p:spPr>
          <a:xfrm>
            <a:off x="3262593" y="716055"/>
            <a:ext cx="2618815" cy="2618815"/>
          </a:xfrm>
          <a:prstGeom prst="rect">
            <a:avLst/>
          </a:prstGeom>
        </p:spPr>
      </p:pic>
      <p:sp>
        <p:nvSpPr>
          <p:cNvPr id="2" name="Title 1"/>
          <p:cNvSpPr>
            <a:spLocks noGrp="1"/>
          </p:cNvSpPr>
          <p:nvPr>
            <p:ph type="ctrTitle"/>
          </p:nvPr>
        </p:nvSpPr>
        <p:spPr>
          <a:xfrm>
            <a:off x="1143000" y="3324233"/>
            <a:ext cx="6858000" cy="726692"/>
          </a:xfrm>
        </p:spPr>
        <p:txBody>
          <a:bodyPr anchor="ctr" anchorCtr="0">
            <a:normAutofit/>
          </a:bodyPr>
          <a:lstStyle>
            <a:lvl1pPr algn="ctr">
              <a:defRPr sz="3000" b="1" i="0" spc="80" baseline="0">
                <a:solidFill>
                  <a:schemeClr val="bg1"/>
                </a:solidFill>
                <a:latin typeface="Cabin"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153631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24EF68-003B-4615-322B-AB60927079B2}"/>
              </a:ext>
            </a:extLst>
          </p:cNvPr>
          <p:cNvSpPr txBox="1"/>
          <p:nvPr userDrawn="1"/>
        </p:nvSpPr>
        <p:spPr>
          <a:xfrm>
            <a:off x="29737" y="2"/>
            <a:ext cx="3977268" cy="261610"/>
          </a:xfrm>
          <a:prstGeom prst="rect">
            <a:avLst/>
          </a:prstGeom>
          <a:noFill/>
        </p:spPr>
        <p:txBody>
          <a:bodyPr wrap="square" rtlCol="0">
            <a:spAutoFit/>
          </a:bodyPr>
          <a:lstStyle/>
          <a:p>
            <a:r>
              <a:rPr lang="en-US" sz="1050" b="0" i="0" spc="50" baseline="0" dirty="0">
                <a:solidFill>
                  <a:schemeClr val="bg1"/>
                </a:solidFill>
                <a:latin typeface="Cabin" pitchFamily="2" charset="77"/>
              </a:rPr>
              <a:t>THAMES VALLEY VIOLENCE PREVENTION PARTNERSHIP</a:t>
            </a:r>
          </a:p>
        </p:txBody>
      </p:sp>
      <p:pic>
        <p:nvPicPr>
          <p:cNvPr id="9" name="Picture 8" descr="A blue and black triangle&#10;&#10;Description automatically generated">
            <a:extLst>
              <a:ext uri="{FF2B5EF4-FFF2-40B4-BE49-F238E27FC236}">
                <a16:creationId xmlns:a16="http://schemas.microsoft.com/office/drawing/2014/main" id="{4C94D653-4EDE-3AEF-86CC-25E226E2C0F3}"/>
              </a:ext>
            </a:extLst>
          </p:cNvPr>
          <p:cNvPicPr>
            <a:picLocks noChangeAspect="1"/>
          </p:cNvPicPr>
          <p:nvPr userDrawn="1"/>
        </p:nvPicPr>
        <p:blipFill>
          <a:blip r:embed="rId3"/>
          <a:stretch>
            <a:fillRect/>
          </a:stretch>
        </p:blipFill>
        <p:spPr>
          <a:xfrm>
            <a:off x="1535" y="4368800"/>
            <a:ext cx="384629" cy="779120"/>
          </a:xfrm>
          <a:prstGeom prst="rect">
            <a:avLst/>
          </a:prstGeom>
        </p:spPr>
      </p:pic>
      <p:cxnSp>
        <p:nvCxnSpPr>
          <p:cNvPr id="11" name="Straight Connector 10">
            <a:extLst>
              <a:ext uri="{FF2B5EF4-FFF2-40B4-BE49-F238E27FC236}">
                <a16:creationId xmlns:a16="http://schemas.microsoft.com/office/drawing/2014/main" id="{88126767-B794-2BD2-E60D-810F63ECFC7B}"/>
              </a:ext>
            </a:extLst>
          </p:cNvPr>
          <p:cNvCxnSpPr/>
          <p:nvPr userDrawn="1"/>
        </p:nvCxnSpPr>
        <p:spPr>
          <a:xfrm>
            <a:off x="775716" y="1281684"/>
            <a:ext cx="487680" cy="0"/>
          </a:xfrm>
          <a:prstGeom prst="line">
            <a:avLst/>
          </a:prstGeom>
          <a:ln w="47625">
            <a:solidFill>
              <a:srgbClr val="0FB6CC"/>
            </a:solidFill>
          </a:ln>
        </p:spPr>
        <p:style>
          <a:lnRef idx="3">
            <a:schemeClr val="dk1"/>
          </a:lnRef>
          <a:fillRef idx="0">
            <a:schemeClr val="dk1"/>
          </a:fillRef>
          <a:effectRef idx="2">
            <a:schemeClr val="dk1"/>
          </a:effectRef>
          <a:fontRef idx="minor">
            <a:schemeClr val="tx1"/>
          </a:fontRef>
        </p:style>
      </p:cxnSp>
      <p:sp>
        <p:nvSpPr>
          <p:cNvPr id="16" name="Title 1">
            <a:extLst>
              <a:ext uri="{FF2B5EF4-FFF2-40B4-BE49-F238E27FC236}">
                <a16:creationId xmlns:a16="http://schemas.microsoft.com/office/drawing/2014/main" id="{7E5CD0F5-1E94-3533-81A6-60E60BD6D8FD}"/>
              </a:ext>
            </a:extLst>
          </p:cNvPr>
          <p:cNvSpPr>
            <a:spLocks noGrp="1"/>
          </p:cNvSpPr>
          <p:nvPr>
            <p:ph type="title"/>
          </p:nvPr>
        </p:nvSpPr>
        <p:spPr>
          <a:xfrm>
            <a:off x="628650" y="528991"/>
            <a:ext cx="7886700" cy="686125"/>
          </a:xfrm>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6513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0F8290">
                <a:lumMod val="100000"/>
                <a:alpha val="10000"/>
              </a:srgbClr>
            </a:gs>
            <a:gs pos="97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i="0" spc="80" baseline="0">
                <a:solidFill>
                  <a:srgbClr val="0F8290"/>
                </a:solidFill>
                <a:latin typeface="Cabin" pitchFamily="2" charset="77"/>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lnSpc>
                <a:spcPct val="120000"/>
              </a:lnSpc>
              <a:spcAft>
                <a:spcPts val="300"/>
              </a:spcAft>
              <a:defRPr b="0" i="0" spc="50" baseline="0">
                <a:latin typeface="Cabin" pitchFamily="2" charset="77"/>
              </a:defRPr>
            </a:lvl1pPr>
            <a:lvl2pPr>
              <a:lnSpc>
                <a:spcPct val="120000"/>
              </a:lnSpc>
              <a:spcAft>
                <a:spcPts val="300"/>
              </a:spcAft>
              <a:defRPr b="0" i="0" spc="50" baseline="0">
                <a:latin typeface="Cabin" pitchFamily="2" charset="77"/>
              </a:defRPr>
            </a:lvl2pPr>
            <a:lvl3pPr>
              <a:lnSpc>
                <a:spcPct val="120000"/>
              </a:lnSpc>
              <a:spcAft>
                <a:spcPts val="300"/>
              </a:spcAft>
              <a:defRPr b="0" i="0" spc="50" baseline="0">
                <a:latin typeface="Cabin" pitchFamily="2" charset="77"/>
              </a:defRPr>
            </a:lvl3pPr>
            <a:lvl4pPr>
              <a:lnSpc>
                <a:spcPct val="120000"/>
              </a:lnSpc>
              <a:spcAft>
                <a:spcPts val="300"/>
              </a:spcAft>
              <a:defRPr b="0" i="0" spc="50" baseline="0">
                <a:latin typeface="Cabin" pitchFamily="2" charset="77"/>
              </a:defRPr>
            </a:lvl4pPr>
            <a:lvl5pPr>
              <a:lnSpc>
                <a:spcPct val="120000"/>
              </a:lnSpc>
              <a:spcAft>
                <a:spcPts val="300"/>
              </a:spcAft>
              <a:defRPr b="0" i="0" spc="50" baseline="0">
                <a:latin typeface="Cabin"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177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80" baseline="0"/>
            </a:lvl1pPr>
          </a:lstStyle>
          <a:p>
            <a:r>
              <a:rPr lang="en-GB" dirty="0"/>
              <a:t>Click to edit Master title style</a:t>
            </a:r>
            <a:endParaRPr lang="en-US" dirty="0"/>
          </a:p>
        </p:txBody>
      </p:sp>
      <p:sp>
        <p:nvSpPr>
          <p:cNvPr id="3" name="Content Placeholder 2"/>
          <p:cNvSpPr>
            <a:spLocks noGrp="1"/>
          </p:cNvSpPr>
          <p:nvPr>
            <p:ph sz="half" idx="1"/>
          </p:nvPr>
        </p:nvSpPr>
        <p:spPr>
          <a:xfrm>
            <a:off x="628650" y="1228540"/>
            <a:ext cx="3886200" cy="2930728"/>
          </a:xfrm>
        </p:spPr>
        <p:txBody>
          <a:bodyPr/>
          <a:lstStyle>
            <a:lvl1pPr>
              <a:lnSpc>
                <a:spcPct val="120000"/>
              </a:lnSpc>
              <a:defRPr spc="50" baseline="0"/>
            </a:lvl1pPr>
            <a:lvl2pPr>
              <a:lnSpc>
                <a:spcPct val="120000"/>
              </a:lnSpc>
              <a:defRPr spc="50" baseline="0"/>
            </a:lvl2pPr>
            <a:lvl3pPr>
              <a:lnSpc>
                <a:spcPct val="120000"/>
              </a:lnSpc>
              <a:defRPr spc="50" baseline="0"/>
            </a:lvl3pPr>
            <a:lvl4pPr>
              <a:lnSpc>
                <a:spcPct val="120000"/>
              </a:lnSpc>
              <a:defRPr spc="50" baseline="0"/>
            </a:lvl4pPr>
            <a:lvl5pPr>
              <a:lnSpc>
                <a:spcPct val="120000"/>
              </a:lnSpc>
              <a:defRPr spc="5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228540"/>
            <a:ext cx="3886200" cy="2930728"/>
          </a:xfrm>
        </p:spPr>
        <p:txBody>
          <a:bodyPr/>
          <a:lstStyle>
            <a:lvl1pPr>
              <a:lnSpc>
                <a:spcPct val="120000"/>
              </a:lnSpc>
              <a:defRPr spc="50" baseline="0"/>
            </a:lvl1pPr>
            <a:lvl2pPr>
              <a:lnSpc>
                <a:spcPct val="120000"/>
              </a:lnSpc>
              <a:defRPr spc="50" baseline="0"/>
            </a:lvl2pPr>
            <a:lvl3pPr>
              <a:lnSpc>
                <a:spcPct val="120000"/>
              </a:lnSpc>
              <a:defRPr spc="50" baseline="0"/>
            </a:lvl3pPr>
            <a:lvl4pPr>
              <a:lnSpc>
                <a:spcPct val="120000"/>
              </a:lnSpc>
              <a:defRPr spc="50" baseline="0"/>
            </a:lvl4pPr>
            <a:lvl5pPr>
              <a:lnSpc>
                <a:spcPct val="120000"/>
              </a:lnSpc>
              <a:defRPr spc="5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768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34496"/>
            <a:ext cx="3868340" cy="617934"/>
          </a:xfrm>
        </p:spPr>
        <p:txBody>
          <a:bodyPr anchor="ctr" anchorCtr="0"/>
          <a:lstStyle>
            <a:lvl1pPr marL="0" indent="0">
              <a:lnSpc>
                <a:spcPct val="12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52430"/>
            <a:ext cx="3868340" cy="2436255"/>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9150" y="1234496"/>
            <a:ext cx="3887391" cy="617934"/>
          </a:xfrm>
        </p:spPr>
        <p:txBody>
          <a:bodyPr anchor="ctr" anchorCtr="0"/>
          <a:lstStyle>
            <a:lvl1pPr marL="0" indent="0">
              <a:lnSpc>
                <a:spcPct val="12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52430"/>
            <a:ext cx="3887391" cy="2436255"/>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5773FD33-968A-EB56-55BC-682F21AEA469}"/>
              </a:ext>
            </a:extLst>
          </p:cNvPr>
          <p:cNvSpPr>
            <a:spLocks noGrp="1"/>
          </p:cNvSpPr>
          <p:nvPr>
            <p:ph type="title"/>
          </p:nvPr>
        </p:nvSpPr>
        <p:spPr>
          <a:xfrm>
            <a:off x="628650" y="528991"/>
            <a:ext cx="7886700" cy="686125"/>
          </a:xfrm>
        </p:spPr>
        <p:txBody>
          <a:bodyPr/>
          <a:lstStyle>
            <a:lvl1pPr>
              <a:defRPr spc="80" baseline="0"/>
            </a:lvl1pPr>
          </a:lstStyle>
          <a:p>
            <a:r>
              <a:rPr lang="en-GB" dirty="0"/>
              <a:t>Click to edit Master title style</a:t>
            </a:r>
            <a:endParaRPr lang="en-US" dirty="0"/>
          </a:p>
        </p:txBody>
      </p:sp>
    </p:spTree>
    <p:extLst>
      <p:ext uri="{BB962C8B-B14F-4D97-AF65-F5344CB8AC3E}">
        <p14:creationId xmlns:p14="http://schemas.microsoft.com/office/powerpoint/2010/main" val="33127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7174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E361103-3010-7F6B-44E1-B32C179EF37A}"/>
              </a:ext>
            </a:extLst>
          </p:cNvPr>
          <p:cNvSpPr>
            <a:spLocks noGrp="1"/>
          </p:cNvSpPr>
          <p:nvPr>
            <p:ph type="subTitle" idx="4294967295"/>
          </p:nvPr>
        </p:nvSpPr>
        <p:spPr>
          <a:xfrm>
            <a:off x="372533" y="305459"/>
            <a:ext cx="3886200" cy="761339"/>
          </a:xfrm>
        </p:spPr>
        <p:txBody>
          <a:bodyPr lIns="0" tIns="0" rIns="0" bIns="0">
            <a:normAutofit/>
          </a:bodyPr>
          <a:lstStyle/>
          <a:p>
            <a:pPr algn="l">
              <a:lnSpc>
                <a:spcPct val="130000"/>
              </a:lnSpc>
              <a:spcBef>
                <a:spcPts val="0"/>
              </a:spcBef>
            </a:pPr>
            <a:r>
              <a:rPr lang="en-GB" sz="1200" b="1" spc="100" dirty="0">
                <a:solidFill>
                  <a:schemeClr val="bg1"/>
                </a:solidFill>
                <a:effectLst/>
                <a:latin typeface="Cabin SemiBold" pitchFamily="2" charset="77"/>
              </a:rPr>
              <a:t>Thames Valley Violence Prevention Partnership</a:t>
            </a:r>
            <a:endParaRPr lang="en-GB" sz="1200" b="1" spc="100" dirty="0">
              <a:solidFill>
                <a:schemeClr val="bg1"/>
              </a:solidFill>
              <a:latin typeface="Cabin SemiBold" pitchFamily="2" charset="77"/>
            </a:endParaRPr>
          </a:p>
          <a:p>
            <a:pPr algn="l">
              <a:lnSpc>
                <a:spcPct val="130000"/>
              </a:lnSpc>
              <a:spcBef>
                <a:spcPts val="0"/>
              </a:spcBef>
            </a:pPr>
            <a:r>
              <a:rPr lang="en-GB" sz="1000" spc="100" dirty="0">
                <a:solidFill>
                  <a:schemeClr val="bg1"/>
                </a:solidFill>
                <a:effectLst/>
                <a:latin typeface="Cabin" pitchFamily="2" charset="77"/>
              </a:rPr>
              <a:t>Thames Valley Police, Headquarters South, </a:t>
            </a:r>
          </a:p>
          <a:p>
            <a:pPr algn="l">
              <a:lnSpc>
                <a:spcPct val="130000"/>
              </a:lnSpc>
              <a:spcBef>
                <a:spcPts val="0"/>
              </a:spcBef>
            </a:pPr>
            <a:r>
              <a:rPr lang="en-GB" sz="1000" spc="100" dirty="0">
                <a:solidFill>
                  <a:schemeClr val="bg1"/>
                </a:solidFill>
                <a:effectLst/>
                <a:latin typeface="Cabin" pitchFamily="2" charset="77"/>
              </a:rPr>
              <a:t>Communications Team, Oxford Road, Kidlington </a:t>
            </a:r>
            <a:endParaRPr lang="en-GB" sz="1000" spc="100" dirty="0">
              <a:solidFill>
                <a:schemeClr val="bg1"/>
              </a:solidFill>
              <a:latin typeface="Cabin" pitchFamily="2" charset="77"/>
            </a:endParaRPr>
          </a:p>
        </p:txBody>
      </p:sp>
    </p:spTree>
    <p:extLst>
      <p:ext uri="{BB962C8B-B14F-4D97-AF65-F5344CB8AC3E}">
        <p14:creationId xmlns:p14="http://schemas.microsoft.com/office/powerpoint/2010/main" val="311501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F8290">
                <a:lumMod val="100000"/>
                <a:alpha val="10000"/>
              </a:srgbClr>
            </a:gs>
            <a:gs pos="97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8991"/>
            <a:ext cx="7886700" cy="68612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228543"/>
            <a:ext cx="7886700" cy="32452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21AD3E8B-973F-702B-789A-8A97D38CE007}"/>
              </a:ext>
            </a:extLst>
          </p:cNvPr>
          <p:cNvSpPr/>
          <p:nvPr userDrawn="1"/>
        </p:nvSpPr>
        <p:spPr>
          <a:xfrm>
            <a:off x="-1" y="0"/>
            <a:ext cx="9143999" cy="251999"/>
          </a:xfrm>
          <a:prstGeom prst="rect">
            <a:avLst/>
          </a:prstGeom>
          <a:gradFill>
            <a:gsLst>
              <a:gs pos="33000">
                <a:srgbClr val="2E244F"/>
              </a:gs>
              <a:gs pos="0">
                <a:srgbClr val="221846"/>
              </a:gs>
              <a:gs pos="66000">
                <a:srgbClr val="332358"/>
              </a:gs>
              <a:gs pos="100000">
                <a:srgbClr val="2218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 purple diamond on a black background&#10;&#10;Description automatically generated">
            <a:extLst>
              <a:ext uri="{FF2B5EF4-FFF2-40B4-BE49-F238E27FC236}">
                <a16:creationId xmlns:a16="http://schemas.microsoft.com/office/drawing/2014/main" id="{6F92590B-DA85-AD87-8D28-E590AEC44D69}"/>
              </a:ext>
            </a:extLst>
          </p:cNvPr>
          <p:cNvPicPr>
            <a:picLocks noChangeAspect="1"/>
          </p:cNvPicPr>
          <p:nvPr userDrawn="1"/>
        </p:nvPicPr>
        <p:blipFill>
          <a:blip r:embed="rId10"/>
          <a:stretch>
            <a:fillRect/>
          </a:stretch>
        </p:blipFill>
        <p:spPr>
          <a:xfrm>
            <a:off x="0" y="4367960"/>
            <a:ext cx="398541" cy="775540"/>
          </a:xfrm>
          <a:prstGeom prst="rect">
            <a:avLst/>
          </a:prstGeom>
        </p:spPr>
      </p:pic>
      <p:sp>
        <p:nvSpPr>
          <p:cNvPr id="5" name="TextBox 4">
            <a:extLst>
              <a:ext uri="{FF2B5EF4-FFF2-40B4-BE49-F238E27FC236}">
                <a16:creationId xmlns:a16="http://schemas.microsoft.com/office/drawing/2014/main" id="{44343CA9-8548-6462-9941-140BFE0F5F47}"/>
              </a:ext>
            </a:extLst>
          </p:cNvPr>
          <p:cNvSpPr txBox="1"/>
          <p:nvPr userDrawn="1"/>
        </p:nvSpPr>
        <p:spPr>
          <a:xfrm>
            <a:off x="29737" y="2"/>
            <a:ext cx="3977268" cy="261610"/>
          </a:xfrm>
          <a:prstGeom prst="rect">
            <a:avLst/>
          </a:prstGeom>
          <a:noFill/>
        </p:spPr>
        <p:txBody>
          <a:bodyPr wrap="square" rtlCol="0">
            <a:spAutoFit/>
          </a:bodyPr>
          <a:lstStyle/>
          <a:p>
            <a:r>
              <a:rPr lang="en-US" sz="1050" b="0" i="0" spc="50" baseline="0" dirty="0">
                <a:solidFill>
                  <a:schemeClr val="bg1"/>
                </a:solidFill>
                <a:latin typeface="Cabin" pitchFamily="2" charset="77"/>
              </a:rPr>
              <a:t>THAMES VALLEY VIOLENCE PREVENTION PARTNERSHIP</a:t>
            </a:r>
          </a:p>
        </p:txBody>
      </p:sp>
    </p:spTree>
    <p:extLst>
      <p:ext uri="{BB962C8B-B14F-4D97-AF65-F5344CB8AC3E}">
        <p14:creationId xmlns:p14="http://schemas.microsoft.com/office/powerpoint/2010/main" val="136810889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4" r:id="rId4"/>
    <p:sldLayoutId id="2147483665" r:id="rId5"/>
    <p:sldLayoutId id="2147483666" r:id="rId6"/>
    <p:sldLayoutId id="2147483667" r:id="rId7"/>
    <p:sldLayoutId id="2147483668" r:id="rId8"/>
  </p:sldLayoutIdLst>
  <p:txStyles>
    <p:titleStyle>
      <a:lvl1pPr algn="l" defTabSz="685800" rtl="0" eaLnBrk="1" latinLnBrk="0" hangingPunct="1">
        <a:lnSpc>
          <a:spcPct val="90000"/>
        </a:lnSpc>
        <a:spcBef>
          <a:spcPct val="0"/>
        </a:spcBef>
        <a:buNone/>
        <a:defRPr sz="3000" b="1" i="0" kern="1200" spc="80" baseline="0">
          <a:solidFill>
            <a:srgbClr val="0F8290"/>
          </a:solidFill>
          <a:latin typeface="Cabin" pitchFamily="2" charset="77"/>
          <a:ea typeface="+mj-ea"/>
          <a:cs typeface="+mj-cs"/>
        </a:defRPr>
      </a:lvl1pPr>
    </p:titleStyle>
    <p:bodyStyle>
      <a:lvl1pPr marL="171450" indent="-171450" algn="l" defTabSz="685800" rtl="0" eaLnBrk="1" latinLnBrk="0" hangingPunct="1">
        <a:lnSpc>
          <a:spcPct val="120000"/>
        </a:lnSpc>
        <a:spcBef>
          <a:spcPts val="750"/>
        </a:spcBef>
        <a:spcAft>
          <a:spcPts val="3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3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3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952345-4831-2091-DC14-BF7D88D1FB8E}"/>
              </a:ext>
            </a:extLst>
          </p:cNvPr>
          <p:cNvSpPr>
            <a:spLocks noGrp="1"/>
          </p:cNvSpPr>
          <p:nvPr>
            <p:ph type="ctrTitle"/>
          </p:nvPr>
        </p:nvSpPr>
        <p:spPr>
          <a:xfrm>
            <a:off x="712694" y="3317507"/>
            <a:ext cx="7752230" cy="1675471"/>
          </a:xfrm>
        </p:spPr>
        <p:txBody>
          <a:bodyPr>
            <a:normAutofit fontScale="90000"/>
          </a:bodyPr>
          <a:lstStyle/>
          <a:p>
            <a:r>
              <a:rPr lang="en-US" sz="2700" dirty="0" smtClean="0"/>
              <a:t>What Works Series: Focused Deterrence</a:t>
            </a:r>
            <a:r>
              <a:rPr lang="en-US" dirty="0" smtClean="0"/>
              <a:t/>
            </a:r>
            <a:br>
              <a:rPr lang="en-US" dirty="0" smtClean="0"/>
            </a:br>
            <a:r>
              <a:rPr lang="en-US" sz="1800" dirty="0" smtClean="0">
                <a:solidFill>
                  <a:srgbClr val="0F8290"/>
                </a:solidFill>
              </a:rPr>
              <a:t>29</a:t>
            </a:r>
            <a:r>
              <a:rPr lang="en-US" sz="1800" baseline="30000" dirty="0" smtClean="0">
                <a:solidFill>
                  <a:srgbClr val="0F8290"/>
                </a:solidFill>
              </a:rPr>
              <a:t>th</a:t>
            </a:r>
            <a:r>
              <a:rPr lang="en-US" sz="1800" dirty="0" smtClean="0">
                <a:solidFill>
                  <a:srgbClr val="0F8290"/>
                </a:solidFill>
              </a:rPr>
              <a:t> November 2024</a:t>
            </a:r>
            <a:r>
              <a:rPr lang="en-US" dirty="0" smtClean="0"/>
              <a:t/>
            </a:r>
            <a:br>
              <a:rPr lang="en-US" dirty="0" smtClean="0"/>
            </a:br>
            <a:r>
              <a:rPr lang="en-US" sz="2200" dirty="0" smtClean="0"/>
              <a:t/>
            </a:r>
            <a:br>
              <a:rPr lang="en-US" sz="2200" dirty="0" smtClean="0"/>
            </a:br>
            <a:r>
              <a:rPr lang="en-US" sz="1800" dirty="0" smtClean="0"/>
              <a:t>Tori Olphin, M.B.E. – Head of Data Science, Research and Evaluation, Thames Valley Violence Prevention Partnership</a:t>
            </a:r>
            <a:br>
              <a:rPr lang="en-US" sz="1800" dirty="0" smtClean="0"/>
            </a:br>
            <a:r>
              <a:rPr lang="en-US" sz="1800" dirty="0" smtClean="0"/>
              <a:t>Sarah Bottomley - </a:t>
            </a:r>
            <a:r>
              <a:rPr lang="en-GB" sz="1800" dirty="0"/>
              <a:t>Independent Chair and Strategic Lead for Missing and </a:t>
            </a:r>
            <a:r>
              <a:rPr lang="en-GB" sz="1800" dirty="0" smtClean="0"/>
              <a:t>Exploitation, Milton Keynes City Council</a:t>
            </a:r>
            <a:endParaRPr lang="en-US" sz="1800" dirty="0"/>
          </a:p>
        </p:txBody>
      </p:sp>
    </p:spTree>
    <p:extLst>
      <p:ext uri="{BB962C8B-B14F-4D97-AF65-F5344CB8AC3E}">
        <p14:creationId xmlns:p14="http://schemas.microsoft.com/office/powerpoint/2010/main" val="13970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3A65-2663-C1C7-E5DC-0830E2F00BE8}"/>
              </a:ext>
            </a:extLst>
          </p:cNvPr>
          <p:cNvSpPr>
            <a:spLocks noGrp="1"/>
          </p:cNvSpPr>
          <p:nvPr>
            <p:ph type="title"/>
          </p:nvPr>
        </p:nvSpPr>
        <p:spPr/>
        <p:txBody>
          <a:bodyPr/>
          <a:lstStyle/>
          <a:p>
            <a:r>
              <a:rPr lang="en-US" dirty="0" smtClean="0"/>
              <a:t>How is it delivered?</a:t>
            </a:r>
            <a:endParaRPr lang="en-US" dirty="0"/>
          </a:p>
        </p:txBody>
      </p:sp>
      <p:sp>
        <p:nvSpPr>
          <p:cNvPr id="3" name="Content Placeholder 2">
            <a:extLst>
              <a:ext uri="{FF2B5EF4-FFF2-40B4-BE49-F238E27FC236}">
                <a16:creationId xmlns:a16="http://schemas.microsoft.com/office/drawing/2014/main" id="{58AA4E29-3813-9511-4D4E-F336A7359376}"/>
              </a:ext>
            </a:extLst>
          </p:cNvPr>
          <p:cNvSpPr>
            <a:spLocks noGrp="1"/>
          </p:cNvSpPr>
          <p:nvPr>
            <p:ph idx="1"/>
          </p:nvPr>
        </p:nvSpPr>
        <p:spPr>
          <a:xfrm>
            <a:off x="628650" y="1228544"/>
            <a:ext cx="7886700" cy="2848782"/>
          </a:xfrm>
        </p:spPr>
        <p:txBody>
          <a:bodyPr>
            <a:noAutofit/>
          </a:bodyPr>
          <a:lstStyle/>
          <a:p>
            <a:r>
              <a:rPr lang="en-GB" sz="1200" dirty="0"/>
              <a:t>Funded by </a:t>
            </a:r>
            <a:r>
              <a:rPr lang="en-GB" sz="1200" b="1" dirty="0"/>
              <a:t>Thames Valley Violence Prevention Partnership </a:t>
            </a:r>
            <a:r>
              <a:rPr lang="en-GB" sz="1200" dirty="0"/>
              <a:t>as part of Home Office Violence Reduction Unit Programme</a:t>
            </a:r>
          </a:p>
          <a:p>
            <a:pPr lvl="1"/>
            <a:r>
              <a:rPr lang="en-GB" sz="1100" b="1" dirty="0"/>
              <a:t>Very small scale randomised trial</a:t>
            </a:r>
          </a:p>
          <a:p>
            <a:pPr lvl="1"/>
            <a:r>
              <a:rPr lang="en-GB" sz="1100" b="1" dirty="0"/>
              <a:t>£150,000 per year </a:t>
            </a:r>
            <a:r>
              <a:rPr lang="en-GB" sz="1100" dirty="0"/>
              <a:t>(match funded by police officer time and social services supervision and management)</a:t>
            </a:r>
          </a:p>
          <a:p>
            <a:pPr lvl="1"/>
            <a:r>
              <a:rPr lang="en-GB" sz="1100" dirty="0"/>
              <a:t>Design of intervention, research design, and evaluation </a:t>
            </a:r>
            <a:r>
              <a:rPr lang="en-GB" sz="1100" b="1" dirty="0"/>
              <a:t>conducted in </a:t>
            </a:r>
            <a:r>
              <a:rPr lang="en-GB" sz="1100" b="1" dirty="0" smtClean="0"/>
              <a:t>house</a:t>
            </a:r>
            <a:endParaRPr lang="en-GB" sz="1100" b="1" dirty="0"/>
          </a:p>
          <a:p>
            <a:r>
              <a:rPr lang="en-GB" sz="1200" b="1" dirty="0" smtClean="0"/>
              <a:t>Milton </a:t>
            </a:r>
            <a:r>
              <a:rPr lang="en-GB" sz="1200" b="1" dirty="0"/>
              <a:t>Keynes Contextual Safeguarding Team</a:t>
            </a:r>
          </a:p>
          <a:p>
            <a:pPr lvl="1"/>
            <a:r>
              <a:rPr lang="en-GB" sz="1100" dirty="0"/>
              <a:t>Two case workers and one analyst, plus their management </a:t>
            </a:r>
            <a:r>
              <a:rPr lang="en-GB" sz="1100" dirty="0" smtClean="0"/>
              <a:t>time</a:t>
            </a:r>
            <a:endParaRPr lang="en-GB" sz="1100" dirty="0"/>
          </a:p>
          <a:p>
            <a:r>
              <a:rPr lang="en-GB" sz="1200" b="1" dirty="0"/>
              <a:t>Milton Keynes LPA Problem Solving Team</a:t>
            </a:r>
          </a:p>
          <a:p>
            <a:pPr lvl="1"/>
            <a:r>
              <a:rPr lang="en-GB" sz="1100" dirty="0" smtClean="0"/>
              <a:t>Dedicated </a:t>
            </a:r>
            <a:r>
              <a:rPr lang="en-GB" sz="1100" dirty="0"/>
              <a:t>PC plus case management by supervision and problem solving </a:t>
            </a:r>
            <a:r>
              <a:rPr lang="en-GB" sz="1100" dirty="0" smtClean="0"/>
              <a:t>Inspector</a:t>
            </a:r>
            <a:endParaRPr lang="en-GB" sz="1200" dirty="0"/>
          </a:p>
          <a:p>
            <a:pPr lvl="1"/>
            <a:r>
              <a:rPr lang="en-GB" sz="1100" dirty="0"/>
              <a:t>Case workers can manage 20-25 knife offenders each, at a </a:t>
            </a:r>
            <a:r>
              <a:rPr lang="en-GB" sz="1100" b="1" dirty="0"/>
              <a:t>delivery cost of £2,000 to £2,500 per case </a:t>
            </a:r>
            <a:r>
              <a:rPr lang="en-GB" sz="1100" dirty="0"/>
              <a:t>of additional resource</a:t>
            </a:r>
          </a:p>
          <a:p>
            <a:endParaRPr lang="en-GB" sz="1200" dirty="0" smtClean="0"/>
          </a:p>
        </p:txBody>
      </p:sp>
    </p:spTree>
    <p:extLst>
      <p:ext uri="{BB962C8B-B14F-4D97-AF65-F5344CB8AC3E}">
        <p14:creationId xmlns:p14="http://schemas.microsoft.com/office/powerpoint/2010/main" val="247798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sz="3000" dirty="0" smtClean="0"/>
              <a:t>What is Procedural Justice?</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7886700" cy="3852276"/>
          </a:xfrm>
        </p:spPr>
        <p:txBody>
          <a:bodyPr>
            <a:normAutofit/>
          </a:bodyPr>
          <a:lstStyle/>
          <a:p>
            <a:r>
              <a:rPr lang="en-GB" sz="1200" dirty="0"/>
              <a:t>Procedurally-just policing relates to delivery of policing that would be </a:t>
            </a:r>
            <a:r>
              <a:rPr lang="en-GB" sz="1200" b="1" dirty="0"/>
              <a:t>seen by the </a:t>
            </a:r>
            <a:r>
              <a:rPr lang="en-GB" sz="1200" b="1" dirty="0" smtClean="0"/>
              <a:t>person </a:t>
            </a:r>
            <a:r>
              <a:rPr lang="en-GB" sz="1200" b="1" dirty="0"/>
              <a:t>being policed as being </a:t>
            </a:r>
            <a:r>
              <a:rPr lang="en-GB" sz="1200" b="1" dirty="0" smtClean="0"/>
              <a:t>fair</a:t>
            </a:r>
          </a:p>
          <a:p>
            <a:pPr lvl="1"/>
            <a:r>
              <a:rPr lang="en-GB" sz="1100" dirty="0"/>
              <a:t>including </a:t>
            </a:r>
            <a:r>
              <a:rPr lang="en-GB" sz="1100" b="1" dirty="0"/>
              <a:t>dialogue</a:t>
            </a:r>
            <a:r>
              <a:rPr lang="en-GB" sz="1100" dirty="0"/>
              <a:t> that encourages participation in the proceedings prior to decisions being </a:t>
            </a:r>
            <a:r>
              <a:rPr lang="en-GB" sz="1100" dirty="0" smtClean="0"/>
              <a:t>made</a:t>
            </a:r>
          </a:p>
          <a:p>
            <a:pPr lvl="1"/>
            <a:r>
              <a:rPr lang="en-GB" sz="1100" dirty="0" smtClean="0"/>
              <a:t>response </a:t>
            </a:r>
            <a:r>
              <a:rPr lang="en-GB" sz="1100" dirty="0"/>
              <a:t>being </a:t>
            </a:r>
            <a:r>
              <a:rPr lang="en-GB" sz="1100" b="1" dirty="0"/>
              <a:t>proportionate</a:t>
            </a:r>
            <a:r>
              <a:rPr lang="en-GB" sz="1100" dirty="0"/>
              <a:t> to what has been </a:t>
            </a:r>
            <a:r>
              <a:rPr lang="en-GB" sz="1100" dirty="0" smtClean="0"/>
              <a:t>done</a:t>
            </a:r>
          </a:p>
          <a:p>
            <a:pPr lvl="1"/>
            <a:r>
              <a:rPr lang="en-GB" sz="1100" dirty="0" smtClean="0"/>
              <a:t>this </a:t>
            </a:r>
            <a:r>
              <a:rPr lang="en-GB" sz="1100" dirty="0"/>
              <a:t>being understood so that the </a:t>
            </a:r>
            <a:r>
              <a:rPr lang="en-GB" sz="1100" b="1" dirty="0"/>
              <a:t>motives</a:t>
            </a:r>
            <a:r>
              <a:rPr lang="en-GB" sz="1100" dirty="0"/>
              <a:t> of the police are seen to be </a:t>
            </a:r>
            <a:r>
              <a:rPr lang="en-GB" sz="1100" b="1" dirty="0" smtClean="0"/>
              <a:t>trustworthy</a:t>
            </a:r>
          </a:p>
          <a:p>
            <a:pPr lvl="1"/>
            <a:r>
              <a:rPr lang="en-GB" sz="1100" dirty="0" smtClean="0"/>
              <a:t>the </a:t>
            </a:r>
            <a:r>
              <a:rPr lang="en-GB" sz="1100" dirty="0"/>
              <a:t>authority demonstrating </a:t>
            </a:r>
            <a:r>
              <a:rPr lang="en-GB" sz="1100" b="1" dirty="0"/>
              <a:t>dignity and respect </a:t>
            </a:r>
            <a:r>
              <a:rPr lang="en-GB" sz="1100" dirty="0"/>
              <a:t>throughout the </a:t>
            </a:r>
            <a:r>
              <a:rPr lang="en-GB" sz="1100" dirty="0" smtClean="0"/>
              <a:t>interaction</a:t>
            </a:r>
          </a:p>
          <a:p>
            <a:r>
              <a:rPr lang="en-GB" sz="1200" b="1" dirty="0" smtClean="0"/>
              <a:t>How this was incorporated</a:t>
            </a:r>
          </a:p>
          <a:p>
            <a:pPr lvl="1"/>
            <a:r>
              <a:rPr lang="en-GB" sz="1100" dirty="0" smtClean="0"/>
              <a:t>Meeting the young person and explaining the program</a:t>
            </a:r>
          </a:p>
          <a:p>
            <a:pPr lvl="1"/>
            <a:r>
              <a:rPr lang="en-GB" sz="1100" dirty="0"/>
              <a:t>Explaining the fact that enforcement would </a:t>
            </a:r>
            <a:r>
              <a:rPr lang="en-GB" sz="1100" dirty="0" smtClean="0"/>
              <a:t>be </a:t>
            </a:r>
            <a:r>
              <a:rPr lang="en-GB" sz="1100" dirty="0"/>
              <a:t>done if they keep on </a:t>
            </a:r>
            <a:r>
              <a:rPr lang="en-GB" sz="1100" dirty="0" smtClean="0"/>
              <a:t>offending</a:t>
            </a:r>
          </a:p>
          <a:p>
            <a:pPr lvl="1"/>
            <a:r>
              <a:rPr lang="en-GB" sz="1100" dirty="0" smtClean="0"/>
              <a:t>Allowing questions to be asked</a:t>
            </a:r>
          </a:p>
          <a:p>
            <a:pPr lvl="1"/>
            <a:r>
              <a:rPr lang="en-GB" sz="1100" dirty="0" smtClean="0"/>
              <a:t>Demonstrating support – we are trying to help not prosecute</a:t>
            </a:r>
          </a:p>
          <a:p>
            <a:pPr lvl="1"/>
            <a:r>
              <a:rPr lang="en-GB" sz="1100" dirty="0" smtClean="0"/>
              <a:t>All cases were discussed between teams to ensure proportionate and fair response could be delivered if criminal behaviour did occur</a:t>
            </a:r>
            <a:endParaRPr lang="en-GB" sz="1100" dirty="0"/>
          </a:p>
        </p:txBody>
      </p:sp>
    </p:spTree>
    <p:extLst>
      <p:ext uri="{BB962C8B-B14F-4D97-AF65-F5344CB8AC3E}">
        <p14:creationId xmlns:p14="http://schemas.microsoft.com/office/powerpoint/2010/main" val="13453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3A65-2663-C1C7-E5DC-0830E2F00BE8}"/>
              </a:ext>
            </a:extLst>
          </p:cNvPr>
          <p:cNvSpPr>
            <a:spLocks noGrp="1"/>
          </p:cNvSpPr>
          <p:nvPr>
            <p:ph type="title"/>
          </p:nvPr>
        </p:nvSpPr>
        <p:spPr/>
        <p:txBody>
          <a:bodyPr/>
          <a:lstStyle/>
          <a:p>
            <a:r>
              <a:rPr lang="en-US" dirty="0" smtClean="0"/>
              <a:t>What was delivered?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48348110"/>
              </p:ext>
            </p:extLst>
          </p:nvPr>
        </p:nvGraphicFramePr>
        <p:xfrm>
          <a:off x="905565" y="1103395"/>
          <a:ext cx="3666435" cy="3886200"/>
        </p:xfrm>
        <a:graphic>
          <a:graphicData uri="http://schemas.openxmlformats.org/drawingml/2006/table">
            <a:tbl>
              <a:tblPr firstRow="1" bandRow="1">
                <a:tableStyleId>{5C22544A-7EE6-4342-B048-85BDC9FD1C3A}</a:tableStyleId>
              </a:tblPr>
              <a:tblGrid>
                <a:gridCol w="3666435">
                  <a:extLst>
                    <a:ext uri="{9D8B030D-6E8A-4147-A177-3AD203B41FA5}">
                      <a16:colId xmlns:a16="http://schemas.microsoft.com/office/drawing/2014/main" val="3061912338"/>
                    </a:ext>
                  </a:extLst>
                </a:gridCol>
              </a:tblGrid>
              <a:tr h="209915">
                <a:tc>
                  <a:txBody>
                    <a:bodyPr/>
                    <a:lstStyle/>
                    <a:p>
                      <a:r>
                        <a:rPr lang="en-GB" sz="900" dirty="0" smtClean="0"/>
                        <a:t>Support Types for 11-17 Year Old Cohort</a:t>
                      </a:r>
                      <a:endParaRPr lang="en-GB" sz="900" dirty="0"/>
                    </a:p>
                  </a:txBody>
                  <a:tcPr>
                    <a:solidFill>
                      <a:srgbClr val="0F8290"/>
                    </a:solidFill>
                  </a:tcPr>
                </a:tc>
                <a:extLst>
                  <a:ext uri="{0D108BD9-81ED-4DB2-BD59-A6C34878D82A}">
                    <a16:rowId xmlns:a16="http://schemas.microsoft.com/office/drawing/2014/main" val="468431393"/>
                  </a:ext>
                </a:extLst>
              </a:tr>
              <a:tr h="209915">
                <a:tc>
                  <a:txBody>
                    <a:bodyPr/>
                    <a:lstStyle/>
                    <a:p>
                      <a:r>
                        <a:rPr lang="en-GB" sz="900" dirty="0" smtClean="0"/>
                        <a:t>Support to access education / employment</a:t>
                      </a:r>
                      <a:endParaRPr lang="en-GB" sz="900" dirty="0"/>
                    </a:p>
                  </a:txBody>
                  <a:tcPr>
                    <a:solidFill>
                      <a:srgbClr val="B2D1D5"/>
                    </a:solidFill>
                  </a:tcPr>
                </a:tc>
                <a:extLst>
                  <a:ext uri="{0D108BD9-81ED-4DB2-BD59-A6C34878D82A}">
                    <a16:rowId xmlns:a16="http://schemas.microsoft.com/office/drawing/2014/main" val="2484194579"/>
                  </a:ext>
                </a:extLst>
              </a:tr>
              <a:tr h="209915">
                <a:tc>
                  <a:txBody>
                    <a:bodyPr/>
                    <a:lstStyle/>
                    <a:p>
                      <a:r>
                        <a:rPr lang="en-GB" sz="900" dirty="0" smtClean="0"/>
                        <a:t>Allocation of a Social</a:t>
                      </a:r>
                      <a:r>
                        <a:rPr lang="en-GB" sz="900" baseline="0" dirty="0" smtClean="0"/>
                        <a:t> Worker</a:t>
                      </a:r>
                      <a:endParaRPr lang="en-GB" sz="900" dirty="0"/>
                    </a:p>
                  </a:txBody>
                  <a:tcPr>
                    <a:solidFill>
                      <a:srgbClr val="E9F3F4"/>
                    </a:solidFill>
                  </a:tcPr>
                </a:tc>
                <a:extLst>
                  <a:ext uri="{0D108BD9-81ED-4DB2-BD59-A6C34878D82A}">
                    <a16:rowId xmlns:a16="http://schemas.microsoft.com/office/drawing/2014/main" val="1897512202"/>
                  </a:ext>
                </a:extLst>
              </a:tr>
              <a:tr h="209915">
                <a:tc>
                  <a:txBody>
                    <a:bodyPr/>
                    <a:lstStyle/>
                    <a:p>
                      <a:r>
                        <a:rPr lang="en-GB" sz="900" dirty="0" smtClean="0"/>
                        <a:t>CAMHS Referral</a:t>
                      </a:r>
                      <a:endParaRPr lang="en-GB" sz="900" dirty="0"/>
                    </a:p>
                  </a:txBody>
                  <a:tcPr>
                    <a:solidFill>
                      <a:srgbClr val="B2D1D5"/>
                    </a:solidFill>
                  </a:tcPr>
                </a:tc>
                <a:extLst>
                  <a:ext uri="{0D108BD9-81ED-4DB2-BD59-A6C34878D82A}">
                    <a16:rowId xmlns:a16="http://schemas.microsoft.com/office/drawing/2014/main" val="3608809949"/>
                  </a:ext>
                </a:extLst>
              </a:tr>
              <a:tr h="209915">
                <a:tc>
                  <a:txBody>
                    <a:bodyPr/>
                    <a:lstStyle/>
                    <a:p>
                      <a:r>
                        <a:rPr lang="en-GB" sz="900" dirty="0" smtClean="0"/>
                        <a:t>SALT (Speech and Language) Assessment</a:t>
                      </a:r>
                      <a:endParaRPr lang="en-GB" sz="900" dirty="0"/>
                    </a:p>
                  </a:txBody>
                  <a:tcPr>
                    <a:solidFill>
                      <a:srgbClr val="E9F3F4"/>
                    </a:solidFill>
                  </a:tcPr>
                </a:tc>
                <a:extLst>
                  <a:ext uri="{0D108BD9-81ED-4DB2-BD59-A6C34878D82A}">
                    <a16:rowId xmlns:a16="http://schemas.microsoft.com/office/drawing/2014/main" val="3943401406"/>
                  </a:ext>
                </a:extLst>
              </a:tr>
              <a:tr h="175043">
                <a:tc>
                  <a:txBody>
                    <a:bodyPr/>
                    <a:lstStyle/>
                    <a:p>
                      <a:r>
                        <a:rPr lang="en-GB" sz="900" dirty="0" smtClean="0"/>
                        <a:t>YJS Worker</a:t>
                      </a:r>
                      <a:endParaRPr lang="en-GB" sz="900" dirty="0"/>
                    </a:p>
                  </a:txBody>
                  <a:tcPr>
                    <a:solidFill>
                      <a:srgbClr val="B2D1D5"/>
                    </a:solidFill>
                  </a:tcPr>
                </a:tc>
                <a:extLst>
                  <a:ext uri="{0D108BD9-81ED-4DB2-BD59-A6C34878D82A}">
                    <a16:rowId xmlns:a16="http://schemas.microsoft.com/office/drawing/2014/main" val="3374603993"/>
                  </a:ext>
                </a:extLst>
              </a:tr>
              <a:tr h="175043">
                <a:tc>
                  <a:txBody>
                    <a:bodyPr/>
                    <a:lstStyle/>
                    <a:p>
                      <a:r>
                        <a:rPr lang="en-GB" sz="900" dirty="0" smtClean="0"/>
                        <a:t>Allocation of a Youth Worker</a:t>
                      </a:r>
                      <a:endParaRPr lang="en-GB" sz="900" dirty="0"/>
                    </a:p>
                  </a:txBody>
                  <a:tcPr>
                    <a:solidFill>
                      <a:srgbClr val="E9F3F4"/>
                    </a:solidFill>
                  </a:tcPr>
                </a:tc>
                <a:extLst>
                  <a:ext uri="{0D108BD9-81ED-4DB2-BD59-A6C34878D82A}">
                    <a16:rowId xmlns:a16="http://schemas.microsoft.com/office/drawing/2014/main" val="997444699"/>
                  </a:ext>
                </a:extLst>
              </a:tr>
              <a:tr h="175043">
                <a:tc>
                  <a:txBody>
                    <a:bodyPr/>
                    <a:lstStyle/>
                    <a:p>
                      <a:r>
                        <a:rPr lang="en-GB" sz="900" dirty="0" smtClean="0"/>
                        <a:t>1:1 Knife Crime</a:t>
                      </a:r>
                      <a:r>
                        <a:rPr lang="en-GB" sz="900" baseline="0" dirty="0" smtClean="0"/>
                        <a:t> Work</a:t>
                      </a:r>
                      <a:endParaRPr lang="en-GB" sz="900" dirty="0"/>
                    </a:p>
                  </a:txBody>
                  <a:tcPr>
                    <a:solidFill>
                      <a:srgbClr val="B2D1D5"/>
                    </a:solidFill>
                  </a:tcPr>
                </a:tc>
                <a:extLst>
                  <a:ext uri="{0D108BD9-81ED-4DB2-BD59-A6C34878D82A}">
                    <a16:rowId xmlns:a16="http://schemas.microsoft.com/office/drawing/2014/main" val="1370972849"/>
                  </a:ext>
                </a:extLst>
              </a:tr>
              <a:tr h="175043">
                <a:tc>
                  <a:txBody>
                    <a:bodyPr/>
                    <a:lstStyle/>
                    <a:p>
                      <a:r>
                        <a:rPr lang="en-GB" sz="900" dirty="0" smtClean="0"/>
                        <a:t>Referral to a Sports Worker</a:t>
                      </a:r>
                      <a:endParaRPr lang="en-GB" sz="900" dirty="0"/>
                    </a:p>
                  </a:txBody>
                  <a:tcPr>
                    <a:solidFill>
                      <a:srgbClr val="E9F3F4"/>
                    </a:solidFill>
                  </a:tcPr>
                </a:tc>
                <a:extLst>
                  <a:ext uri="{0D108BD9-81ED-4DB2-BD59-A6C34878D82A}">
                    <a16:rowId xmlns:a16="http://schemas.microsoft.com/office/drawing/2014/main" val="293459303"/>
                  </a:ext>
                </a:extLst>
              </a:tr>
              <a:tr h="175043">
                <a:tc>
                  <a:txBody>
                    <a:bodyPr/>
                    <a:lstStyle/>
                    <a:p>
                      <a:r>
                        <a:rPr lang="en-GB" sz="900" dirty="0" smtClean="0"/>
                        <a:t>Additional financial</a:t>
                      </a:r>
                      <a:r>
                        <a:rPr lang="en-GB" sz="900" baseline="0" dirty="0" smtClean="0"/>
                        <a:t> support to access positive activities</a:t>
                      </a:r>
                      <a:endParaRPr lang="en-GB" sz="900" dirty="0"/>
                    </a:p>
                  </a:txBody>
                  <a:tcPr>
                    <a:solidFill>
                      <a:srgbClr val="B2D1D5"/>
                    </a:solidFill>
                  </a:tcPr>
                </a:tc>
                <a:extLst>
                  <a:ext uri="{0D108BD9-81ED-4DB2-BD59-A6C34878D82A}">
                    <a16:rowId xmlns:a16="http://schemas.microsoft.com/office/drawing/2014/main" val="258238648"/>
                  </a:ext>
                </a:extLst>
              </a:tr>
              <a:tr h="175043">
                <a:tc>
                  <a:txBody>
                    <a:bodyPr/>
                    <a:lstStyle/>
                    <a:p>
                      <a:r>
                        <a:rPr lang="en-GB" sz="900" dirty="0" smtClean="0"/>
                        <a:t>NRM Referral</a:t>
                      </a:r>
                      <a:endParaRPr lang="en-GB" sz="900" dirty="0"/>
                    </a:p>
                  </a:txBody>
                  <a:tcPr>
                    <a:solidFill>
                      <a:srgbClr val="E9F3F4"/>
                    </a:solidFill>
                  </a:tcPr>
                </a:tc>
                <a:extLst>
                  <a:ext uri="{0D108BD9-81ED-4DB2-BD59-A6C34878D82A}">
                    <a16:rowId xmlns:a16="http://schemas.microsoft.com/office/drawing/2014/main" val="1794876311"/>
                  </a:ext>
                </a:extLst>
              </a:tr>
              <a:tr h="175043">
                <a:tc>
                  <a:txBody>
                    <a:bodyPr/>
                    <a:lstStyle/>
                    <a:p>
                      <a:r>
                        <a:rPr lang="en-GB" sz="900" dirty="0" smtClean="0"/>
                        <a:t>Young Person Mapping</a:t>
                      </a:r>
                      <a:endParaRPr lang="en-GB" sz="900" dirty="0"/>
                    </a:p>
                  </a:txBody>
                  <a:tcPr>
                    <a:solidFill>
                      <a:srgbClr val="B2D1D5"/>
                    </a:solidFill>
                  </a:tcPr>
                </a:tc>
                <a:extLst>
                  <a:ext uri="{0D108BD9-81ED-4DB2-BD59-A6C34878D82A}">
                    <a16:rowId xmlns:a16="http://schemas.microsoft.com/office/drawing/2014/main" val="228359358"/>
                  </a:ext>
                </a:extLst>
              </a:tr>
              <a:tr h="175043">
                <a:tc>
                  <a:txBody>
                    <a:bodyPr/>
                    <a:lstStyle/>
                    <a:p>
                      <a:r>
                        <a:rPr lang="en-GB" sz="900" dirty="0" smtClean="0"/>
                        <a:t>Criminal Exploitation Worker – Young Person</a:t>
                      </a:r>
                      <a:endParaRPr lang="en-GB" sz="900" dirty="0"/>
                    </a:p>
                  </a:txBody>
                  <a:tcPr>
                    <a:solidFill>
                      <a:srgbClr val="E9F3F4"/>
                    </a:solidFill>
                  </a:tcPr>
                </a:tc>
                <a:extLst>
                  <a:ext uri="{0D108BD9-81ED-4DB2-BD59-A6C34878D82A}">
                    <a16:rowId xmlns:a16="http://schemas.microsoft.com/office/drawing/2014/main" val="4082893146"/>
                  </a:ext>
                </a:extLst>
              </a:tr>
              <a:tr h="175043">
                <a:tc>
                  <a:txBody>
                    <a:bodyPr/>
                    <a:lstStyle/>
                    <a:p>
                      <a:r>
                        <a:rPr lang="en-GB" sz="900" dirty="0" smtClean="0"/>
                        <a:t>Drug and Alcohol Service</a:t>
                      </a:r>
                      <a:endParaRPr lang="en-GB" sz="900" dirty="0"/>
                    </a:p>
                  </a:txBody>
                  <a:tcPr>
                    <a:solidFill>
                      <a:srgbClr val="B2D1D5"/>
                    </a:solidFill>
                  </a:tcPr>
                </a:tc>
                <a:extLst>
                  <a:ext uri="{0D108BD9-81ED-4DB2-BD59-A6C34878D82A}">
                    <a16:rowId xmlns:a16="http://schemas.microsoft.com/office/drawing/2014/main" val="496682838"/>
                  </a:ext>
                </a:extLst>
              </a:tr>
              <a:tr h="209915">
                <a:tc>
                  <a:txBody>
                    <a:bodyPr/>
                    <a:lstStyle/>
                    <a:p>
                      <a:r>
                        <a:rPr lang="en-GB" sz="900" dirty="0" smtClean="0"/>
                        <a:t>Mentor</a:t>
                      </a:r>
                      <a:endParaRPr lang="en-GB" sz="900" dirty="0"/>
                    </a:p>
                  </a:txBody>
                  <a:tcPr>
                    <a:solidFill>
                      <a:srgbClr val="E9F3F4"/>
                    </a:solidFill>
                  </a:tcPr>
                </a:tc>
                <a:extLst>
                  <a:ext uri="{0D108BD9-81ED-4DB2-BD59-A6C34878D82A}">
                    <a16:rowId xmlns:a16="http://schemas.microsoft.com/office/drawing/2014/main" val="719668228"/>
                  </a:ext>
                </a:extLst>
              </a:tr>
              <a:tr h="121920">
                <a:tc>
                  <a:txBody>
                    <a:bodyPr/>
                    <a:lstStyle/>
                    <a:p>
                      <a:r>
                        <a:rPr lang="en-GB" sz="900" dirty="0" smtClean="0"/>
                        <a:t>SAIT (Specialist Assessment and Intervention Team</a:t>
                      </a:r>
                      <a:endParaRPr lang="en-GB" sz="900" dirty="0"/>
                    </a:p>
                  </a:txBody>
                  <a:tcPr>
                    <a:solidFill>
                      <a:srgbClr val="B2D1D5"/>
                    </a:solidFill>
                  </a:tcPr>
                </a:tc>
                <a:extLst>
                  <a:ext uri="{0D108BD9-81ED-4DB2-BD59-A6C34878D82A}">
                    <a16:rowId xmlns:a16="http://schemas.microsoft.com/office/drawing/2014/main" val="2798869426"/>
                  </a:ext>
                </a:extLst>
              </a:tr>
              <a:tr h="121920">
                <a:tc>
                  <a:txBody>
                    <a:bodyPr/>
                    <a:lstStyle/>
                    <a:p>
                      <a:r>
                        <a:rPr lang="en-GB" sz="900" dirty="0" smtClean="0"/>
                        <a:t>AIG (Advice, Information and Guidance)</a:t>
                      </a:r>
                      <a:endParaRPr lang="en-GB" sz="900" dirty="0"/>
                    </a:p>
                  </a:txBody>
                  <a:tcPr>
                    <a:solidFill>
                      <a:srgbClr val="E9F3F4"/>
                    </a:solidFill>
                  </a:tcPr>
                </a:tc>
                <a:extLst>
                  <a:ext uri="{0D108BD9-81ED-4DB2-BD59-A6C34878D82A}">
                    <a16:rowId xmlns:a16="http://schemas.microsoft.com/office/drawing/2014/main" val="195333102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1205273"/>
              </p:ext>
            </p:extLst>
          </p:nvPr>
        </p:nvGraphicFramePr>
        <p:xfrm>
          <a:off x="4848915" y="1103395"/>
          <a:ext cx="3666435" cy="3429000"/>
        </p:xfrm>
        <a:graphic>
          <a:graphicData uri="http://schemas.openxmlformats.org/drawingml/2006/table">
            <a:tbl>
              <a:tblPr firstRow="1" bandRow="1">
                <a:tableStyleId>{5C22544A-7EE6-4342-B048-85BDC9FD1C3A}</a:tableStyleId>
              </a:tblPr>
              <a:tblGrid>
                <a:gridCol w="3666435">
                  <a:extLst>
                    <a:ext uri="{9D8B030D-6E8A-4147-A177-3AD203B41FA5}">
                      <a16:colId xmlns:a16="http://schemas.microsoft.com/office/drawing/2014/main" val="3061912338"/>
                    </a:ext>
                  </a:extLst>
                </a:gridCol>
              </a:tblGrid>
              <a:tr h="209915">
                <a:tc>
                  <a:txBody>
                    <a:bodyPr/>
                    <a:lstStyle/>
                    <a:p>
                      <a:r>
                        <a:rPr lang="en-GB" sz="900" dirty="0" smtClean="0"/>
                        <a:t>Support Types for 18-25 Year Old Cohort</a:t>
                      </a:r>
                      <a:endParaRPr lang="en-GB" sz="900" dirty="0"/>
                    </a:p>
                  </a:txBody>
                  <a:tcPr>
                    <a:solidFill>
                      <a:srgbClr val="0F8290"/>
                    </a:solidFill>
                  </a:tcPr>
                </a:tc>
                <a:extLst>
                  <a:ext uri="{0D108BD9-81ED-4DB2-BD59-A6C34878D82A}">
                    <a16:rowId xmlns:a16="http://schemas.microsoft.com/office/drawing/2014/main" val="468431393"/>
                  </a:ext>
                </a:extLst>
              </a:tr>
              <a:tr h="209915">
                <a:tc>
                  <a:txBody>
                    <a:bodyPr/>
                    <a:lstStyle/>
                    <a:p>
                      <a:r>
                        <a:rPr lang="en-GB" sz="900" dirty="0" smtClean="0"/>
                        <a:t>1:1 Knife Crime</a:t>
                      </a:r>
                      <a:r>
                        <a:rPr lang="en-GB" sz="900" baseline="0" dirty="0" smtClean="0"/>
                        <a:t> Work</a:t>
                      </a:r>
                      <a:endParaRPr lang="en-GB" sz="900" dirty="0"/>
                    </a:p>
                  </a:txBody>
                  <a:tcPr>
                    <a:solidFill>
                      <a:srgbClr val="B2D1D5"/>
                    </a:solidFill>
                  </a:tcPr>
                </a:tc>
                <a:extLst>
                  <a:ext uri="{0D108BD9-81ED-4DB2-BD59-A6C34878D82A}">
                    <a16:rowId xmlns:a16="http://schemas.microsoft.com/office/drawing/2014/main" val="2484194579"/>
                  </a:ext>
                </a:extLst>
              </a:tr>
              <a:tr h="209915">
                <a:tc>
                  <a:txBody>
                    <a:bodyPr/>
                    <a:lstStyle/>
                    <a:p>
                      <a:r>
                        <a:rPr lang="en-GB" sz="900" dirty="0" smtClean="0"/>
                        <a:t>Referral to CAMHS / Adult Mental Health Support</a:t>
                      </a:r>
                      <a:endParaRPr lang="en-GB" sz="900" dirty="0"/>
                    </a:p>
                  </a:txBody>
                  <a:tcPr>
                    <a:solidFill>
                      <a:srgbClr val="E9F3F4"/>
                    </a:solidFill>
                  </a:tcPr>
                </a:tc>
                <a:extLst>
                  <a:ext uri="{0D108BD9-81ED-4DB2-BD59-A6C34878D82A}">
                    <a16:rowId xmlns:a16="http://schemas.microsoft.com/office/drawing/2014/main" val="1897512202"/>
                  </a:ext>
                </a:extLst>
              </a:tr>
              <a:tr h="2099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Support to access education / employment</a:t>
                      </a:r>
                    </a:p>
                  </a:txBody>
                  <a:tcPr>
                    <a:solidFill>
                      <a:srgbClr val="B2D1D5"/>
                    </a:solidFill>
                  </a:tcPr>
                </a:tc>
                <a:extLst>
                  <a:ext uri="{0D108BD9-81ED-4DB2-BD59-A6C34878D82A}">
                    <a16:rowId xmlns:a16="http://schemas.microsoft.com/office/drawing/2014/main" val="3608809949"/>
                  </a:ext>
                </a:extLst>
              </a:tr>
              <a:tr h="209915">
                <a:tc>
                  <a:txBody>
                    <a:bodyPr/>
                    <a:lstStyle/>
                    <a:p>
                      <a:r>
                        <a:rPr lang="en-GB" sz="900" dirty="0" smtClean="0"/>
                        <a:t>Support to access Probation</a:t>
                      </a:r>
                      <a:endParaRPr lang="en-GB" sz="900" dirty="0"/>
                    </a:p>
                  </a:txBody>
                  <a:tcPr>
                    <a:solidFill>
                      <a:srgbClr val="E9F3F4"/>
                    </a:solidFill>
                  </a:tcPr>
                </a:tc>
                <a:extLst>
                  <a:ext uri="{0D108BD9-81ED-4DB2-BD59-A6C34878D82A}">
                    <a16:rowId xmlns:a16="http://schemas.microsoft.com/office/drawing/2014/main" val="3943401406"/>
                  </a:ext>
                </a:extLst>
              </a:tr>
              <a:tr h="17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Allocation of a Social Worker</a:t>
                      </a:r>
                    </a:p>
                  </a:txBody>
                  <a:tcPr>
                    <a:solidFill>
                      <a:srgbClr val="B2D1D5"/>
                    </a:solidFill>
                  </a:tcPr>
                </a:tc>
                <a:extLst>
                  <a:ext uri="{0D108BD9-81ED-4DB2-BD59-A6C34878D82A}">
                    <a16:rowId xmlns:a16="http://schemas.microsoft.com/office/drawing/2014/main" val="3374603993"/>
                  </a:ext>
                </a:extLst>
              </a:tr>
              <a:tr h="175043">
                <a:tc>
                  <a:txBody>
                    <a:bodyPr/>
                    <a:lstStyle/>
                    <a:p>
                      <a:r>
                        <a:rPr lang="en-GB" sz="900" dirty="0" smtClean="0"/>
                        <a:t>Mentor</a:t>
                      </a:r>
                      <a:endParaRPr lang="en-GB" sz="900" dirty="0"/>
                    </a:p>
                  </a:txBody>
                  <a:tcPr>
                    <a:solidFill>
                      <a:srgbClr val="E9F3F4"/>
                    </a:solidFill>
                  </a:tcPr>
                </a:tc>
                <a:extLst>
                  <a:ext uri="{0D108BD9-81ED-4DB2-BD59-A6C34878D82A}">
                    <a16:rowId xmlns:a16="http://schemas.microsoft.com/office/drawing/2014/main" val="997444699"/>
                  </a:ext>
                </a:extLst>
              </a:tr>
              <a:tr h="175043">
                <a:tc>
                  <a:txBody>
                    <a:bodyPr/>
                    <a:lstStyle/>
                    <a:p>
                      <a:r>
                        <a:rPr lang="en-GB" sz="900" dirty="0" smtClean="0"/>
                        <a:t>Support to access GP / Health Appointment</a:t>
                      </a:r>
                      <a:endParaRPr lang="en-GB" sz="900" dirty="0"/>
                    </a:p>
                  </a:txBody>
                  <a:tcPr>
                    <a:solidFill>
                      <a:srgbClr val="B2D1D5"/>
                    </a:solidFill>
                  </a:tcPr>
                </a:tc>
                <a:extLst>
                  <a:ext uri="{0D108BD9-81ED-4DB2-BD59-A6C34878D82A}">
                    <a16:rowId xmlns:a16="http://schemas.microsoft.com/office/drawing/2014/main" val="1370972849"/>
                  </a:ext>
                </a:extLst>
              </a:tr>
              <a:tr h="17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Allocation of a Youth Worker</a:t>
                      </a:r>
                    </a:p>
                  </a:txBody>
                  <a:tcPr>
                    <a:solidFill>
                      <a:srgbClr val="E9F3F4"/>
                    </a:solidFill>
                  </a:tcPr>
                </a:tc>
                <a:extLst>
                  <a:ext uri="{0D108BD9-81ED-4DB2-BD59-A6C34878D82A}">
                    <a16:rowId xmlns:a16="http://schemas.microsoft.com/office/drawing/2014/main" val="293459303"/>
                  </a:ext>
                </a:extLst>
              </a:tr>
              <a:tr h="17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SALT (Speech and Language) Assessment</a:t>
                      </a:r>
                    </a:p>
                  </a:txBody>
                  <a:tcPr>
                    <a:solidFill>
                      <a:srgbClr val="B2D1D5"/>
                    </a:solidFill>
                  </a:tcPr>
                </a:tc>
                <a:extLst>
                  <a:ext uri="{0D108BD9-81ED-4DB2-BD59-A6C34878D82A}">
                    <a16:rowId xmlns:a16="http://schemas.microsoft.com/office/drawing/2014/main" val="258238648"/>
                  </a:ext>
                </a:extLst>
              </a:tr>
              <a:tr h="175043">
                <a:tc>
                  <a:txBody>
                    <a:bodyPr/>
                    <a:lstStyle/>
                    <a:p>
                      <a:r>
                        <a:rPr lang="en-GB" sz="900" dirty="0" smtClean="0"/>
                        <a:t>Support around Budgeting</a:t>
                      </a:r>
                      <a:endParaRPr lang="en-GB" sz="900" dirty="0"/>
                    </a:p>
                  </a:txBody>
                  <a:tcPr>
                    <a:solidFill>
                      <a:srgbClr val="E9F3F4"/>
                    </a:solidFill>
                  </a:tcPr>
                </a:tc>
                <a:extLst>
                  <a:ext uri="{0D108BD9-81ED-4DB2-BD59-A6C34878D82A}">
                    <a16:rowId xmlns:a16="http://schemas.microsoft.com/office/drawing/2014/main" val="1794876311"/>
                  </a:ext>
                </a:extLst>
              </a:tr>
              <a:tr h="175043">
                <a:tc>
                  <a:txBody>
                    <a:bodyPr/>
                    <a:lstStyle/>
                    <a:p>
                      <a:r>
                        <a:rPr lang="en-GB" sz="900" dirty="0" smtClean="0"/>
                        <a:t>Housing Support</a:t>
                      </a:r>
                      <a:endParaRPr lang="en-GB" sz="900" dirty="0"/>
                    </a:p>
                  </a:txBody>
                  <a:tcPr>
                    <a:solidFill>
                      <a:srgbClr val="B2D1D5"/>
                    </a:solidFill>
                  </a:tcPr>
                </a:tc>
                <a:extLst>
                  <a:ext uri="{0D108BD9-81ED-4DB2-BD59-A6C34878D82A}">
                    <a16:rowId xmlns:a16="http://schemas.microsoft.com/office/drawing/2014/main" val="228359358"/>
                  </a:ext>
                </a:extLst>
              </a:tr>
              <a:tr h="17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Safety</a:t>
                      </a:r>
                      <a:r>
                        <a:rPr lang="en-GB" sz="900" baseline="0" dirty="0" smtClean="0"/>
                        <a:t> planning with parents / carers</a:t>
                      </a:r>
                      <a:endParaRPr lang="en-GB" sz="900" dirty="0" smtClean="0"/>
                    </a:p>
                  </a:txBody>
                  <a:tcPr>
                    <a:solidFill>
                      <a:srgbClr val="E9F3F4"/>
                    </a:solidFill>
                  </a:tcPr>
                </a:tc>
                <a:extLst>
                  <a:ext uri="{0D108BD9-81ED-4DB2-BD59-A6C34878D82A}">
                    <a16:rowId xmlns:a16="http://schemas.microsoft.com/office/drawing/2014/main" val="4082893146"/>
                  </a:ext>
                </a:extLst>
              </a:tr>
              <a:tr h="1750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Young Person Mapping</a:t>
                      </a:r>
                    </a:p>
                  </a:txBody>
                  <a:tcPr>
                    <a:solidFill>
                      <a:srgbClr val="B2D1D5"/>
                    </a:solidFill>
                  </a:tcPr>
                </a:tc>
                <a:extLst>
                  <a:ext uri="{0D108BD9-81ED-4DB2-BD59-A6C34878D82A}">
                    <a16:rowId xmlns:a16="http://schemas.microsoft.com/office/drawing/2014/main" val="496682838"/>
                  </a:ext>
                </a:extLst>
              </a:tr>
              <a:tr h="2099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smtClean="0"/>
                        <a:t>Drug and Alcohol Service</a:t>
                      </a:r>
                    </a:p>
                  </a:txBody>
                  <a:tcPr>
                    <a:solidFill>
                      <a:srgbClr val="E9F3F4"/>
                    </a:solidFill>
                  </a:tcPr>
                </a:tc>
                <a:extLst>
                  <a:ext uri="{0D108BD9-81ED-4DB2-BD59-A6C34878D82A}">
                    <a16:rowId xmlns:a16="http://schemas.microsoft.com/office/drawing/2014/main" val="719668228"/>
                  </a:ext>
                </a:extLst>
              </a:tr>
            </a:tbl>
          </a:graphicData>
        </a:graphic>
      </p:graphicFrame>
    </p:spTree>
    <p:extLst>
      <p:ext uri="{BB962C8B-B14F-4D97-AF65-F5344CB8AC3E}">
        <p14:creationId xmlns:p14="http://schemas.microsoft.com/office/powerpoint/2010/main" val="3156561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sz="3000" dirty="0" smtClean="0"/>
              <a:t>Relationships and People</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49" y="1228543"/>
            <a:ext cx="7690891" cy="3852276"/>
          </a:xfrm>
        </p:spPr>
        <p:txBody>
          <a:bodyPr>
            <a:noAutofit/>
          </a:bodyPr>
          <a:lstStyle/>
          <a:p>
            <a:r>
              <a:rPr lang="en-GB" sz="1100" dirty="0" smtClean="0"/>
              <a:t>Initially there was not agreement on how the programme should work</a:t>
            </a:r>
          </a:p>
          <a:p>
            <a:r>
              <a:rPr lang="en-GB" sz="1100" dirty="0" smtClean="0"/>
              <a:t>Finding </a:t>
            </a:r>
            <a:r>
              <a:rPr lang="en-GB" sz="1100" b="1" dirty="0" smtClean="0"/>
              <a:t>common ground</a:t>
            </a:r>
            <a:r>
              <a:rPr lang="en-GB" sz="1100" dirty="0" smtClean="0"/>
              <a:t>, and something to agree on</a:t>
            </a:r>
          </a:p>
          <a:p>
            <a:r>
              <a:rPr lang="en-GB" sz="1100" b="1" dirty="0" smtClean="0"/>
              <a:t>Admitting no evidence</a:t>
            </a:r>
            <a:r>
              <a:rPr lang="en-GB" sz="1100" dirty="0" smtClean="0"/>
              <a:t>, and that it would be beneficial to test</a:t>
            </a:r>
          </a:p>
          <a:p>
            <a:endParaRPr lang="en-GB" sz="1100" dirty="0"/>
          </a:p>
          <a:p>
            <a:r>
              <a:rPr lang="en-GB" sz="1100" dirty="0" smtClean="0"/>
              <a:t>Small planning team</a:t>
            </a:r>
          </a:p>
          <a:p>
            <a:pPr lvl="1"/>
            <a:r>
              <a:rPr lang="en-GB" sz="1000" dirty="0" smtClean="0"/>
              <a:t>Head of Contextual Safeguarding (Sarah)</a:t>
            </a:r>
          </a:p>
          <a:p>
            <a:pPr lvl="1"/>
            <a:r>
              <a:rPr lang="en-GB" sz="1000" dirty="0" smtClean="0"/>
              <a:t>Problem Solving Inspector (Amy)</a:t>
            </a:r>
          </a:p>
          <a:p>
            <a:pPr lvl="1"/>
            <a:r>
              <a:rPr lang="en-GB" sz="1000" dirty="0" smtClean="0"/>
              <a:t>Head of Research (Tori)</a:t>
            </a:r>
          </a:p>
          <a:p>
            <a:r>
              <a:rPr lang="en-GB" sz="1100" dirty="0" smtClean="0"/>
              <a:t>Recruiting people who really cared</a:t>
            </a:r>
          </a:p>
          <a:p>
            <a:pPr lvl="1"/>
            <a:r>
              <a:rPr lang="en-GB" sz="1000" dirty="0"/>
              <a:t>Strong analyst who tracked the programme (Marcus)</a:t>
            </a:r>
          </a:p>
          <a:p>
            <a:pPr lvl="1"/>
            <a:r>
              <a:rPr lang="en-GB" sz="1000" dirty="0"/>
              <a:t>Two case workers who really cared, and who problem solved and added to the options for helping the young people (Molly and Mandy</a:t>
            </a:r>
            <a:r>
              <a:rPr lang="en-GB" sz="1000" dirty="0" smtClean="0"/>
              <a:t>)</a:t>
            </a:r>
          </a:p>
          <a:p>
            <a:endParaRPr lang="en-GB" sz="1100" dirty="0"/>
          </a:p>
        </p:txBody>
      </p:sp>
    </p:spTree>
    <p:extLst>
      <p:ext uri="{BB962C8B-B14F-4D97-AF65-F5344CB8AC3E}">
        <p14:creationId xmlns:p14="http://schemas.microsoft.com/office/powerpoint/2010/main" val="4142027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5F08-E0FC-E821-3530-231732BD12D2}"/>
              </a:ext>
            </a:extLst>
          </p:cNvPr>
          <p:cNvSpPr>
            <a:spLocks noGrp="1"/>
          </p:cNvSpPr>
          <p:nvPr>
            <p:ph type="title"/>
          </p:nvPr>
        </p:nvSpPr>
        <p:spPr/>
        <p:txBody>
          <a:bodyPr/>
          <a:lstStyle/>
          <a:p>
            <a:r>
              <a:rPr lang="en-US" dirty="0" smtClean="0"/>
              <a:t>Some Key Learning</a:t>
            </a:r>
            <a:endParaRPr lang="en-US" dirty="0"/>
          </a:p>
        </p:txBody>
      </p:sp>
      <p:sp>
        <p:nvSpPr>
          <p:cNvPr id="3" name="Content Placeholder 2">
            <a:extLst>
              <a:ext uri="{FF2B5EF4-FFF2-40B4-BE49-F238E27FC236}">
                <a16:creationId xmlns:a16="http://schemas.microsoft.com/office/drawing/2014/main" id="{9CD4CABD-D04F-91FD-0A58-37B8F372B374}"/>
              </a:ext>
            </a:extLst>
          </p:cNvPr>
          <p:cNvSpPr>
            <a:spLocks noGrp="1"/>
          </p:cNvSpPr>
          <p:nvPr>
            <p:ph idx="1"/>
          </p:nvPr>
        </p:nvSpPr>
        <p:spPr/>
        <p:txBody>
          <a:bodyPr>
            <a:normAutofit/>
          </a:bodyPr>
          <a:lstStyle/>
          <a:p>
            <a:pPr lvl="0"/>
            <a:r>
              <a:rPr lang="en-GB" sz="1400" dirty="0" smtClean="0">
                <a:latin typeface="Cabin" pitchFamily="2" charset="0"/>
              </a:rPr>
              <a:t>Due to the type of offender being worked with, it was not expected that many would engage</a:t>
            </a:r>
          </a:p>
          <a:p>
            <a:pPr lvl="1"/>
            <a:r>
              <a:rPr lang="en-GB" sz="1100" dirty="0" smtClean="0">
                <a:latin typeface="Cabin" pitchFamily="2" charset="0"/>
              </a:rPr>
              <a:t>But most </a:t>
            </a:r>
            <a:r>
              <a:rPr lang="en-GB" sz="1100" dirty="0">
                <a:latin typeface="Cabin" pitchFamily="2" charset="0"/>
              </a:rPr>
              <a:t>(</a:t>
            </a:r>
            <a:r>
              <a:rPr lang="en-GB" sz="1100" dirty="0" smtClean="0">
                <a:latin typeface="Cabin" pitchFamily="2" charset="0"/>
              </a:rPr>
              <a:t>17 out of 20)</a:t>
            </a:r>
            <a:r>
              <a:rPr lang="en-GB" sz="1100" dirty="0">
                <a:latin typeface="Cabin" pitchFamily="2" charset="0"/>
              </a:rPr>
              <a:t> have engaged in the 11-17 cohort </a:t>
            </a:r>
          </a:p>
          <a:p>
            <a:pPr lvl="1"/>
            <a:r>
              <a:rPr lang="en-GB" sz="1100" dirty="0" smtClean="0">
                <a:latin typeface="Cabin" pitchFamily="2" charset="0"/>
              </a:rPr>
              <a:t>18-24 cohort has been more difficult to reach, with only 10 out of 25 engaging</a:t>
            </a:r>
          </a:p>
          <a:p>
            <a:pPr lvl="2"/>
            <a:r>
              <a:rPr lang="en-GB" sz="800" dirty="0" smtClean="0">
                <a:latin typeface="Cabin" pitchFamily="2" charset="0"/>
              </a:rPr>
              <a:t>The </a:t>
            </a:r>
            <a:r>
              <a:rPr lang="en-GB" sz="800" dirty="0">
                <a:latin typeface="Cabin" pitchFamily="2" charset="0"/>
              </a:rPr>
              <a:t>non-engagements </a:t>
            </a:r>
            <a:r>
              <a:rPr lang="en-GB" sz="800" dirty="0" smtClean="0">
                <a:latin typeface="Cabin" pitchFamily="2" charset="0"/>
              </a:rPr>
              <a:t>include 2 </a:t>
            </a:r>
            <a:r>
              <a:rPr lang="en-GB" sz="800" dirty="0">
                <a:latin typeface="Cabin" pitchFamily="2" charset="0"/>
              </a:rPr>
              <a:t>Individuals in long term </a:t>
            </a:r>
            <a:r>
              <a:rPr lang="en-GB" sz="800" dirty="0" smtClean="0">
                <a:latin typeface="Cabin" pitchFamily="2" charset="0"/>
              </a:rPr>
              <a:t>custody, 1 </a:t>
            </a:r>
            <a:r>
              <a:rPr lang="en-GB" sz="800" dirty="0">
                <a:latin typeface="Cabin" pitchFamily="2" charset="0"/>
              </a:rPr>
              <a:t>individual with complex mental health where it was decided that the project would not be in his best </a:t>
            </a:r>
            <a:r>
              <a:rPr lang="en-GB" sz="800" dirty="0" smtClean="0">
                <a:latin typeface="Cabin" pitchFamily="2" charset="0"/>
              </a:rPr>
              <a:t>interest, 1 </a:t>
            </a:r>
            <a:r>
              <a:rPr lang="en-GB" sz="800" dirty="0">
                <a:latin typeface="Cabin" pitchFamily="2" charset="0"/>
              </a:rPr>
              <a:t>Individual who is currently wanted by </a:t>
            </a:r>
            <a:r>
              <a:rPr lang="en-GB" sz="800" dirty="0" smtClean="0">
                <a:latin typeface="Cabin" pitchFamily="2" charset="0"/>
              </a:rPr>
              <a:t>Police, and 7 </a:t>
            </a:r>
            <a:r>
              <a:rPr lang="en-GB" sz="800" dirty="0">
                <a:latin typeface="Cabin" pitchFamily="2" charset="0"/>
              </a:rPr>
              <a:t>individuals who are unable to be located by the coordinator or police</a:t>
            </a:r>
            <a:r>
              <a:rPr lang="en-GB" sz="800" dirty="0" smtClean="0">
                <a:latin typeface="Cabin" pitchFamily="2" charset="0"/>
              </a:rPr>
              <a:t>.</a:t>
            </a:r>
          </a:p>
          <a:p>
            <a:pPr lvl="0"/>
            <a:r>
              <a:rPr lang="en-GB" sz="1400" dirty="0" smtClean="0">
                <a:latin typeface="Cabin" pitchFamily="2" charset="0"/>
              </a:rPr>
              <a:t>True problem solving approach</a:t>
            </a:r>
          </a:p>
          <a:p>
            <a:pPr lvl="1"/>
            <a:r>
              <a:rPr lang="en-GB" sz="1100" dirty="0" smtClean="0">
                <a:latin typeface="Cabin" pitchFamily="2" charset="0"/>
              </a:rPr>
              <a:t>MK social care had an original suite of options and have expanded this due to the needs of members of the cohort</a:t>
            </a:r>
          </a:p>
          <a:p>
            <a:pPr lvl="0"/>
            <a:r>
              <a:rPr lang="en-GB" sz="1400" dirty="0" smtClean="0">
                <a:latin typeface="Cabin" pitchFamily="2" charset="0"/>
              </a:rPr>
              <a:t>We thought that most would also be under statutory provision with MK council</a:t>
            </a:r>
          </a:p>
          <a:p>
            <a:pPr lvl="1"/>
            <a:r>
              <a:rPr lang="en-GB" sz="1100" dirty="0">
                <a:latin typeface="Cabin" pitchFamily="2" charset="0"/>
              </a:rPr>
              <a:t>T</a:t>
            </a:r>
            <a:r>
              <a:rPr lang="en-GB" sz="1100" dirty="0" smtClean="0">
                <a:latin typeface="Cabin" pitchFamily="2" charset="0"/>
              </a:rPr>
              <a:t>his has not been found to be the case, with allocation of a social worker being required in most cases (17/20 under 18s)</a:t>
            </a:r>
            <a:endParaRPr lang="en-GB" sz="1100" dirty="0">
              <a:latin typeface="Cabin" pitchFamily="2" charset="0"/>
            </a:endParaRPr>
          </a:p>
        </p:txBody>
      </p:sp>
    </p:spTree>
    <p:extLst>
      <p:ext uri="{BB962C8B-B14F-4D97-AF65-F5344CB8AC3E}">
        <p14:creationId xmlns:p14="http://schemas.microsoft.com/office/powerpoint/2010/main" val="2192240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2D6D-0902-EC1F-50D1-F6EC440CDF8C}"/>
              </a:ext>
            </a:extLst>
          </p:cNvPr>
          <p:cNvSpPr>
            <a:spLocks noGrp="1"/>
          </p:cNvSpPr>
          <p:nvPr>
            <p:ph type="title"/>
          </p:nvPr>
        </p:nvSpPr>
        <p:spPr/>
        <p:txBody>
          <a:bodyPr/>
          <a:lstStyle/>
          <a:p>
            <a:r>
              <a:rPr lang="en-US" dirty="0" smtClean="0"/>
              <a:t>Results of the Trial after 12 months</a:t>
            </a:r>
            <a:endParaRPr lang="en-US" dirty="0"/>
          </a:p>
        </p:txBody>
      </p:sp>
      <p:sp>
        <p:nvSpPr>
          <p:cNvPr id="3" name="Content Placeholder 2">
            <a:extLst>
              <a:ext uri="{FF2B5EF4-FFF2-40B4-BE49-F238E27FC236}">
                <a16:creationId xmlns:a16="http://schemas.microsoft.com/office/drawing/2014/main" id="{080E8679-B1F2-D0F4-9BB0-80056EEAA367}"/>
              </a:ext>
            </a:extLst>
          </p:cNvPr>
          <p:cNvSpPr txBox="1">
            <a:spLocks/>
          </p:cNvSpPr>
          <p:nvPr/>
        </p:nvSpPr>
        <p:spPr>
          <a:xfrm>
            <a:off x="628650" y="1726429"/>
            <a:ext cx="4902722" cy="2713219"/>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dirty="0" smtClean="0">
              <a:solidFill>
                <a:srgbClr val="0FB6CC"/>
              </a:solidFill>
            </a:endParaRPr>
          </a:p>
          <a:p>
            <a:pPr marL="0" indent="0">
              <a:buNone/>
            </a:pPr>
            <a:r>
              <a:rPr lang="en-GB" dirty="0" smtClean="0">
                <a:solidFill>
                  <a:srgbClr val="0FB6CC"/>
                </a:solidFill>
              </a:rPr>
              <a:t>A glossy ‘What Works’ report has been circulated, but please request it to be sent to you if you have not received it already. To reference, please use:</a:t>
            </a:r>
          </a:p>
          <a:p>
            <a:pPr marL="0" indent="0">
              <a:buNone/>
            </a:pPr>
            <a:endParaRPr lang="en-GB" dirty="0">
              <a:solidFill>
                <a:srgbClr val="0FB6CC"/>
              </a:solidFill>
            </a:endParaRPr>
          </a:p>
          <a:p>
            <a:pPr marL="0" indent="0">
              <a:buNone/>
            </a:pPr>
            <a:r>
              <a:rPr lang="en-GB" dirty="0">
                <a:solidFill>
                  <a:schemeClr val="bg1"/>
                </a:solidFill>
              </a:rPr>
              <a:t>Olphin, T., Bottomley, S., Webb, A. &amp; Stock, M. (2024) </a:t>
            </a:r>
            <a:r>
              <a:rPr lang="en-GB" i="1" dirty="0">
                <a:solidFill>
                  <a:schemeClr val="bg1"/>
                </a:solidFill>
              </a:rPr>
              <a:t>What Works Series: Focused Deterrence 12 Month Findings</a:t>
            </a:r>
            <a:r>
              <a:rPr lang="en-GB" dirty="0">
                <a:solidFill>
                  <a:schemeClr val="bg1"/>
                </a:solidFill>
              </a:rPr>
              <a:t>, Thames Valley Violence Prevention Partnership: Kidlington, UK</a:t>
            </a:r>
            <a:endParaRPr lang="en-GB" dirty="0" smtClean="0">
              <a:solidFill>
                <a:schemeClr val="bg1"/>
              </a:solidFill>
            </a:endParaRPr>
          </a:p>
        </p:txBody>
      </p:sp>
      <p:pic>
        <p:nvPicPr>
          <p:cNvPr id="4" name="Picture 3"/>
          <p:cNvPicPr>
            <a:picLocks noChangeAspect="1"/>
          </p:cNvPicPr>
          <p:nvPr/>
        </p:nvPicPr>
        <p:blipFill>
          <a:blip r:embed="rId2"/>
          <a:stretch>
            <a:fillRect/>
          </a:stretch>
        </p:blipFill>
        <p:spPr>
          <a:xfrm>
            <a:off x="5606322" y="1215116"/>
            <a:ext cx="2616720" cy="3735845"/>
          </a:xfrm>
          <a:prstGeom prst="rect">
            <a:avLst/>
          </a:prstGeom>
        </p:spPr>
      </p:pic>
    </p:spTree>
    <p:extLst>
      <p:ext uri="{BB962C8B-B14F-4D97-AF65-F5344CB8AC3E}">
        <p14:creationId xmlns:p14="http://schemas.microsoft.com/office/powerpoint/2010/main" val="165341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a:t>Overall experimental findings – all age groups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4489554"/>
            <a:ext cx="7886700" cy="653946"/>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solidFill>
                  <a:srgbClr val="11B6C9"/>
                </a:solidFill>
              </a:rPr>
              <a:t>Statistically significant – </a:t>
            </a:r>
            <a:r>
              <a:rPr lang="en-GB" sz="1400" dirty="0" smtClean="0">
                <a:solidFill>
                  <a:srgbClr val="11B6C9"/>
                </a:solidFill>
              </a:rPr>
              <a:t>less </a:t>
            </a:r>
            <a:r>
              <a:rPr lang="en-GB" sz="1400" dirty="0">
                <a:solidFill>
                  <a:srgbClr val="11B6C9"/>
                </a:solidFill>
              </a:rPr>
              <a:t>than 5% likelihood the </a:t>
            </a:r>
            <a:r>
              <a:rPr lang="en-GB" sz="1400" dirty="0" smtClean="0">
                <a:solidFill>
                  <a:srgbClr val="11B6C9"/>
                </a:solidFill>
              </a:rPr>
              <a:t>finding </a:t>
            </a:r>
            <a:r>
              <a:rPr lang="en-GB" sz="1400" dirty="0">
                <a:solidFill>
                  <a:srgbClr val="11B6C9"/>
                </a:solidFill>
              </a:rPr>
              <a:t>was due to </a:t>
            </a:r>
            <a:r>
              <a:rPr lang="en-GB" sz="1400" dirty="0" smtClean="0">
                <a:solidFill>
                  <a:srgbClr val="11B6C9"/>
                </a:solidFill>
              </a:rPr>
              <a:t>chance</a:t>
            </a:r>
          </a:p>
          <a:p>
            <a:r>
              <a:rPr lang="en-GB" sz="1400" dirty="0">
                <a:solidFill>
                  <a:srgbClr val="2F80C4"/>
                </a:solidFill>
              </a:rPr>
              <a:t>Not statistically significant – more than </a:t>
            </a:r>
            <a:r>
              <a:rPr lang="en-GB" sz="1400" dirty="0" smtClean="0">
                <a:solidFill>
                  <a:srgbClr val="2F80C4"/>
                </a:solidFill>
              </a:rPr>
              <a:t>5</a:t>
            </a:r>
            <a:r>
              <a:rPr lang="en-GB" sz="1400" dirty="0">
                <a:solidFill>
                  <a:srgbClr val="2F80C4"/>
                </a:solidFill>
              </a:rPr>
              <a:t>% likelihood the finding was due to chance, </a:t>
            </a:r>
            <a:r>
              <a:rPr lang="en-GB" sz="1400" dirty="0" smtClean="0">
                <a:solidFill>
                  <a:srgbClr val="2F80C4"/>
                </a:solidFill>
              </a:rPr>
              <a:t>but </a:t>
            </a:r>
            <a:r>
              <a:rPr lang="en-GB" sz="1400" dirty="0">
                <a:solidFill>
                  <a:srgbClr val="2F80C4"/>
                </a:solidFill>
              </a:rPr>
              <a:t>collectively they show positive results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760" y="1215116"/>
            <a:ext cx="7610475" cy="2971800"/>
          </a:xfrm>
          <a:prstGeom prst="rect">
            <a:avLst/>
          </a:prstGeom>
        </p:spPr>
      </p:pic>
    </p:spTree>
    <p:extLst>
      <p:ext uri="{BB962C8B-B14F-4D97-AF65-F5344CB8AC3E}">
        <p14:creationId xmlns:p14="http://schemas.microsoft.com/office/powerpoint/2010/main" val="1484231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Engagement in Focused Deterrence</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3260361"/>
            <a:ext cx="7886700" cy="1951719"/>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Delivery was much more difficult in over 18s</a:t>
            </a:r>
          </a:p>
          <a:p>
            <a:r>
              <a:rPr lang="en-GB" dirty="0" smtClean="0"/>
              <a:t>Sub-group analysis only conducted for under 18s due to level of engagement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3" y="1561463"/>
            <a:ext cx="7334250" cy="1352550"/>
          </a:xfrm>
          <a:prstGeom prst="rect">
            <a:avLst/>
          </a:prstGeom>
        </p:spPr>
      </p:pic>
    </p:spTree>
    <p:extLst>
      <p:ext uri="{BB962C8B-B14F-4D97-AF65-F5344CB8AC3E}">
        <p14:creationId xmlns:p14="http://schemas.microsoft.com/office/powerpoint/2010/main" val="1635942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Immediate Impact on Offending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85" y="1897582"/>
            <a:ext cx="8353425" cy="1438275"/>
          </a:xfrm>
          <a:prstGeom prst="rect">
            <a:avLst/>
          </a:prstGeom>
        </p:spPr>
      </p:pic>
      <p:sp>
        <p:nvSpPr>
          <p:cNvPr id="6" name="Content Placeholder 2">
            <a:extLst>
              <a:ext uri="{FF2B5EF4-FFF2-40B4-BE49-F238E27FC236}">
                <a16:creationId xmlns:a16="http://schemas.microsoft.com/office/drawing/2014/main" id="{080E8679-B1F2-D0F4-9BB0-80056EEAA367}"/>
              </a:ext>
            </a:extLst>
          </p:cNvPr>
          <p:cNvSpPr txBox="1">
            <a:spLocks/>
          </p:cNvSpPr>
          <p:nvPr/>
        </p:nvSpPr>
        <p:spPr>
          <a:xfrm>
            <a:off x="628648" y="4489554"/>
            <a:ext cx="7886700" cy="65394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solidFill>
                  <a:srgbClr val="11B6C9"/>
                </a:solidFill>
              </a:rPr>
              <a:t>Statistically significant – </a:t>
            </a:r>
            <a:r>
              <a:rPr lang="en-GB" sz="1400" dirty="0" smtClean="0">
                <a:solidFill>
                  <a:srgbClr val="11B6C9"/>
                </a:solidFill>
              </a:rPr>
              <a:t>less </a:t>
            </a:r>
            <a:r>
              <a:rPr lang="en-GB" sz="1400" dirty="0">
                <a:solidFill>
                  <a:srgbClr val="11B6C9"/>
                </a:solidFill>
              </a:rPr>
              <a:t>than 5% likelihood the </a:t>
            </a:r>
            <a:r>
              <a:rPr lang="en-GB" sz="1400" dirty="0" smtClean="0">
                <a:solidFill>
                  <a:srgbClr val="11B6C9"/>
                </a:solidFill>
              </a:rPr>
              <a:t>finding </a:t>
            </a:r>
            <a:r>
              <a:rPr lang="en-GB" sz="1400" dirty="0">
                <a:solidFill>
                  <a:srgbClr val="11B6C9"/>
                </a:solidFill>
              </a:rPr>
              <a:t>was due to </a:t>
            </a:r>
            <a:r>
              <a:rPr lang="en-GB" sz="1400" dirty="0" smtClean="0">
                <a:solidFill>
                  <a:srgbClr val="11B6C9"/>
                </a:solidFill>
              </a:rPr>
              <a:t>chance</a:t>
            </a:r>
          </a:p>
        </p:txBody>
      </p:sp>
    </p:spTree>
    <p:extLst>
      <p:ext uri="{BB962C8B-B14F-4D97-AF65-F5344CB8AC3E}">
        <p14:creationId xmlns:p14="http://schemas.microsoft.com/office/powerpoint/2010/main" val="555716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Statistical significance and confidence</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smtClean="0"/>
              <a:t>Statistical significance simply shows that mathematically there is less than 5% likelihood that the finding was by chance</a:t>
            </a:r>
          </a:p>
          <a:p>
            <a:pPr lvl="1"/>
            <a:r>
              <a:rPr lang="en-GB" sz="1400" dirty="0" smtClean="0"/>
              <a:t>However, it is not the only important thing:</a:t>
            </a:r>
          </a:p>
          <a:p>
            <a:pPr lvl="2"/>
            <a:r>
              <a:rPr lang="en-GB" sz="1200" dirty="0" smtClean="0"/>
              <a:t>All of the findings going in the same direction also provide confidence in the combined findings</a:t>
            </a:r>
          </a:p>
          <a:p>
            <a:pPr lvl="2"/>
            <a:r>
              <a:rPr lang="en-GB" sz="1200" dirty="0" smtClean="0"/>
              <a:t>There are no identified backfire effects and so, if seen as cost-effective, statistical significance may not be the most important thing</a:t>
            </a:r>
          </a:p>
        </p:txBody>
      </p:sp>
    </p:spTree>
    <p:extLst>
      <p:ext uri="{BB962C8B-B14F-4D97-AF65-F5344CB8AC3E}">
        <p14:creationId xmlns:p14="http://schemas.microsoft.com/office/powerpoint/2010/main" val="3060129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smtClean="0"/>
              <a:t>Focused Deterrence in Thames Valley</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4703841" cy="2791007"/>
          </a:xfrm>
        </p:spPr>
        <p:txBody>
          <a:bodyPr>
            <a:normAutofit/>
          </a:bodyPr>
          <a:lstStyle/>
          <a:p>
            <a:r>
              <a:rPr lang="en-GB" sz="2000" dirty="0" smtClean="0">
                <a:latin typeface="Cabin" pitchFamily="2" charset="0"/>
              </a:rPr>
              <a:t>Identified as having potential for high impact by YEF</a:t>
            </a:r>
          </a:p>
          <a:p>
            <a:r>
              <a:rPr lang="en-GB" sz="2000" dirty="0" smtClean="0">
                <a:latin typeface="Cabin" pitchFamily="2" charset="0"/>
              </a:rPr>
              <a:t>How did we conduct the trial?</a:t>
            </a:r>
          </a:p>
          <a:p>
            <a:r>
              <a:rPr lang="en-GB" sz="2000" dirty="0" smtClean="0">
                <a:latin typeface="Cabin" pitchFamily="2" charset="0"/>
              </a:rPr>
              <a:t>What did we find?</a:t>
            </a:r>
          </a:p>
          <a:p>
            <a:r>
              <a:rPr lang="en-GB" sz="2000" dirty="0" smtClean="0">
                <a:latin typeface="Cabin" pitchFamily="2" charset="0"/>
              </a:rPr>
              <a:t>What did our partners think?</a:t>
            </a:r>
          </a:p>
          <a:p>
            <a:endParaRPr lang="en-GB" sz="2000" dirty="0" smtClean="0">
              <a:latin typeface="Cabin" pitchFamily="2" charset="0"/>
            </a:endParaRPr>
          </a:p>
        </p:txBody>
      </p:sp>
      <p:pic>
        <p:nvPicPr>
          <p:cNvPr id="4" name="Picture 3"/>
          <p:cNvPicPr>
            <a:picLocks noChangeAspect="1"/>
          </p:cNvPicPr>
          <p:nvPr/>
        </p:nvPicPr>
        <p:blipFill>
          <a:blip r:embed="rId2"/>
          <a:stretch>
            <a:fillRect/>
          </a:stretch>
        </p:blipFill>
        <p:spPr>
          <a:xfrm>
            <a:off x="6331926" y="1296598"/>
            <a:ext cx="2183424" cy="3094334"/>
          </a:xfrm>
          <a:prstGeom prst="rect">
            <a:avLst/>
          </a:prstGeom>
        </p:spPr>
      </p:pic>
      <p:pic>
        <p:nvPicPr>
          <p:cNvPr id="5" name="Picture 4"/>
          <p:cNvPicPr>
            <a:picLocks noChangeAspect="1"/>
          </p:cNvPicPr>
          <p:nvPr/>
        </p:nvPicPr>
        <p:blipFill>
          <a:blip r:embed="rId3"/>
          <a:stretch>
            <a:fillRect/>
          </a:stretch>
        </p:blipFill>
        <p:spPr>
          <a:xfrm>
            <a:off x="4309450" y="3682606"/>
            <a:ext cx="2122555" cy="1196898"/>
          </a:xfrm>
          <a:prstGeom prst="rect">
            <a:avLst/>
          </a:prstGeom>
        </p:spPr>
      </p:pic>
    </p:spTree>
    <p:extLst>
      <p:ext uri="{BB962C8B-B14F-4D97-AF65-F5344CB8AC3E}">
        <p14:creationId xmlns:p14="http://schemas.microsoft.com/office/powerpoint/2010/main" val="11900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What does this mean?</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800" dirty="0" smtClean="0"/>
          </a:p>
          <a:p>
            <a:pPr marL="0" indent="0">
              <a:buNone/>
            </a:pPr>
            <a:r>
              <a:rPr lang="en-GB" sz="1800" b="1" i="1" dirty="0" smtClean="0"/>
              <a:t>Social </a:t>
            </a:r>
            <a:r>
              <a:rPr lang="en-GB" sz="1800" b="1" i="1" dirty="0"/>
              <a:t>care-led person-centred problem solving, conducted in a long term </a:t>
            </a:r>
            <a:r>
              <a:rPr lang="en-GB" sz="1800" b="1" i="1" dirty="0" smtClean="0"/>
              <a:t>in-depth </a:t>
            </a:r>
            <a:r>
              <a:rPr lang="en-GB" sz="1800" b="1" i="1" dirty="0"/>
              <a:t>manner where a trusting relationship is built with the case worker, </a:t>
            </a:r>
            <a:r>
              <a:rPr lang="en-GB" sz="1800" b="1" i="1" dirty="0" smtClean="0"/>
              <a:t>supported </a:t>
            </a:r>
            <a:r>
              <a:rPr lang="en-GB" sz="1800" b="1" i="1" dirty="0"/>
              <a:t>by a procedurally-just policing </a:t>
            </a:r>
            <a:r>
              <a:rPr lang="en-GB" sz="1800" b="1" i="1" dirty="0" smtClean="0"/>
              <a:t>response, appears </a:t>
            </a:r>
            <a:r>
              <a:rPr lang="en-GB" sz="1800" b="1" i="1" dirty="0"/>
              <a:t>to reduce offending and victimisation in the most serious crime types </a:t>
            </a:r>
            <a:r>
              <a:rPr lang="en-GB" sz="1800" b="1" i="1" dirty="0" smtClean="0"/>
              <a:t>by </a:t>
            </a:r>
            <a:r>
              <a:rPr lang="en-GB" sz="1800" b="1" i="1" dirty="0"/>
              <a:t>a large and significant </a:t>
            </a:r>
            <a:r>
              <a:rPr lang="en-GB" sz="1800" b="1" i="1" dirty="0" smtClean="0"/>
              <a:t>amount</a:t>
            </a:r>
            <a:endParaRPr lang="en-GB" sz="1800" b="1" i="1" dirty="0"/>
          </a:p>
        </p:txBody>
      </p:sp>
    </p:spTree>
    <p:extLst>
      <p:ext uri="{BB962C8B-B14F-4D97-AF65-F5344CB8AC3E}">
        <p14:creationId xmlns:p14="http://schemas.microsoft.com/office/powerpoint/2010/main" val="67694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14294461"/>
              </p:ext>
            </p:extLst>
          </p:nvPr>
        </p:nvGraphicFramePr>
        <p:xfrm>
          <a:off x="1098845" y="1536492"/>
          <a:ext cx="6946305" cy="215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What does this mean?</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1250765"/>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800" dirty="0" smtClean="0"/>
          </a:p>
        </p:txBody>
      </p:sp>
    </p:spTree>
    <p:extLst>
      <p:ext uri="{BB962C8B-B14F-4D97-AF65-F5344CB8AC3E}">
        <p14:creationId xmlns:p14="http://schemas.microsoft.com/office/powerpoint/2010/main" val="417130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What does this mean?</a:t>
            </a:r>
            <a:endParaRPr lang="en-US" dirty="0"/>
          </a:p>
        </p:txBody>
      </p:sp>
      <p:graphicFrame>
        <p:nvGraphicFramePr>
          <p:cNvPr id="3" name="Diagram 2"/>
          <p:cNvGraphicFramePr/>
          <p:nvPr>
            <p:extLst>
              <p:ext uri="{D42A27DB-BD31-4B8C-83A1-F6EECF244321}">
                <p14:modId xmlns:p14="http://schemas.microsoft.com/office/powerpoint/2010/main" val="3201121584"/>
              </p:ext>
            </p:extLst>
          </p:nvPr>
        </p:nvGraphicFramePr>
        <p:xfrm>
          <a:off x="1076325" y="1215116"/>
          <a:ext cx="6991350" cy="3388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25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a:t>Implications for wider adoption </a:t>
            </a:r>
            <a:r>
              <a:rPr lang="en-GB" dirty="0" smtClean="0"/>
              <a:t>and </a:t>
            </a:r>
            <a:r>
              <a:rPr lang="en-GB" dirty="0"/>
              <a:t>next steps</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smtClean="0"/>
              <a:t>Potential for massive population level benefits</a:t>
            </a:r>
          </a:p>
          <a:p>
            <a:r>
              <a:rPr lang="en-GB" sz="1600" dirty="0" smtClean="0"/>
              <a:t>Small trial, so ideal implementation would involve either replication of test, or experimental implementation to test similar delivery</a:t>
            </a:r>
          </a:p>
          <a:p>
            <a:r>
              <a:rPr lang="en-GB" sz="1600" dirty="0"/>
              <a:t>Results should be </a:t>
            </a:r>
            <a:r>
              <a:rPr lang="en-GB" sz="1600" dirty="0" smtClean="0"/>
              <a:t>generalizable </a:t>
            </a:r>
            <a:r>
              <a:rPr lang="en-GB" sz="1600" dirty="0"/>
              <a:t>if delivering a very similar intervention, in a very similar cohort who have a similar level of offending</a:t>
            </a:r>
          </a:p>
          <a:p>
            <a:r>
              <a:rPr lang="en-GB" sz="1600" dirty="0" smtClean="0"/>
              <a:t>Good data science for cohort identification is essential for effective resource allocation, and this should be tested in other areas to test validity of this cohort selection criteria</a:t>
            </a:r>
          </a:p>
        </p:txBody>
      </p:sp>
    </p:spTree>
    <p:extLst>
      <p:ext uri="{BB962C8B-B14F-4D97-AF65-F5344CB8AC3E}">
        <p14:creationId xmlns:p14="http://schemas.microsoft.com/office/powerpoint/2010/main" val="29100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a:t>Implications for wider adoption </a:t>
            </a:r>
            <a:r>
              <a:rPr lang="en-GB" dirty="0" smtClean="0"/>
              <a:t>and </a:t>
            </a:r>
            <a:r>
              <a:rPr lang="en-GB" dirty="0"/>
              <a:t>next steps</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smtClean="0"/>
              <a:t>If </a:t>
            </a:r>
            <a:r>
              <a:rPr lang="en-GB" sz="1400" dirty="0"/>
              <a:t>implementing a version of this, </a:t>
            </a:r>
            <a:r>
              <a:rPr lang="en-GB" sz="1400" dirty="0" smtClean="0"/>
              <a:t>the findings relate to (and are generalizable to): </a:t>
            </a:r>
            <a:endParaRPr lang="en-GB" sz="1400" dirty="0"/>
          </a:p>
          <a:p>
            <a:pPr lvl="1"/>
            <a:r>
              <a:rPr lang="en-GB" sz="1200" dirty="0"/>
              <a:t>a person-centred problem solving </a:t>
            </a:r>
            <a:r>
              <a:rPr lang="en-GB" sz="1200" dirty="0" smtClean="0"/>
              <a:t>approach</a:t>
            </a:r>
          </a:p>
          <a:p>
            <a:pPr lvl="1"/>
            <a:r>
              <a:rPr lang="en-GB" sz="1200" dirty="0" smtClean="0"/>
              <a:t>based </a:t>
            </a:r>
            <a:r>
              <a:rPr lang="en-GB" sz="1200" dirty="0"/>
              <a:t>in children’s social </a:t>
            </a:r>
            <a:r>
              <a:rPr lang="en-GB" sz="1200" dirty="0" smtClean="0"/>
              <a:t>care </a:t>
            </a:r>
            <a:endParaRPr lang="en-GB" sz="1200" dirty="0"/>
          </a:p>
          <a:p>
            <a:pPr lvl="1"/>
            <a:r>
              <a:rPr lang="en-GB" sz="1200" dirty="0" smtClean="0"/>
              <a:t>supported </a:t>
            </a:r>
            <a:r>
              <a:rPr lang="en-GB" sz="1200" dirty="0"/>
              <a:t>by a procedurally-just police response if there is continued </a:t>
            </a:r>
            <a:r>
              <a:rPr lang="en-GB" sz="1200" dirty="0" smtClean="0"/>
              <a:t>offending </a:t>
            </a:r>
          </a:p>
          <a:p>
            <a:r>
              <a:rPr lang="en-GB" sz="1400" dirty="0" smtClean="0"/>
              <a:t>It </a:t>
            </a:r>
            <a:r>
              <a:rPr lang="en-GB" sz="1400" dirty="0"/>
              <a:t>is the </a:t>
            </a:r>
            <a:r>
              <a:rPr lang="en-GB" sz="1400" dirty="0" smtClean="0"/>
              <a:t>view </a:t>
            </a:r>
            <a:r>
              <a:rPr lang="en-GB" sz="1400" dirty="0"/>
              <a:t>of these authors that it would be less effective if implemented within policing, or within </a:t>
            </a:r>
            <a:r>
              <a:rPr lang="en-GB" sz="1400" dirty="0" smtClean="0"/>
              <a:t>a </a:t>
            </a:r>
            <a:r>
              <a:rPr lang="en-GB" sz="1400" dirty="0"/>
              <a:t>voluntary or community sector partner as they would have less easy access to data and </a:t>
            </a:r>
            <a:r>
              <a:rPr lang="en-GB" sz="1400" dirty="0" smtClean="0"/>
              <a:t>additional </a:t>
            </a:r>
            <a:r>
              <a:rPr lang="en-GB" sz="1400" dirty="0"/>
              <a:t>services</a:t>
            </a:r>
            <a:endParaRPr lang="en-GB" sz="1400" dirty="0" smtClean="0"/>
          </a:p>
          <a:p>
            <a:r>
              <a:rPr lang="en-GB" sz="1400" dirty="0" smtClean="0"/>
              <a:t>Case workers need to remain able to conduct in-depth problem solving. Based </a:t>
            </a:r>
            <a:r>
              <a:rPr lang="en-GB" sz="1400" dirty="0"/>
              <a:t>on our pilot </a:t>
            </a:r>
            <a:r>
              <a:rPr lang="en-GB" sz="1400" dirty="0" smtClean="0"/>
              <a:t>testing</a:t>
            </a:r>
            <a:r>
              <a:rPr lang="en-GB" sz="1400" dirty="0"/>
              <a:t>, it is recommended that a maximum caseload of </a:t>
            </a:r>
            <a:r>
              <a:rPr lang="en-GB" sz="1400" dirty="0" smtClean="0"/>
              <a:t>20-25 per case worker </a:t>
            </a:r>
            <a:r>
              <a:rPr lang="en-GB" sz="1400" dirty="0"/>
              <a:t>should be </a:t>
            </a:r>
            <a:r>
              <a:rPr lang="en-GB" sz="1400" dirty="0" smtClean="0"/>
              <a:t>used (though this could be tested further)</a:t>
            </a:r>
          </a:p>
        </p:txBody>
      </p:sp>
    </p:spTree>
    <p:extLst>
      <p:ext uri="{BB962C8B-B14F-4D97-AF65-F5344CB8AC3E}">
        <p14:creationId xmlns:p14="http://schemas.microsoft.com/office/powerpoint/2010/main" val="3437708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a:bodyPr>
          <a:lstStyle/>
          <a:p>
            <a:r>
              <a:rPr lang="en-GB" dirty="0" smtClean="0"/>
              <a:t>Observations on Dosage and Exiting</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smtClean="0"/>
              <a:t>Such strong findings from this trial indicate that the level of dosage (one whole year of in-depth problem solving) is of benefit</a:t>
            </a:r>
          </a:p>
          <a:p>
            <a:r>
              <a:rPr lang="en-GB" sz="1600" dirty="0" smtClean="0"/>
              <a:t>Compared to other trials with lower dosage, these findings are more impactful, but more resource intensive</a:t>
            </a:r>
          </a:p>
          <a:p>
            <a:r>
              <a:rPr lang="en-GB" sz="1600" dirty="0" smtClean="0"/>
              <a:t>The level of dosage that would be most effective has not been tested</a:t>
            </a:r>
          </a:p>
          <a:p>
            <a:r>
              <a:rPr lang="en-GB" sz="1600" dirty="0" smtClean="0"/>
              <a:t>It would be possible, and useful, to run a trial where the same treatment is given, but for different dosages to examine the impact change</a:t>
            </a:r>
          </a:p>
        </p:txBody>
      </p:sp>
    </p:spTree>
    <p:extLst>
      <p:ext uri="{BB962C8B-B14F-4D97-AF65-F5344CB8AC3E}">
        <p14:creationId xmlns:p14="http://schemas.microsoft.com/office/powerpoint/2010/main" val="40417419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From </a:t>
            </a:r>
            <a:r>
              <a:rPr lang="en-GB" dirty="0" smtClean="0"/>
              <a:t>Social Care: </a:t>
            </a:r>
            <a:r>
              <a:rPr lang="en-GB" sz="3000" dirty="0" smtClean="0"/>
              <a:t>Running this as an RCT…</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p:txBody>
          <a:bodyPr>
            <a:normAutofit fontScale="55000" lnSpcReduction="20000"/>
          </a:bodyPr>
          <a:lstStyle/>
          <a:p>
            <a:r>
              <a:rPr lang="en-GB" sz="2400" dirty="0"/>
              <a:t>Professional nervousness around not using professional judgement</a:t>
            </a:r>
          </a:p>
          <a:p>
            <a:r>
              <a:rPr lang="en-GB" sz="2400" dirty="0"/>
              <a:t>Nervousness around the ethics of not treating some but treating others</a:t>
            </a:r>
          </a:p>
          <a:p>
            <a:r>
              <a:rPr lang="en-GB" sz="2400" dirty="0"/>
              <a:t>Work </a:t>
            </a:r>
            <a:r>
              <a:rPr lang="en-GB" sz="2400" dirty="0" smtClean="0"/>
              <a:t>around</a:t>
            </a:r>
          </a:p>
          <a:p>
            <a:pPr lvl="1"/>
            <a:r>
              <a:rPr lang="en-GB" sz="2100" dirty="0" smtClean="0"/>
              <a:t>packaged </a:t>
            </a:r>
            <a:r>
              <a:rPr lang="en-GB" sz="2100" dirty="0"/>
              <a:t>as a bonus intervention to </a:t>
            </a:r>
            <a:r>
              <a:rPr lang="en-GB" sz="2100" dirty="0" smtClean="0"/>
              <a:t>professionals</a:t>
            </a:r>
          </a:p>
          <a:p>
            <a:pPr lvl="1"/>
            <a:r>
              <a:rPr lang="en-GB" sz="2100" dirty="0" smtClean="0"/>
              <a:t>possibility </a:t>
            </a:r>
            <a:r>
              <a:rPr lang="en-GB" sz="2100" dirty="0"/>
              <a:t>of getting real evidence base for relationship based working that could then improve practice across the country</a:t>
            </a:r>
          </a:p>
          <a:p>
            <a:r>
              <a:rPr lang="en-GB" sz="2400" dirty="0"/>
              <a:t>Some families and individuals not understanding why they were being offered this when their offence was over 6 months ago or the 2 offences were part of the same </a:t>
            </a:r>
            <a:r>
              <a:rPr lang="en-GB" sz="2400" dirty="0" smtClean="0"/>
              <a:t>incident</a:t>
            </a:r>
          </a:p>
          <a:p>
            <a:pPr lvl="1"/>
            <a:r>
              <a:rPr lang="en-GB" sz="2100" dirty="0" smtClean="0"/>
              <a:t>packaged </a:t>
            </a:r>
            <a:r>
              <a:rPr lang="en-GB" sz="2100" dirty="0"/>
              <a:t>as a bonus offer for a personalised package of support/intervention</a:t>
            </a:r>
          </a:p>
          <a:p>
            <a:r>
              <a:rPr lang="en-GB" sz="2400" dirty="0"/>
              <a:t>Evaluation process has been helpful – has demonstrated the value of flexible person centred approaches and giving time to build relationships to support engagement that could be replicated in other areas of practice including working with Care Leavers.</a:t>
            </a:r>
            <a:r>
              <a:rPr lang="en-GB" sz="2400" b="1" i="1" dirty="0" smtClean="0">
                <a:latin typeface="Cabin" pitchFamily="2" charset="0"/>
              </a:rPr>
              <a:t>​</a:t>
            </a:r>
            <a:endParaRPr lang="en-GB" sz="2400" b="1" i="1" dirty="0">
              <a:latin typeface="Cabin" pitchFamily="2" charset="0"/>
            </a:endParaRPr>
          </a:p>
        </p:txBody>
      </p:sp>
    </p:spTree>
    <p:extLst>
      <p:ext uri="{BB962C8B-B14F-4D97-AF65-F5344CB8AC3E}">
        <p14:creationId xmlns:p14="http://schemas.microsoft.com/office/powerpoint/2010/main" val="400021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a:t>From Social Care: </a:t>
            </a:r>
            <a:r>
              <a:rPr lang="en-GB" sz="3000" dirty="0" smtClean="0"/>
              <a:t>Strengths</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p:txBody>
          <a:bodyPr>
            <a:normAutofit/>
          </a:bodyPr>
          <a:lstStyle/>
          <a:p>
            <a:r>
              <a:rPr lang="en-GB" sz="1600" dirty="0" smtClean="0"/>
              <a:t>Flexibility </a:t>
            </a:r>
            <a:r>
              <a:rPr lang="en-GB" sz="1600" dirty="0"/>
              <a:t>in design and </a:t>
            </a:r>
            <a:r>
              <a:rPr lang="en-GB" sz="1600" dirty="0" smtClean="0"/>
              <a:t>evolution</a:t>
            </a:r>
          </a:p>
          <a:p>
            <a:pPr lvl="1"/>
            <a:r>
              <a:rPr lang="en-GB" sz="1200" dirty="0"/>
              <a:t>W</a:t>
            </a:r>
            <a:r>
              <a:rPr lang="en-GB" sz="1200" dirty="0" smtClean="0"/>
              <a:t>orking </a:t>
            </a:r>
            <a:r>
              <a:rPr lang="en-GB" sz="1200" dirty="0"/>
              <a:t>with the strengths of the locality to ensure it met local </a:t>
            </a:r>
            <a:r>
              <a:rPr lang="en-GB" sz="1200" dirty="0" smtClean="0"/>
              <a:t>need</a:t>
            </a:r>
          </a:p>
          <a:p>
            <a:pPr lvl="1"/>
            <a:r>
              <a:rPr lang="en-GB" sz="1200" dirty="0" smtClean="0"/>
              <a:t>Ongoing </a:t>
            </a:r>
            <a:r>
              <a:rPr lang="en-GB" sz="1200" dirty="0"/>
              <a:t>analysis and monitoring so that programme could be tweaked as it went </a:t>
            </a:r>
            <a:r>
              <a:rPr lang="en-GB" sz="1200" dirty="0" smtClean="0"/>
              <a:t>along</a:t>
            </a:r>
          </a:p>
          <a:p>
            <a:pPr lvl="1"/>
            <a:r>
              <a:rPr lang="en-GB" sz="1200" dirty="0" smtClean="0"/>
              <a:t>Continuous </a:t>
            </a:r>
            <a:r>
              <a:rPr lang="en-GB" sz="1200" dirty="0"/>
              <a:t>learning. </a:t>
            </a:r>
          </a:p>
          <a:p>
            <a:r>
              <a:rPr lang="en-GB" sz="1600" dirty="0"/>
              <a:t>Setting in the local </a:t>
            </a:r>
            <a:r>
              <a:rPr lang="en-GB" sz="1600" dirty="0" smtClean="0"/>
              <a:t>authority</a:t>
            </a:r>
          </a:p>
          <a:p>
            <a:pPr lvl="1"/>
            <a:r>
              <a:rPr lang="en-GB" sz="1200" dirty="0" smtClean="0"/>
              <a:t>Structure </a:t>
            </a:r>
            <a:r>
              <a:rPr lang="en-GB" sz="1200" dirty="0"/>
              <a:t>and relationships in place for information sharing and planning plus access to wide range of </a:t>
            </a:r>
            <a:r>
              <a:rPr lang="en-GB" sz="1200" dirty="0" smtClean="0"/>
              <a:t>interventions</a:t>
            </a:r>
          </a:p>
          <a:p>
            <a:pPr lvl="1"/>
            <a:r>
              <a:rPr lang="en-GB" sz="1200" dirty="0" smtClean="0"/>
              <a:t>Children’s social care worked very well as a location to run this intervention</a:t>
            </a:r>
            <a:endParaRPr lang="en-GB" sz="1200" dirty="0"/>
          </a:p>
        </p:txBody>
      </p:sp>
    </p:spTree>
    <p:extLst>
      <p:ext uri="{BB962C8B-B14F-4D97-AF65-F5344CB8AC3E}">
        <p14:creationId xmlns:p14="http://schemas.microsoft.com/office/powerpoint/2010/main" val="3505125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a:t>From Social Care: </a:t>
            </a:r>
            <a:r>
              <a:rPr lang="en-GB" sz="3000" dirty="0" smtClean="0"/>
              <a:t>Strengths</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p:txBody>
          <a:bodyPr>
            <a:noAutofit/>
          </a:bodyPr>
          <a:lstStyle/>
          <a:p>
            <a:r>
              <a:rPr lang="en-GB" sz="1400" dirty="0" smtClean="0"/>
              <a:t>Flexibility </a:t>
            </a:r>
            <a:r>
              <a:rPr lang="en-GB" sz="1400" dirty="0"/>
              <a:t>allowed with the </a:t>
            </a:r>
            <a:r>
              <a:rPr lang="en-GB" sz="1400" dirty="0" smtClean="0"/>
              <a:t>individuals</a:t>
            </a:r>
          </a:p>
          <a:p>
            <a:pPr lvl="1"/>
            <a:r>
              <a:rPr lang="en-GB" sz="1200" dirty="0" smtClean="0"/>
              <a:t>not </a:t>
            </a:r>
            <a:r>
              <a:rPr lang="en-GB" sz="1200" dirty="0"/>
              <a:t>restricted by statutory </a:t>
            </a:r>
            <a:r>
              <a:rPr lang="en-GB" sz="1200" dirty="0" smtClean="0"/>
              <a:t>timescales</a:t>
            </a:r>
          </a:p>
          <a:p>
            <a:pPr lvl="1"/>
            <a:r>
              <a:rPr lang="en-GB" sz="1200" dirty="0" smtClean="0"/>
              <a:t>know </a:t>
            </a:r>
            <a:r>
              <a:rPr lang="en-GB" sz="1200" dirty="0"/>
              <a:t>that person can be on the cohort for a </a:t>
            </a:r>
            <a:r>
              <a:rPr lang="en-GB" sz="1200" dirty="0" smtClean="0"/>
              <a:t>year</a:t>
            </a:r>
          </a:p>
          <a:p>
            <a:pPr lvl="1"/>
            <a:r>
              <a:rPr lang="en-GB" sz="1200" dirty="0" smtClean="0"/>
              <a:t>low </a:t>
            </a:r>
            <a:r>
              <a:rPr lang="en-GB" sz="1200" dirty="0"/>
              <a:t>caseloads </a:t>
            </a:r>
            <a:endParaRPr lang="en-GB" sz="1200" dirty="0" smtClean="0"/>
          </a:p>
          <a:p>
            <a:pPr lvl="2"/>
            <a:r>
              <a:rPr lang="en-GB" sz="1100" dirty="0" smtClean="0"/>
              <a:t>provide </a:t>
            </a:r>
            <a:r>
              <a:rPr lang="en-GB" sz="1100" dirty="0"/>
              <a:t>space to build </a:t>
            </a:r>
            <a:r>
              <a:rPr lang="en-GB" sz="1100" dirty="0" smtClean="0"/>
              <a:t>relationships</a:t>
            </a:r>
          </a:p>
          <a:p>
            <a:pPr lvl="2"/>
            <a:r>
              <a:rPr lang="en-GB" sz="1100" dirty="0" smtClean="0"/>
              <a:t>immediate </a:t>
            </a:r>
            <a:r>
              <a:rPr lang="en-GB" sz="1100" dirty="0"/>
              <a:t>support, adapt to their changing </a:t>
            </a:r>
            <a:r>
              <a:rPr lang="en-GB" sz="1100" dirty="0" smtClean="0"/>
              <a:t>needs</a:t>
            </a:r>
          </a:p>
          <a:p>
            <a:pPr lvl="2"/>
            <a:r>
              <a:rPr lang="en-GB" sz="1100" dirty="0" smtClean="0"/>
              <a:t>work </a:t>
            </a:r>
            <a:r>
              <a:rPr lang="en-GB" sz="1100" dirty="0"/>
              <a:t>at their pace </a:t>
            </a:r>
          </a:p>
          <a:p>
            <a:pPr lvl="2"/>
            <a:r>
              <a:rPr lang="en-GB" sz="1100" dirty="0" smtClean="0"/>
              <a:t>Trauma </a:t>
            </a:r>
            <a:r>
              <a:rPr lang="en-GB" sz="1100" dirty="0"/>
              <a:t>informed “you don’t have to talk about knife crime straight away, you can talk around it until the person is ready”. </a:t>
            </a:r>
            <a:endParaRPr lang="en-GB" sz="1100" dirty="0" smtClean="0"/>
          </a:p>
          <a:p>
            <a:pPr lvl="2"/>
            <a:r>
              <a:rPr lang="en-GB" sz="1100" dirty="0" smtClean="0"/>
              <a:t>Can </a:t>
            </a:r>
            <a:r>
              <a:rPr lang="en-GB" sz="1100" dirty="0"/>
              <a:t>be intensive and taper off, or start slow and gather pace “sometimes people just need someone to hold them” (not like a cuddle</a:t>
            </a:r>
            <a:r>
              <a:rPr lang="en-GB" sz="1100" dirty="0" smtClean="0"/>
              <a:t>)</a:t>
            </a:r>
            <a:endParaRPr lang="en-GB" sz="1100" dirty="0"/>
          </a:p>
        </p:txBody>
      </p:sp>
    </p:spTree>
    <p:extLst>
      <p:ext uri="{BB962C8B-B14F-4D97-AF65-F5344CB8AC3E}">
        <p14:creationId xmlns:p14="http://schemas.microsoft.com/office/powerpoint/2010/main" val="271292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a:t>From Social Care: </a:t>
            </a:r>
            <a:r>
              <a:rPr lang="en-GB" sz="3000" dirty="0" smtClean="0"/>
              <a:t>Strengths</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p:txBody>
          <a:bodyPr>
            <a:normAutofit/>
          </a:bodyPr>
          <a:lstStyle/>
          <a:p>
            <a:r>
              <a:rPr lang="en-GB" sz="1200" dirty="0" smtClean="0"/>
              <a:t>Personalised </a:t>
            </a:r>
            <a:r>
              <a:rPr lang="en-GB" sz="1200" dirty="0"/>
              <a:t>– good package of interventions from statutory and non-statutory </a:t>
            </a:r>
            <a:r>
              <a:rPr lang="en-GB" sz="1200" dirty="0" smtClean="0"/>
              <a:t>partners</a:t>
            </a:r>
          </a:p>
          <a:p>
            <a:pPr lvl="1"/>
            <a:r>
              <a:rPr lang="en-GB" sz="1100" dirty="0"/>
              <a:t>S</a:t>
            </a:r>
            <a:r>
              <a:rPr lang="en-GB" sz="1100" dirty="0" smtClean="0"/>
              <a:t>omething </a:t>
            </a:r>
            <a:r>
              <a:rPr lang="en-GB" sz="1100" dirty="0"/>
              <a:t>for everyone, meets all </a:t>
            </a:r>
            <a:r>
              <a:rPr lang="en-GB" sz="1100" dirty="0" smtClean="0"/>
              <a:t>needs</a:t>
            </a:r>
          </a:p>
          <a:p>
            <a:pPr lvl="1"/>
            <a:r>
              <a:rPr lang="en-GB" sz="1100" dirty="0" smtClean="0"/>
              <a:t>Cohort </a:t>
            </a:r>
            <a:r>
              <a:rPr lang="en-GB" sz="1100" dirty="0"/>
              <a:t>saw things happen so encouraged engagement – trusted the workers and started to trust the police.</a:t>
            </a:r>
          </a:p>
          <a:p>
            <a:r>
              <a:rPr lang="en-GB" sz="1200" dirty="0" smtClean="0"/>
              <a:t>Panels</a:t>
            </a:r>
          </a:p>
          <a:p>
            <a:pPr lvl="1"/>
            <a:r>
              <a:rPr lang="en-GB" sz="1100" dirty="0" smtClean="0"/>
              <a:t>Space </a:t>
            </a:r>
            <a:r>
              <a:rPr lang="en-GB" sz="1100" dirty="0"/>
              <a:t>to reflect and </a:t>
            </a:r>
            <a:r>
              <a:rPr lang="en-GB" sz="1100" dirty="0" smtClean="0"/>
              <a:t>adapt</a:t>
            </a:r>
          </a:p>
          <a:p>
            <a:pPr lvl="1"/>
            <a:r>
              <a:rPr lang="en-GB" sz="1100" dirty="0"/>
              <a:t>N</a:t>
            </a:r>
            <a:r>
              <a:rPr lang="en-GB" sz="1100" dirty="0" smtClean="0"/>
              <a:t>o </a:t>
            </a:r>
            <a:r>
              <a:rPr lang="en-GB" sz="1100" dirty="0"/>
              <a:t>risk of drift or </a:t>
            </a:r>
            <a:r>
              <a:rPr lang="en-GB" sz="1100" dirty="0" smtClean="0"/>
              <a:t>delay</a:t>
            </a:r>
          </a:p>
          <a:p>
            <a:pPr lvl="1"/>
            <a:r>
              <a:rPr lang="en-GB" sz="1100" dirty="0"/>
              <a:t>P</a:t>
            </a:r>
            <a:r>
              <a:rPr lang="en-GB" sz="1100" dirty="0" smtClean="0"/>
              <a:t>roblem </a:t>
            </a:r>
            <a:r>
              <a:rPr lang="en-GB" sz="1100" dirty="0"/>
              <a:t>solving </a:t>
            </a:r>
            <a:r>
              <a:rPr lang="en-GB" sz="1100" dirty="0" smtClean="0"/>
              <a:t>approach</a:t>
            </a:r>
          </a:p>
          <a:p>
            <a:pPr lvl="1"/>
            <a:r>
              <a:rPr lang="en-GB" sz="1100" dirty="0" smtClean="0"/>
              <a:t>Co-owned</a:t>
            </a:r>
          </a:p>
          <a:p>
            <a:pPr lvl="1"/>
            <a:r>
              <a:rPr lang="en-GB" sz="1100" dirty="0"/>
              <a:t>L</a:t>
            </a:r>
            <a:r>
              <a:rPr lang="en-GB" sz="1100" dirty="0" smtClean="0"/>
              <a:t>earning </a:t>
            </a:r>
            <a:r>
              <a:rPr lang="en-GB" sz="1100" dirty="0"/>
              <a:t>from practice</a:t>
            </a:r>
          </a:p>
        </p:txBody>
      </p:sp>
    </p:spTree>
    <p:extLst>
      <p:ext uri="{BB962C8B-B14F-4D97-AF65-F5344CB8AC3E}">
        <p14:creationId xmlns:p14="http://schemas.microsoft.com/office/powerpoint/2010/main" val="1232643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Shared, Common and Costly Problem</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4437391" y="1215116"/>
            <a:ext cx="4174458" cy="3259448"/>
          </a:xfrm>
        </p:spPr>
        <p:txBody>
          <a:bodyPr>
            <a:normAutofit fontScale="70000" lnSpcReduction="20000"/>
          </a:bodyPr>
          <a:lstStyle/>
          <a:p>
            <a:r>
              <a:rPr lang="en-GB" sz="2000" dirty="0" smtClean="0">
                <a:latin typeface="Cabin" pitchFamily="2" charset="0"/>
              </a:rPr>
              <a:t>Carrying and use of knives by children and young people in Milton Keynes </a:t>
            </a:r>
            <a:r>
              <a:rPr lang="en-GB" sz="2000" b="1" dirty="0" smtClean="0">
                <a:latin typeface="Cabin" pitchFamily="2" charset="0"/>
              </a:rPr>
              <a:t>affects all public services​</a:t>
            </a:r>
          </a:p>
          <a:p>
            <a:r>
              <a:rPr lang="en-GB" sz="2000" dirty="0" smtClean="0">
                <a:latin typeface="Cabin" pitchFamily="2" charset="0"/>
              </a:rPr>
              <a:t>All agencies </a:t>
            </a:r>
            <a:r>
              <a:rPr lang="en-GB" sz="2000" b="1" dirty="0" smtClean="0">
                <a:latin typeface="Cabin" pitchFamily="2" charset="0"/>
              </a:rPr>
              <a:t>incur costs </a:t>
            </a:r>
            <a:r>
              <a:rPr lang="en-GB" sz="2000" dirty="0" smtClean="0">
                <a:latin typeface="Cabin" pitchFamily="2" charset="0"/>
              </a:rPr>
              <a:t>and </a:t>
            </a:r>
            <a:r>
              <a:rPr lang="en-GB" sz="2000" b="1" dirty="0" smtClean="0">
                <a:latin typeface="Cabin" pitchFamily="2" charset="0"/>
              </a:rPr>
              <a:t>manage risk </a:t>
            </a:r>
            <a:r>
              <a:rPr lang="en-GB" sz="2000" dirty="0" smtClean="0">
                <a:latin typeface="Cabin" pitchFamily="2" charset="0"/>
              </a:rPr>
              <a:t>in this space</a:t>
            </a:r>
          </a:p>
          <a:p>
            <a:r>
              <a:rPr lang="en-GB" sz="2000" dirty="0" smtClean="0">
                <a:latin typeface="Cabin" pitchFamily="2" charset="0"/>
              </a:rPr>
              <a:t>Focused deterrence was decided upon as a </a:t>
            </a:r>
            <a:r>
              <a:rPr lang="en-GB" sz="2000" b="1" dirty="0" smtClean="0">
                <a:latin typeface="Cabin" pitchFamily="2" charset="0"/>
              </a:rPr>
              <a:t>shared project </a:t>
            </a:r>
            <a:r>
              <a:rPr lang="en-GB" sz="2000" dirty="0" smtClean="0">
                <a:latin typeface="Cabin" pitchFamily="2" charset="0"/>
              </a:rPr>
              <a:t>to target habitual knife offenders</a:t>
            </a:r>
          </a:p>
          <a:p>
            <a:endParaRPr lang="en-GB" sz="2000" dirty="0">
              <a:latin typeface="Cabin" pitchFamily="2" charset="0"/>
            </a:endParaRPr>
          </a:p>
          <a:p>
            <a:r>
              <a:rPr lang="en-GB" sz="2000" dirty="0" smtClean="0">
                <a:latin typeface="Cabin" pitchFamily="2" charset="0"/>
              </a:rPr>
              <a:t>So the idea was put through the research project lifecycle to work out the best way to implement…</a:t>
            </a:r>
          </a:p>
        </p:txBody>
      </p:sp>
      <p:pic>
        <p:nvPicPr>
          <p:cNvPr id="5" name="Picture 4" descr="Reminants of a Murder | The bloody knife and a blood stained…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215116"/>
            <a:ext cx="3794053" cy="3030796"/>
          </a:xfrm>
          <a:prstGeom prst="rect">
            <a:avLst/>
          </a:prstGeom>
        </p:spPr>
      </p:pic>
    </p:spTree>
    <p:extLst>
      <p:ext uri="{BB962C8B-B14F-4D97-AF65-F5344CB8AC3E}">
        <p14:creationId xmlns:p14="http://schemas.microsoft.com/office/powerpoint/2010/main" val="169813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a:t>From Social Care: </a:t>
            </a:r>
            <a:r>
              <a:rPr lang="en-GB" sz="3000" dirty="0" smtClean="0"/>
              <a:t>Challenges</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2829107"/>
          </a:xfrm>
        </p:spPr>
        <p:txBody>
          <a:bodyPr>
            <a:noAutofit/>
          </a:bodyPr>
          <a:lstStyle/>
          <a:p>
            <a:r>
              <a:rPr lang="en-GB" sz="1200" dirty="0" smtClean="0"/>
              <a:t>Building </a:t>
            </a:r>
            <a:r>
              <a:rPr lang="en-GB" sz="1200" dirty="0"/>
              <a:t>momentum at the beginning especially due to the professional nervousness</a:t>
            </a:r>
          </a:p>
          <a:p>
            <a:r>
              <a:rPr lang="en-GB" sz="1200" dirty="0"/>
              <a:t>Implementing a project in a space where there was so much else already </a:t>
            </a:r>
            <a:r>
              <a:rPr lang="en-GB" sz="1200" dirty="0" smtClean="0"/>
              <a:t>happening</a:t>
            </a:r>
          </a:p>
          <a:p>
            <a:r>
              <a:rPr lang="en-GB" sz="1200" dirty="0" smtClean="0"/>
              <a:t>Keeping </a:t>
            </a:r>
            <a:r>
              <a:rPr lang="en-GB" sz="1200" dirty="0"/>
              <a:t>momentum with personnel changes in </a:t>
            </a:r>
            <a:r>
              <a:rPr lang="en-GB" sz="1200" dirty="0" smtClean="0"/>
              <a:t>partnership, </a:t>
            </a:r>
            <a:r>
              <a:rPr lang="en-GB" sz="1200" dirty="0"/>
              <a:t>and also </a:t>
            </a:r>
            <a:r>
              <a:rPr lang="en-GB" sz="1200" dirty="0" smtClean="0"/>
              <a:t>a police restructure programme changing geographic responsibilities</a:t>
            </a:r>
            <a:endParaRPr lang="en-GB" sz="1200" dirty="0"/>
          </a:p>
          <a:p>
            <a:r>
              <a:rPr lang="en-GB" sz="1200" dirty="0"/>
              <a:t>Adult </a:t>
            </a:r>
            <a:r>
              <a:rPr lang="en-GB" sz="1200" dirty="0" smtClean="0"/>
              <a:t>cohort</a:t>
            </a:r>
          </a:p>
          <a:p>
            <a:pPr lvl="1"/>
            <a:r>
              <a:rPr lang="en-GB" sz="1100" dirty="0"/>
              <a:t>M</a:t>
            </a:r>
            <a:r>
              <a:rPr lang="en-GB" sz="1100" dirty="0" smtClean="0"/>
              <a:t>ore </a:t>
            </a:r>
            <a:r>
              <a:rPr lang="en-GB" sz="1100" dirty="0"/>
              <a:t>difficult to </a:t>
            </a:r>
            <a:r>
              <a:rPr lang="en-GB" sz="1100" dirty="0" smtClean="0"/>
              <a:t>engage</a:t>
            </a:r>
          </a:p>
          <a:p>
            <a:pPr lvl="1"/>
            <a:r>
              <a:rPr lang="en-GB" sz="1100" dirty="0" smtClean="0"/>
              <a:t>Push/pull </a:t>
            </a:r>
            <a:r>
              <a:rPr lang="en-GB" sz="1100" dirty="0"/>
              <a:t>factors more </a:t>
            </a:r>
            <a:r>
              <a:rPr lang="en-GB" sz="1100" dirty="0" smtClean="0"/>
              <a:t>entrenched</a:t>
            </a:r>
          </a:p>
          <a:p>
            <a:pPr lvl="1"/>
            <a:r>
              <a:rPr lang="en-GB" sz="1100" dirty="0"/>
              <a:t>D</a:t>
            </a:r>
            <a:r>
              <a:rPr lang="en-GB" sz="1100" dirty="0" smtClean="0"/>
              <a:t>ifficult </a:t>
            </a:r>
            <a:r>
              <a:rPr lang="en-GB" sz="1100" dirty="0"/>
              <a:t>to locate and track down as more mobile</a:t>
            </a:r>
          </a:p>
          <a:p>
            <a:endParaRPr lang="en-GB" sz="1200" dirty="0"/>
          </a:p>
        </p:txBody>
      </p:sp>
    </p:spTree>
    <p:extLst>
      <p:ext uri="{BB962C8B-B14F-4D97-AF65-F5344CB8AC3E}">
        <p14:creationId xmlns:p14="http://schemas.microsoft.com/office/powerpoint/2010/main" val="7678829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fontScale="90000"/>
          </a:bodyPr>
          <a:lstStyle/>
          <a:p>
            <a:r>
              <a:rPr lang="en-GB" dirty="0"/>
              <a:t>From Social Care: </a:t>
            </a:r>
            <a:r>
              <a:rPr lang="en-GB" sz="3000" dirty="0" smtClean="0"/>
              <a:t>Ongoing benefits aside from positive outcomes</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3172007"/>
          </a:xfrm>
        </p:spPr>
        <p:txBody>
          <a:bodyPr>
            <a:noAutofit/>
          </a:bodyPr>
          <a:lstStyle/>
          <a:p>
            <a:r>
              <a:rPr lang="en-GB" sz="1200" dirty="0" smtClean="0"/>
              <a:t>Relationships </a:t>
            </a:r>
            <a:r>
              <a:rPr lang="en-GB" sz="1200" dirty="0"/>
              <a:t>built on between partners so further strengthened</a:t>
            </a:r>
          </a:p>
          <a:p>
            <a:r>
              <a:rPr lang="en-GB" sz="1200" dirty="0"/>
              <a:t>Example of how partners can all feel responsible for care/prevention plans for individuals and collaborate in the care (police didn’t just wait for the enforcement trigger, they actively engaged in the treatment)</a:t>
            </a:r>
          </a:p>
          <a:p>
            <a:r>
              <a:rPr lang="en-GB" sz="1200" dirty="0"/>
              <a:t>Learning that can be adapted to other parts of the system including </a:t>
            </a:r>
            <a:endParaRPr lang="en-GB" sz="1200" dirty="0" smtClean="0"/>
          </a:p>
          <a:p>
            <a:pPr lvl="1"/>
            <a:r>
              <a:rPr lang="en-GB" sz="1100" dirty="0" smtClean="0"/>
              <a:t>Benefits </a:t>
            </a:r>
            <a:r>
              <a:rPr lang="en-GB" sz="1100" dirty="0"/>
              <a:t>of relationship based </a:t>
            </a:r>
            <a:r>
              <a:rPr lang="en-GB" sz="1100" dirty="0" smtClean="0"/>
              <a:t>practice</a:t>
            </a:r>
          </a:p>
          <a:p>
            <a:pPr lvl="1"/>
            <a:r>
              <a:rPr lang="en-GB" sz="1100" dirty="0"/>
              <a:t>H</a:t>
            </a:r>
            <a:r>
              <a:rPr lang="en-GB" sz="1100" dirty="0" smtClean="0"/>
              <a:t>olistic offer</a:t>
            </a:r>
          </a:p>
          <a:p>
            <a:pPr lvl="1"/>
            <a:r>
              <a:rPr lang="en-GB" sz="1100" dirty="0"/>
              <a:t>L</a:t>
            </a:r>
            <a:r>
              <a:rPr lang="en-GB" sz="1100" dirty="0" smtClean="0"/>
              <a:t>ow </a:t>
            </a:r>
            <a:r>
              <a:rPr lang="en-GB" sz="1100" dirty="0"/>
              <a:t>case loads to support immediacy of </a:t>
            </a:r>
            <a:r>
              <a:rPr lang="en-GB" sz="1100" dirty="0" smtClean="0"/>
              <a:t>support</a:t>
            </a:r>
          </a:p>
          <a:p>
            <a:pPr lvl="1"/>
            <a:r>
              <a:rPr lang="en-GB" sz="1100" dirty="0"/>
              <a:t>F</a:t>
            </a:r>
            <a:r>
              <a:rPr lang="en-GB" sz="1100" dirty="0" smtClean="0"/>
              <a:t>lexibility </a:t>
            </a:r>
            <a:r>
              <a:rPr lang="en-GB" sz="1100" dirty="0"/>
              <a:t>to meet the needs of the individual </a:t>
            </a:r>
          </a:p>
          <a:p>
            <a:r>
              <a:rPr lang="en-GB" sz="1200" dirty="0"/>
              <a:t>Better understanding of how to test and </a:t>
            </a:r>
            <a:r>
              <a:rPr lang="en-GB" sz="1200" dirty="0" smtClean="0"/>
              <a:t>evaluate</a:t>
            </a:r>
            <a:endParaRPr lang="en-GB" sz="1200" dirty="0"/>
          </a:p>
        </p:txBody>
      </p:sp>
    </p:spTree>
    <p:extLst>
      <p:ext uri="{BB962C8B-B14F-4D97-AF65-F5344CB8AC3E}">
        <p14:creationId xmlns:p14="http://schemas.microsoft.com/office/powerpoint/2010/main" val="4007549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
              <a:srgbClr val="0F8290">
                <a:lumMod val="100000"/>
                <a:alpha val="10000"/>
              </a:srgb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a:t>From Social Care: </a:t>
            </a:r>
            <a:r>
              <a:rPr lang="en-GB" sz="3000" dirty="0" smtClean="0"/>
              <a:t>Some Key Learning</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3562532"/>
          </a:xfrm>
        </p:spPr>
        <p:txBody>
          <a:bodyPr>
            <a:normAutofit/>
          </a:bodyPr>
          <a:lstStyle/>
          <a:p>
            <a:r>
              <a:rPr lang="en-GB" sz="1200" dirty="0"/>
              <a:t>The name made it more difficult to “sell” – doesn’t fit a child based perspective</a:t>
            </a:r>
          </a:p>
          <a:p>
            <a:r>
              <a:rPr lang="en-GB" sz="1200" dirty="0"/>
              <a:t>Adapt model for </a:t>
            </a:r>
            <a:r>
              <a:rPr lang="en-GB" sz="1200" dirty="0" smtClean="0"/>
              <a:t>adults</a:t>
            </a:r>
          </a:p>
          <a:p>
            <a:pPr lvl="1"/>
            <a:r>
              <a:rPr lang="en-GB" sz="1100" dirty="0" smtClean="0"/>
              <a:t>Potentially reduce </a:t>
            </a:r>
            <a:r>
              <a:rPr lang="en-GB" sz="1100" dirty="0"/>
              <a:t>age range to cover transition but not up to 25</a:t>
            </a:r>
          </a:p>
          <a:p>
            <a:r>
              <a:rPr lang="en-GB" sz="1200" dirty="0"/>
              <a:t>If working with adults focus it on care </a:t>
            </a:r>
            <a:r>
              <a:rPr lang="en-GB" sz="1200" dirty="0" smtClean="0"/>
              <a:t>leavers in the cohort</a:t>
            </a:r>
          </a:p>
          <a:p>
            <a:pPr lvl="1"/>
            <a:r>
              <a:rPr lang="en-GB" sz="1100" dirty="0"/>
              <a:t>V</a:t>
            </a:r>
            <a:r>
              <a:rPr lang="en-GB" sz="1100" dirty="0" smtClean="0"/>
              <a:t>ulnerable </a:t>
            </a:r>
            <a:r>
              <a:rPr lang="en-GB" sz="1100" dirty="0"/>
              <a:t>to lots of things on top of criminal </a:t>
            </a:r>
            <a:r>
              <a:rPr lang="en-GB" sz="1100" dirty="0" smtClean="0"/>
              <a:t>exploitation</a:t>
            </a:r>
          </a:p>
          <a:p>
            <a:pPr lvl="1"/>
            <a:r>
              <a:rPr lang="en-GB" sz="1100" dirty="0"/>
              <a:t>C</a:t>
            </a:r>
            <a:r>
              <a:rPr lang="en-GB" sz="1100" dirty="0" smtClean="0"/>
              <a:t>ould </a:t>
            </a:r>
            <a:r>
              <a:rPr lang="en-GB" sz="1100" dirty="0"/>
              <a:t>be a really good model for corporate parenting</a:t>
            </a:r>
          </a:p>
          <a:p>
            <a:r>
              <a:rPr lang="en-GB" sz="1200" dirty="0"/>
              <a:t>Should be a model adapted across system as it is support to reduce the vulnerabilities that lead to crime as well as other concerns such as MH, DA, drug and alcohol use etc.</a:t>
            </a:r>
          </a:p>
          <a:p>
            <a:r>
              <a:rPr lang="en-GB" sz="1200" dirty="0" smtClean="0"/>
              <a:t>Ongoing </a:t>
            </a:r>
            <a:r>
              <a:rPr lang="en-GB" sz="1200" dirty="0"/>
              <a:t>monitoring is a </a:t>
            </a:r>
            <a:r>
              <a:rPr lang="en-GB" sz="1200" dirty="0" smtClean="0"/>
              <a:t>must (Tracking)</a:t>
            </a:r>
          </a:p>
          <a:p>
            <a:r>
              <a:rPr lang="en-GB" sz="1200" dirty="0" smtClean="0"/>
              <a:t>Working through the research and building it based on the lifecycle made it much easier to take from idea, to evidence-based plan, to delivery and on to finding out what works</a:t>
            </a:r>
            <a:endParaRPr lang="en-GB" sz="1200" dirty="0"/>
          </a:p>
        </p:txBody>
      </p:sp>
    </p:spTree>
    <p:extLst>
      <p:ext uri="{BB962C8B-B14F-4D97-AF65-F5344CB8AC3E}">
        <p14:creationId xmlns:p14="http://schemas.microsoft.com/office/powerpoint/2010/main" val="63169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Police Testimonial</a:t>
            </a:r>
            <a:endParaRPr lang="en-GB" dirty="0"/>
          </a:p>
        </p:txBody>
      </p:sp>
      <p:sp>
        <p:nvSpPr>
          <p:cNvPr id="3" name="Content Placeholder 2"/>
          <p:cNvSpPr>
            <a:spLocks noGrp="1"/>
          </p:cNvSpPr>
          <p:nvPr>
            <p:ph idx="1"/>
          </p:nvPr>
        </p:nvSpPr>
        <p:spPr>
          <a:xfrm>
            <a:off x="628650" y="1228544"/>
            <a:ext cx="7886700" cy="2552882"/>
          </a:xfrm>
        </p:spPr>
        <p:txBody>
          <a:bodyPr>
            <a:normAutofit lnSpcReduction="10000"/>
          </a:bodyPr>
          <a:lstStyle/>
          <a:p>
            <a:pPr marL="0" indent="0">
              <a:buNone/>
            </a:pPr>
            <a:endParaRPr lang="en-GB" sz="1600" dirty="0" smtClean="0"/>
          </a:p>
          <a:p>
            <a:pPr marL="0" indent="0">
              <a:buNone/>
            </a:pPr>
            <a:r>
              <a:rPr lang="en-GB" sz="1600" i="1" dirty="0" smtClean="0"/>
              <a:t>At </a:t>
            </a:r>
            <a:r>
              <a:rPr lang="en-GB" sz="1600" i="1" dirty="0"/>
              <a:t>the start of the intervention, a comment was made between policing colleagues that they did not think that many of the cohort would engage with the intervention as they were all offenders who were frequently on their briefings and were tough to work with. However, they went on to say that they were very surprised that the </a:t>
            </a:r>
            <a:r>
              <a:rPr lang="en-GB" sz="1600" i="1" dirty="0" smtClean="0"/>
              <a:t>children and young people </a:t>
            </a:r>
            <a:r>
              <a:rPr lang="en-GB" sz="1600" i="1" dirty="0"/>
              <a:t>did engage. They noted that as time passed and the intervention was delivered these individuals stopped appearing on briefings; they just weren’t being suspected of the same crimes.</a:t>
            </a:r>
          </a:p>
        </p:txBody>
      </p:sp>
    </p:spTree>
    <p:extLst>
      <p:ext uri="{BB962C8B-B14F-4D97-AF65-F5344CB8AC3E}">
        <p14:creationId xmlns:p14="http://schemas.microsoft.com/office/powerpoint/2010/main" val="2318461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2D6D-0902-EC1F-50D1-F6EC440CDF8C}"/>
              </a:ext>
            </a:extLst>
          </p:cNvPr>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0220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a:xfrm>
            <a:off x="628649" y="320472"/>
            <a:ext cx="7886700" cy="686125"/>
          </a:xfrm>
        </p:spPr>
        <p:txBody>
          <a:bodyPr>
            <a:normAutofit/>
          </a:bodyPr>
          <a:lstStyle/>
          <a:p>
            <a:r>
              <a:rPr lang="en-GB" sz="3000" dirty="0" smtClean="0">
                <a:latin typeface="Lexend"/>
              </a:rPr>
              <a:t>Research Project Lifecycle</a:t>
            </a:r>
            <a:endParaRPr lang="en-US" dirty="0">
              <a:latin typeface="Lexend"/>
            </a:endParaRPr>
          </a:p>
        </p:txBody>
      </p:sp>
      <p:sp>
        <p:nvSpPr>
          <p:cNvPr id="6" name="TextBox 5"/>
          <p:cNvSpPr txBox="1"/>
          <p:nvPr/>
        </p:nvSpPr>
        <p:spPr>
          <a:xfrm>
            <a:off x="352424" y="4804946"/>
            <a:ext cx="4848225" cy="338554"/>
          </a:xfrm>
          <a:prstGeom prst="rect">
            <a:avLst/>
          </a:prstGeom>
          <a:noFill/>
        </p:spPr>
        <p:txBody>
          <a:bodyPr wrap="square" rtlCol="0">
            <a:spAutoFit/>
          </a:bodyPr>
          <a:lstStyle/>
          <a:p>
            <a:r>
              <a:rPr lang="en-GB" sz="800" dirty="0" smtClean="0">
                <a:solidFill>
                  <a:srgbClr val="0F8290"/>
                </a:solidFill>
              </a:rPr>
              <a:t>Reference: </a:t>
            </a:r>
            <a:r>
              <a:rPr lang="en-GB" sz="800" dirty="0" smtClean="0"/>
              <a:t>Adapted from Olphin, T.P.A. (2023). </a:t>
            </a:r>
            <a:r>
              <a:rPr lang="en-GB" sz="800" i="1" dirty="0" smtClean="0"/>
              <a:t>Research Project Lifecycle: A Structured Approach to Conducting Research in the Public Sector. </a:t>
            </a:r>
            <a:r>
              <a:rPr lang="en-GB" sz="800" dirty="0" smtClean="0"/>
              <a:t>Reading, UK: Thames Valley Violence Reduction Unit. @ Crown Copyright 2023</a:t>
            </a:r>
            <a:endParaRPr lang="en-GB" sz="800" dirty="0"/>
          </a:p>
        </p:txBody>
      </p:sp>
      <p:pic>
        <p:nvPicPr>
          <p:cNvPr id="7" name="Picture 6"/>
          <p:cNvPicPr>
            <a:picLocks noChangeAspect="1"/>
          </p:cNvPicPr>
          <p:nvPr/>
        </p:nvPicPr>
        <p:blipFill>
          <a:blip r:embed="rId2"/>
          <a:stretch>
            <a:fillRect/>
          </a:stretch>
        </p:blipFill>
        <p:spPr>
          <a:xfrm>
            <a:off x="1006982" y="907845"/>
            <a:ext cx="7130033" cy="3897101"/>
          </a:xfrm>
          <a:prstGeom prst="rect">
            <a:avLst/>
          </a:prstGeom>
        </p:spPr>
      </p:pic>
    </p:spTree>
    <p:extLst>
      <p:ext uri="{BB962C8B-B14F-4D97-AF65-F5344CB8AC3E}">
        <p14:creationId xmlns:p14="http://schemas.microsoft.com/office/powerpoint/2010/main" val="33065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Review of Previous Literature</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6304301" cy="1971857"/>
          </a:xfrm>
        </p:spPr>
        <p:txBody>
          <a:bodyPr>
            <a:normAutofit fontScale="85000" lnSpcReduction="20000"/>
          </a:bodyPr>
          <a:lstStyle/>
          <a:p>
            <a:r>
              <a:rPr lang="en-GB" sz="2000" dirty="0" smtClean="0">
                <a:latin typeface="Cabin" pitchFamily="2" charset="0"/>
              </a:rPr>
              <a:t>Evidence shows promise</a:t>
            </a:r>
          </a:p>
          <a:p>
            <a:r>
              <a:rPr lang="en-GB" sz="2000" dirty="0" smtClean="0">
                <a:latin typeface="Cabin" pitchFamily="2" charset="0"/>
              </a:rPr>
              <a:t>Evidence almost entirely from US cities</a:t>
            </a:r>
          </a:p>
          <a:p>
            <a:r>
              <a:rPr lang="en-GB" sz="2000" dirty="0" smtClean="0">
                <a:latin typeface="Cabin" pitchFamily="2" charset="0"/>
              </a:rPr>
              <a:t>Works well in high violence cohorts, and in violent groups</a:t>
            </a:r>
          </a:p>
          <a:p>
            <a:r>
              <a:rPr lang="en-GB" sz="2000" dirty="0" smtClean="0">
                <a:latin typeface="Cabin" pitchFamily="2" charset="0"/>
              </a:rPr>
              <a:t>No strong evidence from UK or similar countries</a:t>
            </a:r>
            <a:endParaRPr lang="en-GB" sz="2000" dirty="0">
              <a:latin typeface="Cabin" pitchFamily="2" charset="0"/>
            </a:endParaRPr>
          </a:p>
          <a:p>
            <a:r>
              <a:rPr lang="en-GB" sz="2000" dirty="0" smtClean="0">
                <a:latin typeface="Cabin" pitchFamily="2" charset="0"/>
              </a:rPr>
              <a:t>Need to test efficacy in UK setting</a:t>
            </a:r>
          </a:p>
        </p:txBody>
      </p:sp>
      <p:pic>
        <p:nvPicPr>
          <p:cNvPr id="4" name="Picture 3" descr="File:Chicago sunrise 1.jp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200400"/>
            <a:ext cx="5239062" cy="1665397"/>
          </a:xfrm>
          <a:prstGeom prst="rect">
            <a:avLst/>
          </a:prstGeom>
        </p:spPr>
      </p:pic>
      <p:pic>
        <p:nvPicPr>
          <p:cNvPr id="5" name="Picture 4" descr="Milton Keynes | Milton Keynes Theatre | Edgar Jiménez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374" y="3199914"/>
            <a:ext cx="2226976" cy="1665883"/>
          </a:xfrm>
          <a:prstGeom prst="rect">
            <a:avLst/>
          </a:prstGeom>
        </p:spPr>
      </p:pic>
    </p:spTree>
    <p:extLst>
      <p:ext uri="{BB962C8B-B14F-4D97-AF65-F5344CB8AC3E}">
        <p14:creationId xmlns:p14="http://schemas.microsoft.com/office/powerpoint/2010/main" val="203609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What is the Focused Deterrence Trial?</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3467282"/>
          </a:xfrm>
        </p:spPr>
        <p:txBody>
          <a:bodyPr>
            <a:normAutofit fontScale="55000" lnSpcReduction="20000"/>
          </a:bodyPr>
          <a:lstStyle/>
          <a:p>
            <a:r>
              <a:rPr lang="en-GB" sz="2400" dirty="0"/>
              <a:t>Randomised Controlled </a:t>
            </a:r>
            <a:r>
              <a:rPr lang="en-GB" sz="2400" dirty="0" smtClean="0"/>
              <a:t>Trial</a:t>
            </a:r>
          </a:p>
          <a:p>
            <a:r>
              <a:rPr lang="en-GB" sz="2400" dirty="0" smtClean="0"/>
              <a:t>First full trial to go through the research project lifecycle (See appendix)</a:t>
            </a:r>
          </a:p>
          <a:p>
            <a:pPr lvl="1"/>
            <a:r>
              <a:rPr lang="en-GB" sz="2100" dirty="0" smtClean="0"/>
              <a:t>Took under a month to go from idea to fully designed experiment</a:t>
            </a:r>
          </a:p>
          <a:p>
            <a:pPr lvl="1"/>
            <a:r>
              <a:rPr lang="en-GB" sz="2100" dirty="0" smtClean="0"/>
              <a:t>Strong existing understanding of evidence base within our team</a:t>
            </a:r>
          </a:p>
          <a:p>
            <a:pPr lvl="1"/>
            <a:r>
              <a:rPr lang="en-GB" sz="2200" dirty="0">
                <a:latin typeface="Cabin" pitchFamily="2" charset="0"/>
              </a:rPr>
              <a:t>Very clear following Gate 0 that all agencies’ had a consistent problem that suited focused deterrence </a:t>
            </a:r>
            <a:endParaRPr lang="en-GB" sz="2200" dirty="0" smtClean="0"/>
          </a:p>
          <a:p>
            <a:r>
              <a:rPr lang="en-GB" sz="2400" dirty="0" smtClean="0"/>
              <a:t>Young people (under 25) involved in repeat knife offending, or knife and violent or sexual offending</a:t>
            </a:r>
          </a:p>
          <a:p>
            <a:endParaRPr lang="en-GB" sz="2400" dirty="0"/>
          </a:p>
          <a:p>
            <a:pPr marL="0" indent="0">
              <a:buNone/>
            </a:pPr>
            <a:r>
              <a:rPr lang="en-GB" sz="2400" b="1" i="1" dirty="0" smtClean="0">
                <a:latin typeface="Cabin" pitchFamily="2" charset="0"/>
              </a:rPr>
              <a:t>Does </a:t>
            </a:r>
            <a:r>
              <a:rPr lang="en-GB" sz="2400" b="1" i="1" dirty="0">
                <a:latin typeface="Cabin" pitchFamily="2" charset="0"/>
              </a:rPr>
              <a:t>offering </a:t>
            </a:r>
            <a:r>
              <a:rPr lang="en-GB" sz="2400" b="1" i="1" dirty="0" smtClean="0">
                <a:latin typeface="Cabin" pitchFamily="2" charset="0"/>
              </a:rPr>
              <a:t>them social care led </a:t>
            </a:r>
            <a:r>
              <a:rPr lang="en-GB" sz="2400" b="1" i="1" dirty="0">
                <a:latin typeface="Cabin" pitchFamily="2" charset="0"/>
              </a:rPr>
              <a:t>problem </a:t>
            </a:r>
            <a:r>
              <a:rPr lang="en-GB" sz="2400" b="1" i="1" dirty="0" smtClean="0">
                <a:latin typeface="Cabin" pitchFamily="2" charset="0"/>
              </a:rPr>
              <a:t>solving, </a:t>
            </a:r>
            <a:r>
              <a:rPr lang="en-GB" sz="2400" b="1" i="1" dirty="0">
                <a:latin typeface="Cabin" pitchFamily="2" charset="0"/>
              </a:rPr>
              <a:t>to provide immediate support in ways that suit them, alongside a procedurally just policing deterrence approach, reduce reoffending in the treatment </a:t>
            </a:r>
            <a:r>
              <a:rPr lang="en-GB" sz="2400" b="1" i="1" dirty="0" smtClean="0">
                <a:latin typeface="Cabin" pitchFamily="2" charset="0"/>
              </a:rPr>
              <a:t>cohort?​</a:t>
            </a:r>
            <a:endParaRPr lang="en-GB" sz="2400" b="1" i="1" dirty="0">
              <a:latin typeface="Cabin" pitchFamily="2" charset="0"/>
            </a:endParaRPr>
          </a:p>
        </p:txBody>
      </p:sp>
    </p:spTree>
    <p:extLst>
      <p:ext uri="{BB962C8B-B14F-4D97-AF65-F5344CB8AC3E}">
        <p14:creationId xmlns:p14="http://schemas.microsoft.com/office/powerpoint/2010/main" val="176220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Cohort Identification</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4"/>
            <a:ext cx="7886700" cy="3768970"/>
          </a:xfrm>
        </p:spPr>
        <p:txBody>
          <a:bodyPr>
            <a:normAutofit/>
          </a:bodyPr>
          <a:lstStyle/>
          <a:p>
            <a:r>
              <a:rPr lang="en-GB" sz="1200" dirty="0" smtClean="0">
                <a:latin typeface="Cabin" pitchFamily="2" charset="0"/>
              </a:rPr>
              <a:t>Small budget available, so impact needed to be maximised by selecting cohort with likely offending</a:t>
            </a:r>
          </a:p>
          <a:p>
            <a:r>
              <a:rPr lang="en-GB" sz="1200" dirty="0" smtClean="0">
                <a:latin typeface="Cabin" pitchFamily="2" charset="0"/>
              </a:rPr>
              <a:t>Good data science is essential for selecting productive cohorts</a:t>
            </a:r>
          </a:p>
          <a:p>
            <a:r>
              <a:rPr lang="en-GB" sz="1200" dirty="0" smtClean="0">
                <a:latin typeface="Cabin" pitchFamily="2" charset="0"/>
              </a:rPr>
              <a:t>Needed to be a cohort that both police and social services could agree was appropriate for the intervention</a:t>
            </a:r>
          </a:p>
          <a:p>
            <a:r>
              <a:rPr lang="en-GB" sz="1200" dirty="0" smtClean="0">
                <a:latin typeface="Cabin" pitchFamily="2" charset="0"/>
              </a:rPr>
              <a:t>Avoiding expert selection</a:t>
            </a:r>
          </a:p>
          <a:p>
            <a:pPr lvl="1"/>
            <a:r>
              <a:rPr lang="en-GB" sz="1000" dirty="0" smtClean="0">
                <a:latin typeface="Cabin" pitchFamily="2" charset="0"/>
              </a:rPr>
              <a:t>Hard to ensure cohort will have high levels of reoffending</a:t>
            </a:r>
          </a:p>
          <a:p>
            <a:pPr lvl="1"/>
            <a:r>
              <a:rPr lang="en-GB" sz="1000" dirty="0" smtClean="0">
                <a:latin typeface="Cabin" pitchFamily="2" charset="0"/>
              </a:rPr>
              <a:t>Findings would be much easier to replicate or implement if based on data identified rules</a:t>
            </a:r>
          </a:p>
          <a:p>
            <a:endParaRPr lang="en-GB" sz="1200" dirty="0" smtClean="0">
              <a:latin typeface="Cabin" pitchFamily="2" charset="0"/>
            </a:endParaRPr>
          </a:p>
          <a:p>
            <a:r>
              <a:rPr lang="en-GB" sz="1000" b="1" dirty="0" smtClean="0"/>
              <a:t>Young </a:t>
            </a:r>
            <a:r>
              <a:rPr lang="en-GB" sz="1000" b="1" dirty="0"/>
              <a:t>people (11-25) who have had at least one knife offence as a suspect in the past 12 months </a:t>
            </a:r>
            <a:r>
              <a:rPr lang="en-GB" sz="1000" b="1" u="sng" dirty="0"/>
              <a:t>and</a:t>
            </a:r>
            <a:r>
              <a:rPr lang="en-GB" sz="1000" b="1" dirty="0"/>
              <a:t> one of another knife offence, a violent offence, or a sexual offence as a suspect in the past 24 months</a:t>
            </a:r>
          </a:p>
          <a:p>
            <a:r>
              <a:rPr lang="en-GB" sz="1000" b="1" dirty="0"/>
              <a:t>Either repeat knife offenders, or knife offenders who have also shown propensity to conduct violent or sexual </a:t>
            </a:r>
            <a:r>
              <a:rPr lang="en-GB" sz="1000" b="1" dirty="0" smtClean="0"/>
              <a:t>offences</a:t>
            </a:r>
            <a:endParaRPr lang="en-GB" sz="1000" b="1" dirty="0"/>
          </a:p>
        </p:txBody>
      </p:sp>
    </p:spTree>
    <p:extLst>
      <p:ext uri="{BB962C8B-B14F-4D97-AF65-F5344CB8AC3E}">
        <p14:creationId xmlns:p14="http://schemas.microsoft.com/office/powerpoint/2010/main" val="383282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fontScale="90000"/>
          </a:bodyPr>
          <a:lstStyle/>
          <a:p>
            <a:r>
              <a:rPr lang="en-GB" sz="3000" dirty="0" smtClean="0"/>
              <a:t>What is Focused Deterrence in Milton Keynes?</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7886700" cy="3852276"/>
          </a:xfrm>
        </p:spPr>
        <p:txBody>
          <a:bodyPr>
            <a:normAutofit/>
          </a:bodyPr>
          <a:lstStyle/>
          <a:p>
            <a:r>
              <a:rPr lang="en-GB" sz="1400" b="1" dirty="0" smtClean="0"/>
              <a:t>Social care led problem solving </a:t>
            </a:r>
            <a:r>
              <a:rPr lang="en-GB" sz="1400" dirty="0" smtClean="0"/>
              <a:t>approach from a </a:t>
            </a:r>
            <a:r>
              <a:rPr lang="en-GB" sz="1400" b="1" dirty="0" smtClean="0"/>
              <a:t>dedicated case worker</a:t>
            </a:r>
          </a:p>
          <a:p>
            <a:r>
              <a:rPr lang="en-GB" sz="1400" b="1" dirty="0" smtClean="0"/>
              <a:t>Procedurally-just </a:t>
            </a:r>
            <a:r>
              <a:rPr lang="en-GB" sz="1400" dirty="0" smtClean="0"/>
              <a:t>police response to cases that fail to engage, or who continue to offend</a:t>
            </a:r>
          </a:p>
          <a:p>
            <a:r>
              <a:rPr lang="en-GB" sz="1400" b="1" dirty="0" smtClean="0"/>
              <a:t>In depth and intensive </a:t>
            </a:r>
            <a:r>
              <a:rPr lang="en-GB" sz="1400" dirty="0" smtClean="0"/>
              <a:t>problem solving approach that lasts </a:t>
            </a:r>
            <a:r>
              <a:rPr lang="en-GB" sz="1400" b="1" dirty="0" smtClean="0"/>
              <a:t>12 months </a:t>
            </a:r>
            <a:r>
              <a:rPr lang="en-GB" sz="1400" dirty="0" smtClean="0"/>
              <a:t>for each member of the cohort</a:t>
            </a:r>
          </a:p>
          <a:p>
            <a:pPr lvl="1"/>
            <a:r>
              <a:rPr lang="en-GB" sz="1200" dirty="0" smtClean="0"/>
              <a:t>The young person gets a visit from social care explaining the process and what will happen (that they will receive tailored support from a dedicated care worker, but that the police will intervene rapidly if there is any sign of continued offending)</a:t>
            </a:r>
          </a:p>
          <a:p>
            <a:pPr lvl="1"/>
            <a:r>
              <a:rPr lang="en-GB" sz="1200" dirty="0" smtClean="0"/>
              <a:t>Police officer visits to explain from the police side after this, to demonstrate involvement and attention, but also to show that they won’t be involved if the offending stops and the engagement with social care prevents their involvement in crime</a:t>
            </a:r>
            <a:endParaRPr lang="en-GB" sz="1400" dirty="0"/>
          </a:p>
        </p:txBody>
      </p:sp>
    </p:spTree>
    <p:extLst>
      <p:ext uri="{BB962C8B-B14F-4D97-AF65-F5344CB8AC3E}">
        <p14:creationId xmlns:p14="http://schemas.microsoft.com/office/powerpoint/2010/main" val="188332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sz="3000" dirty="0" smtClean="0"/>
              <a:t>What was delivered?</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3364044" cy="3852276"/>
          </a:xfrm>
        </p:spPr>
        <p:txBody>
          <a:bodyPr>
            <a:normAutofit/>
          </a:bodyPr>
          <a:lstStyle/>
          <a:p>
            <a:r>
              <a:rPr lang="en-GB" sz="1200" dirty="0" smtClean="0"/>
              <a:t>Multi-agency </a:t>
            </a:r>
            <a:r>
              <a:rPr lang="en-GB" sz="1200" b="1" dirty="0" smtClean="0"/>
              <a:t>care-led</a:t>
            </a:r>
            <a:r>
              <a:rPr lang="en-GB" sz="1200" dirty="0" smtClean="0"/>
              <a:t> approach</a:t>
            </a:r>
          </a:p>
          <a:p>
            <a:r>
              <a:rPr lang="en-GB" sz="1200" dirty="0" smtClean="0"/>
              <a:t>Working out </a:t>
            </a:r>
            <a:r>
              <a:rPr lang="en-GB" sz="1200" b="1" dirty="0" smtClean="0"/>
              <a:t>how to help</a:t>
            </a:r>
            <a:r>
              <a:rPr lang="en-GB" sz="1200" dirty="0" smtClean="0"/>
              <a:t>, not taking the easy option</a:t>
            </a:r>
          </a:p>
          <a:p>
            <a:r>
              <a:rPr lang="en-GB" sz="1200" b="1" dirty="0" smtClean="0"/>
              <a:t>Person centred </a:t>
            </a:r>
            <a:r>
              <a:rPr lang="en-GB" sz="1200" dirty="0" smtClean="0"/>
              <a:t>problem solving</a:t>
            </a:r>
          </a:p>
          <a:p>
            <a:pPr lvl="1"/>
            <a:r>
              <a:rPr lang="en-GB" sz="1100" dirty="0" smtClean="0"/>
              <a:t>Trusted adult, allocated long term, who they could build a </a:t>
            </a:r>
            <a:r>
              <a:rPr lang="en-GB" sz="1100" b="1" dirty="0" smtClean="0"/>
              <a:t>supportive relationship</a:t>
            </a:r>
            <a:r>
              <a:rPr lang="en-GB" sz="1100" dirty="0" smtClean="0"/>
              <a:t> with</a:t>
            </a:r>
          </a:p>
          <a:p>
            <a:pPr lvl="1"/>
            <a:r>
              <a:rPr lang="en-GB" sz="1100" dirty="0" smtClean="0"/>
              <a:t>The suite of options grew as the trial progressed</a:t>
            </a:r>
          </a:p>
          <a:p>
            <a:pPr lvl="1"/>
            <a:r>
              <a:rPr lang="en-GB" sz="1100" dirty="0" smtClean="0"/>
              <a:t>In depth </a:t>
            </a:r>
            <a:r>
              <a:rPr lang="en-GB" sz="1100" b="1" dirty="0" smtClean="0"/>
              <a:t>problem solving</a:t>
            </a:r>
            <a:r>
              <a:rPr lang="en-GB" sz="1100" dirty="0" smtClean="0"/>
              <a:t>, done with the young person, not to them</a:t>
            </a:r>
          </a:p>
          <a:p>
            <a:r>
              <a:rPr lang="en-GB" sz="1200" b="1" dirty="0" smtClean="0"/>
              <a:t>Tracking</a:t>
            </a:r>
            <a:r>
              <a:rPr lang="en-GB" sz="1200" dirty="0" smtClean="0"/>
              <a:t> at all stages</a:t>
            </a:r>
            <a:endParaRPr lang="en-GB" sz="1200" dirty="0"/>
          </a:p>
        </p:txBody>
      </p:sp>
      <p:sp>
        <p:nvSpPr>
          <p:cNvPr id="5" name="Rounded Rectangle 4"/>
          <p:cNvSpPr/>
          <p:nvPr/>
        </p:nvSpPr>
        <p:spPr>
          <a:xfrm>
            <a:off x="5961089" y="676718"/>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Eligible cases identified</a:t>
            </a:r>
            <a:endParaRPr lang="en-GB" sz="1400" dirty="0"/>
          </a:p>
        </p:txBody>
      </p:sp>
      <p:cxnSp>
        <p:nvCxnSpPr>
          <p:cNvPr id="7" name="Straight Arrow Connector 6"/>
          <p:cNvCxnSpPr>
            <a:stCxn id="5" idx="2"/>
            <a:endCxn id="8" idx="0"/>
          </p:cNvCxnSpPr>
          <p:nvPr/>
        </p:nvCxnSpPr>
        <p:spPr>
          <a:xfrm>
            <a:off x="6618158" y="1081453"/>
            <a:ext cx="0" cy="147090"/>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961089" y="1228543"/>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Randomised</a:t>
            </a:r>
            <a:endParaRPr lang="en-GB" sz="1400" dirty="0"/>
          </a:p>
        </p:txBody>
      </p:sp>
      <p:sp>
        <p:nvSpPr>
          <p:cNvPr id="11" name="Rounded Rectangle 10"/>
          <p:cNvSpPr/>
          <p:nvPr/>
        </p:nvSpPr>
        <p:spPr>
          <a:xfrm>
            <a:off x="6760564" y="1855632"/>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Business as Usual</a:t>
            </a:r>
            <a:endParaRPr lang="en-GB" sz="1400" dirty="0"/>
          </a:p>
        </p:txBody>
      </p:sp>
      <p:cxnSp>
        <p:nvCxnSpPr>
          <p:cNvPr id="14" name="Elbow Connector 13"/>
          <p:cNvCxnSpPr>
            <a:stCxn id="8" idx="2"/>
            <a:endCxn id="11" idx="0"/>
          </p:cNvCxnSpPr>
          <p:nvPr/>
        </p:nvCxnSpPr>
        <p:spPr>
          <a:xfrm rot="16200000" flipH="1">
            <a:off x="6906718" y="1344717"/>
            <a:ext cx="222354" cy="799475"/>
          </a:xfrm>
          <a:prstGeom prst="bentConnector3">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232816" y="1855631"/>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Multiagency Panel</a:t>
            </a:r>
            <a:endParaRPr lang="en-GB" sz="1400" dirty="0"/>
          </a:p>
        </p:txBody>
      </p:sp>
      <p:cxnSp>
        <p:nvCxnSpPr>
          <p:cNvPr id="18" name="Elbow Connector 17"/>
          <p:cNvCxnSpPr>
            <a:stCxn id="8" idx="2"/>
            <a:endCxn id="17" idx="0"/>
          </p:cNvCxnSpPr>
          <p:nvPr/>
        </p:nvCxnSpPr>
        <p:spPr>
          <a:xfrm rot="5400000">
            <a:off x="6142846" y="1380318"/>
            <a:ext cx="222353" cy="728273"/>
          </a:xfrm>
          <a:prstGeom prst="bentConnector3">
            <a:avLst>
              <a:gd name="adj1" fmla="val 50000"/>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232816" y="2402023"/>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Allocated to Case Worker</a:t>
            </a:r>
            <a:endParaRPr lang="en-GB" sz="1400" dirty="0"/>
          </a:p>
        </p:txBody>
      </p:sp>
      <p:cxnSp>
        <p:nvCxnSpPr>
          <p:cNvPr id="23" name="Straight Arrow Connector 22"/>
          <p:cNvCxnSpPr>
            <a:stCxn id="17" idx="2"/>
            <a:endCxn id="21" idx="0"/>
          </p:cNvCxnSpPr>
          <p:nvPr/>
        </p:nvCxnSpPr>
        <p:spPr>
          <a:xfrm>
            <a:off x="5889885" y="2260366"/>
            <a:ext cx="0" cy="14165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232816" y="2958035"/>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Case Worker Visit</a:t>
            </a:r>
            <a:endParaRPr lang="en-GB" sz="1400" dirty="0"/>
          </a:p>
        </p:txBody>
      </p:sp>
      <p:cxnSp>
        <p:nvCxnSpPr>
          <p:cNvPr id="27" name="Straight Arrow Connector 26"/>
          <p:cNvCxnSpPr>
            <a:stCxn id="21" idx="2"/>
            <a:endCxn id="26" idx="0"/>
          </p:cNvCxnSpPr>
          <p:nvPr/>
        </p:nvCxnSpPr>
        <p:spPr>
          <a:xfrm>
            <a:off x="5889885" y="2806758"/>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232816" y="3514047"/>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Police Visit</a:t>
            </a:r>
            <a:endParaRPr lang="en-GB" sz="1400" dirty="0"/>
          </a:p>
        </p:txBody>
      </p:sp>
      <p:cxnSp>
        <p:nvCxnSpPr>
          <p:cNvPr id="31" name="Straight Arrow Connector 30"/>
          <p:cNvCxnSpPr>
            <a:stCxn id="26" idx="2"/>
            <a:endCxn id="30" idx="0"/>
          </p:cNvCxnSpPr>
          <p:nvPr/>
        </p:nvCxnSpPr>
        <p:spPr>
          <a:xfrm>
            <a:off x="5889885" y="3362770"/>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446457" y="4070059"/>
            <a:ext cx="2886856" cy="751777"/>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 depth problem solving, with procedurally just policing</a:t>
            </a:r>
            <a:endParaRPr lang="en-GB" sz="1400" dirty="0"/>
          </a:p>
        </p:txBody>
      </p:sp>
      <p:cxnSp>
        <p:nvCxnSpPr>
          <p:cNvPr id="35" name="Straight Arrow Connector 34"/>
          <p:cNvCxnSpPr>
            <a:stCxn id="30" idx="2"/>
            <a:endCxn id="34" idx="0"/>
          </p:cNvCxnSpPr>
          <p:nvPr/>
        </p:nvCxnSpPr>
        <p:spPr>
          <a:xfrm>
            <a:off x="5889885" y="3918782"/>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0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54A90641EE624D91467198465962E9" ma:contentTypeVersion="18" ma:contentTypeDescription="Create a new document." ma:contentTypeScope="" ma:versionID="3da064e6dad24917b5a07d1fd762bec0">
  <xsd:schema xmlns:xsd="http://www.w3.org/2001/XMLSchema" xmlns:xs="http://www.w3.org/2001/XMLSchema" xmlns:p="http://schemas.microsoft.com/office/2006/metadata/properties" xmlns:ns3="57d70a8a-aa01-4348-bee2-e5115aa37b47" xmlns:ns4="1fd8af12-c9da-42c6-b0df-04534722423c" targetNamespace="http://schemas.microsoft.com/office/2006/metadata/properties" ma:root="true" ma:fieldsID="fbb49e8699645bbfd25e056ebf8c6851" ns3:_="" ns4:_="">
    <xsd:import namespace="57d70a8a-aa01-4348-bee2-e5115aa37b47"/>
    <xsd:import namespace="1fd8af12-c9da-42c6-b0df-0453472242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70a8a-aa01-4348-bee2-e5115aa37b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8af12-c9da-42c6-b0df-0453472242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fd8af12-c9da-42c6-b0df-04534722423c" xsi:nil="true"/>
  </documentManagement>
</p:properties>
</file>

<file path=customXml/itemProps1.xml><?xml version="1.0" encoding="utf-8"?>
<ds:datastoreItem xmlns:ds="http://schemas.openxmlformats.org/officeDocument/2006/customXml" ds:itemID="{D73EFB98-535F-43AC-8F5B-8DE999CB5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d70a8a-aa01-4348-bee2-e5115aa37b47"/>
    <ds:schemaRef ds:uri="1fd8af12-c9da-42c6-b0df-045347224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88A0AE-2C35-4518-8F86-23BD2008F62D}">
  <ds:schemaRefs>
    <ds:schemaRef ds:uri="http://schemas.microsoft.com/sharepoint/v3/contenttype/forms"/>
  </ds:schemaRefs>
</ds:datastoreItem>
</file>

<file path=customXml/itemProps3.xml><?xml version="1.0" encoding="utf-8"?>
<ds:datastoreItem xmlns:ds="http://schemas.openxmlformats.org/officeDocument/2006/customXml" ds:itemID="{A6EF2A5D-47E5-4565-BE2B-AA8057321AFD}">
  <ds:schemaRefs>
    <ds:schemaRef ds:uri="57d70a8a-aa01-4348-bee2-e5115aa37b47"/>
    <ds:schemaRef ds:uri="1fd8af12-c9da-42c6-b0df-04534722423c"/>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13059</TotalTime>
  <Words>2837</Words>
  <Application>Microsoft Office PowerPoint</Application>
  <PresentationFormat>On-screen Show (16:9)</PresentationFormat>
  <Paragraphs>254</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Cabin</vt:lpstr>
      <vt:lpstr>Cabin SemiBold</vt:lpstr>
      <vt:lpstr>Calibri</vt:lpstr>
      <vt:lpstr>Lexend</vt:lpstr>
      <vt:lpstr>Office 2013 - 2022 Theme</vt:lpstr>
      <vt:lpstr>What Works Series: Focused Deterrence 29th November 2024  Tori Olphin, M.B.E. – Head of Data Science, Research and Evaluation, Thames Valley Violence Prevention Partnership Sarah Bottomley - Independent Chair and Strategic Lead for Missing and Exploitation, Milton Keynes City Council</vt:lpstr>
      <vt:lpstr>Focused Deterrence in Thames Valley</vt:lpstr>
      <vt:lpstr>Shared, Common and Costly Problem</vt:lpstr>
      <vt:lpstr>Research Project Lifecycle</vt:lpstr>
      <vt:lpstr>Review of Previous Literature</vt:lpstr>
      <vt:lpstr>What is the Focused Deterrence Trial?</vt:lpstr>
      <vt:lpstr>Cohort Identification</vt:lpstr>
      <vt:lpstr>What is Focused Deterrence in Milton Keynes?</vt:lpstr>
      <vt:lpstr>What was delivered?</vt:lpstr>
      <vt:lpstr>How is it delivered?</vt:lpstr>
      <vt:lpstr>What is Procedural Justice?</vt:lpstr>
      <vt:lpstr>What was delivered?</vt:lpstr>
      <vt:lpstr>Relationships and People</vt:lpstr>
      <vt:lpstr>Some Key Learning</vt:lpstr>
      <vt:lpstr>Results of the Trial after 12 months</vt:lpstr>
      <vt:lpstr>Overall experimental findings – all age groups</vt:lpstr>
      <vt:lpstr>Engagement in Focused Deterrence</vt:lpstr>
      <vt:lpstr>Immediate Impact on Offending</vt:lpstr>
      <vt:lpstr>Statistical significance and confidence</vt:lpstr>
      <vt:lpstr>What does this mean?</vt:lpstr>
      <vt:lpstr>What does this mean?</vt:lpstr>
      <vt:lpstr>What does this mean?</vt:lpstr>
      <vt:lpstr>Implications for wider adoption and next steps</vt:lpstr>
      <vt:lpstr>Implications for wider adoption and next steps</vt:lpstr>
      <vt:lpstr>Observations on Dosage and Exiting</vt:lpstr>
      <vt:lpstr>From Social Care: Running this as an RCT…</vt:lpstr>
      <vt:lpstr>From Social Care: Strengths</vt:lpstr>
      <vt:lpstr>From Social Care: Strengths</vt:lpstr>
      <vt:lpstr>From Social Care: Strengths</vt:lpstr>
      <vt:lpstr>From Social Care: Challenges</vt:lpstr>
      <vt:lpstr>From Social Care: Ongoing benefits aside from positive outcomes</vt:lpstr>
      <vt:lpstr>From Social Care: Some Key Learning</vt:lpstr>
      <vt:lpstr>Police Testimonial</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Woodward</dc:creator>
  <cp:lastModifiedBy>Olphin, Tori (T1170)</cp:lastModifiedBy>
  <cp:revision>91</cp:revision>
  <dcterms:created xsi:type="dcterms:W3CDTF">2024-03-13T14:28:54Z</dcterms:created>
  <dcterms:modified xsi:type="dcterms:W3CDTF">2024-11-27T10:38:57Z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0x0101005254A90641EE624D91467198465962E9</vt:lpwstr>
  </property>
</Properties>
</file>