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1" r:id="rId5"/>
    <p:sldId id="310" r:id="rId6"/>
    <p:sldId id="277" r:id="rId7"/>
    <p:sldId id="334" r:id="rId8"/>
    <p:sldId id="319" r:id="rId9"/>
    <p:sldId id="301" r:id="rId10"/>
    <p:sldId id="311" r:id="rId11"/>
    <p:sldId id="276" r:id="rId12"/>
    <p:sldId id="316" r:id="rId13"/>
    <p:sldId id="279" r:id="rId14"/>
    <p:sldId id="320" r:id="rId15"/>
    <p:sldId id="274" r:id="rId16"/>
    <p:sldId id="283" r:id="rId17"/>
    <p:sldId id="291" r:id="rId18"/>
    <p:sldId id="340" r:id="rId19"/>
    <p:sldId id="339" r:id="rId20"/>
    <p:sldId id="343" r:id="rId21"/>
    <p:sldId id="344" r:id="rId22"/>
    <p:sldId id="338" r:id="rId23"/>
    <p:sldId id="317" r:id="rId24"/>
    <p:sldId id="313" r:id="rId25"/>
    <p:sldId id="346" r:id="rId26"/>
    <p:sldId id="322" r:id="rId27"/>
    <p:sldId id="341" r:id="rId28"/>
    <p:sldId id="331" r:id="rId29"/>
    <p:sldId id="332" r:id="rId30"/>
    <p:sldId id="336" r:id="rId31"/>
    <p:sldId id="347" r:id="rId32"/>
    <p:sldId id="345" r:id="rId33"/>
    <p:sldId id="309"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3CE"/>
    <a:srgbClr val="44546A"/>
    <a:srgbClr val="0F8290"/>
    <a:srgbClr val="E9F3F4"/>
    <a:srgbClr val="B2D1D5"/>
    <a:srgbClr val="2F80C4"/>
    <a:srgbClr val="11B6C9"/>
    <a:srgbClr val="0FB6CC"/>
    <a:srgbClr val="282548"/>
    <a:srgbClr val="282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77"/>
  </p:normalViewPr>
  <p:slideViewPr>
    <p:cSldViewPr snapToGrid="0">
      <p:cViewPr varScale="1">
        <p:scale>
          <a:sx n="216" d="100"/>
          <a:sy n="216" d="100"/>
        </p:scale>
        <p:origin x="174"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F7B18-6136-4935-839C-4722B5DF7AF0}" type="doc">
      <dgm:prSet loTypeId="urn:microsoft.com/office/officeart/2008/layout/AlternatingHexagons" loCatId="list" qsTypeId="urn:microsoft.com/office/officeart/2005/8/quickstyle/simple1" qsCatId="simple" csTypeId="urn:microsoft.com/office/officeart/2005/8/colors/accent5_2" csCatId="accent5" phldr="1"/>
      <dgm:spPr/>
      <dgm:t>
        <a:bodyPr/>
        <a:lstStyle/>
        <a:p>
          <a:endParaRPr lang="en-US"/>
        </a:p>
      </dgm:t>
    </dgm:pt>
    <dgm:pt modelId="{2E1633B4-0DC6-43B4-B35F-C4CF1C2894A6}">
      <dgm:prSet phldrT="[Text]"/>
      <dgm:spPr/>
      <dgm:t>
        <a:bodyPr/>
        <a:lstStyle/>
        <a:p>
          <a:r>
            <a:rPr lang="en-US" dirty="0" smtClean="0"/>
            <a:t>Scales are simple to complete and score</a:t>
          </a:r>
          <a:endParaRPr lang="en-US" dirty="0"/>
        </a:p>
      </dgm:t>
    </dgm:pt>
    <dgm:pt modelId="{2EF0B154-A9D5-4CB1-960E-429CA3326902}" type="parTrans" cxnId="{CA1989A4-3C70-479C-AD43-B09551DE1F20}">
      <dgm:prSet/>
      <dgm:spPr/>
      <dgm:t>
        <a:bodyPr/>
        <a:lstStyle/>
        <a:p>
          <a:endParaRPr lang="en-US"/>
        </a:p>
      </dgm:t>
    </dgm:pt>
    <dgm:pt modelId="{786562FD-9B31-4D30-BA98-0598C7E9AE50}" type="sibTrans" cxnId="{CA1989A4-3C70-479C-AD43-B09551DE1F20}">
      <dgm:prSet/>
      <dgm:spPr/>
      <dgm:t>
        <a:bodyPr/>
        <a:lstStyle/>
        <a:p>
          <a:endParaRPr lang="en-US"/>
        </a:p>
      </dgm:t>
    </dgm:pt>
    <dgm:pt modelId="{3816F983-E7D7-4A33-AA4A-6C31F3AF2C35}">
      <dgm:prSet phldrT="[Text]"/>
      <dgm:spPr/>
      <dgm:t>
        <a:bodyPr/>
        <a:lstStyle/>
        <a:p>
          <a:r>
            <a:rPr lang="en-US" dirty="0" smtClean="0"/>
            <a:t>Translated in over 25 different languages</a:t>
          </a:r>
          <a:endParaRPr lang="en-US" dirty="0"/>
        </a:p>
      </dgm:t>
    </dgm:pt>
    <dgm:pt modelId="{5AE3D230-E1F6-420E-838F-0E046F020E3E}" type="parTrans" cxnId="{46C38684-1F87-4B3A-8624-09DBA9F89637}">
      <dgm:prSet/>
      <dgm:spPr/>
      <dgm:t>
        <a:bodyPr/>
        <a:lstStyle/>
        <a:p>
          <a:endParaRPr lang="en-US"/>
        </a:p>
      </dgm:t>
    </dgm:pt>
    <dgm:pt modelId="{0724A026-2BB9-47DB-9114-FA1591C61BCB}" type="sibTrans" cxnId="{46C38684-1F87-4B3A-8624-09DBA9F89637}">
      <dgm:prSet/>
      <dgm:spPr/>
      <dgm:t>
        <a:bodyPr/>
        <a:lstStyle/>
        <a:p>
          <a:endParaRPr lang="en-US"/>
        </a:p>
      </dgm:t>
    </dgm:pt>
    <dgm:pt modelId="{23144824-6D65-4865-80C1-6E6E3D0B6546}">
      <dgm:prSet phldrT="[Text]"/>
      <dgm:spPr/>
      <dgm:t>
        <a:bodyPr/>
        <a:lstStyle/>
        <a:p>
          <a:r>
            <a:rPr lang="en-US" dirty="0" smtClean="0"/>
            <a:t>Make the concept of mental wellbeing more accessible</a:t>
          </a:r>
          <a:endParaRPr lang="en-US" dirty="0"/>
        </a:p>
      </dgm:t>
    </dgm:pt>
    <dgm:pt modelId="{BC70C15E-B8B6-494D-9BC3-8B7831EC9C42}" type="parTrans" cxnId="{5E5DC976-FA60-4698-AD3F-197511C15921}">
      <dgm:prSet/>
      <dgm:spPr/>
      <dgm:t>
        <a:bodyPr/>
        <a:lstStyle/>
        <a:p>
          <a:endParaRPr lang="en-US"/>
        </a:p>
      </dgm:t>
    </dgm:pt>
    <dgm:pt modelId="{23A3AE60-DFA1-4D0F-B627-4F1EBF03FB7A}" type="sibTrans" cxnId="{5E5DC976-FA60-4698-AD3F-197511C15921}">
      <dgm:prSet/>
      <dgm:spPr/>
      <dgm:t>
        <a:bodyPr/>
        <a:lstStyle/>
        <a:p>
          <a:endParaRPr lang="en-US"/>
        </a:p>
      </dgm:t>
    </dgm:pt>
    <dgm:pt modelId="{16FE9527-FC94-4EEE-ABDD-A55F2053EFD5}">
      <dgm:prSet phldrT="[Text]"/>
      <dgm:spPr/>
      <dgm:t>
        <a:bodyPr/>
        <a:lstStyle/>
        <a:p>
          <a:r>
            <a:rPr lang="en-US" dirty="0" smtClean="0"/>
            <a:t>Over 200 publications annually</a:t>
          </a:r>
          <a:endParaRPr lang="en-US" dirty="0"/>
        </a:p>
      </dgm:t>
    </dgm:pt>
    <dgm:pt modelId="{5579E40C-A89E-4FD1-8091-6F7BD93D734D}" type="parTrans" cxnId="{4952AA1F-3195-43E5-9990-0BAF420B3BA3}">
      <dgm:prSet/>
      <dgm:spPr/>
      <dgm:t>
        <a:bodyPr/>
        <a:lstStyle/>
        <a:p>
          <a:endParaRPr lang="en-US"/>
        </a:p>
      </dgm:t>
    </dgm:pt>
    <dgm:pt modelId="{08C1446E-E855-4768-B79F-93C0A5B9D2F8}" type="sibTrans" cxnId="{4952AA1F-3195-43E5-9990-0BAF420B3BA3}">
      <dgm:prSet/>
      <dgm:spPr/>
      <dgm:t>
        <a:bodyPr/>
        <a:lstStyle/>
        <a:p>
          <a:endParaRPr lang="en-US"/>
        </a:p>
      </dgm:t>
    </dgm:pt>
    <dgm:pt modelId="{C700ADFB-6E58-4E0D-9FE7-851300E01D62}">
      <dgm:prSet phldrT="[Text]"/>
      <dgm:spPr/>
      <dgm:t>
        <a:bodyPr/>
        <a:lstStyle/>
        <a:p>
          <a:r>
            <a:rPr lang="en-US" dirty="0" smtClean="0"/>
            <a:t>Over 1200 registrations each year</a:t>
          </a:r>
          <a:endParaRPr lang="en-US" dirty="0"/>
        </a:p>
      </dgm:t>
    </dgm:pt>
    <dgm:pt modelId="{60F670C6-0C28-48D0-A0E0-72B302F8A723}" type="parTrans" cxnId="{9FA591D9-8D82-4FF9-B51E-22C5DF5D606D}">
      <dgm:prSet/>
      <dgm:spPr/>
      <dgm:t>
        <a:bodyPr/>
        <a:lstStyle/>
        <a:p>
          <a:endParaRPr lang="en-US"/>
        </a:p>
      </dgm:t>
    </dgm:pt>
    <dgm:pt modelId="{338ECE54-9C8F-48AC-95EB-A9A39022C1ED}" type="sibTrans" cxnId="{9FA591D9-8D82-4FF9-B51E-22C5DF5D606D}">
      <dgm:prSet/>
      <dgm:spPr/>
      <dgm:t>
        <a:bodyPr/>
        <a:lstStyle/>
        <a:p>
          <a:endParaRPr lang="en-US"/>
        </a:p>
      </dgm:t>
    </dgm:pt>
    <dgm:pt modelId="{E232C1E5-91C1-4A03-A66D-2AF3824AF1B5}">
      <dgm:prSet phldrT="[Text]"/>
      <dgm:spPr/>
      <dgm:t>
        <a:bodyPr/>
        <a:lstStyle/>
        <a:p>
          <a:r>
            <a:rPr lang="en-US" dirty="0" smtClean="0"/>
            <a:t>Used in large population surveys across UK, Iceland and Spain</a:t>
          </a:r>
          <a:endParaRPr lang="en-US" dirty="0"/>
        </a:p>
      </dgm:t>
    </dgm:pt>
    <dgm:pt modelId="{3FAAD5CA-0E6A-424A-B9CD-28EE7CFAE0C6}" type="parTrans" cxnId="{ED6776DA-B76D-4B6C-BA4A-A2AE0B6B1CA2}">
      <dgm:prSet/>
      <dgm:spPr/>
      <dgm:t>
        <a:bodyPr/>
        <a:lstStyle/>
        <a:p>
          <a:endParaRPr lang="en-US"/>
        </a:p>
      </dgm:t>
    </dgm:pt>
    <dgm:pt modelId="{0EF1934F-8CA8-47D1-85FF-C124CF85C111}" type="sibTrans" cxnId="{ED6776DA-B76D-4B6C-BA4A-A2AE0B6B1CA2}">
      <dgm:prSet/>
      <dgm:spPr/>
      <dgm:t>
        <a:bodyPr/>
        <a:lstStyle/>
        <a:p>
          <a:endParaRPr lang="en-US"/>
        </a:p>
      </dgm:t>
    </dgm:pt>
    <dgm:pt modelId="{8EABFBF0-111F-428A-ADC8-0E1E6E6F3D6F}" type="pres">
      <dgm:prSet presAssocID="{212F7B18-6136-4935-839C-4722B5DF7AF0}" presName="Name0" presStyleCnt="0">
        <dgm:presLayoutVars>
          <dgm:chMax/>
          <dgm:chPref/>
          <dgm:dir/>
          <dgm:animLvl val="lvl"/>
        </dgm:presLayoutVars>
      </dgm:prSet>
      <dgm:spPr/>
      <dgm:t>
        <a:bodyPr/>
        <a:lstStyle/>
        <a:p>
          <a:endParaRPr lang="en-US"/>
        </a:p>
      </dgm:t>
    </dgm:pt>
    <dgm:pt modelId="{D520B37A-7E3F-42FF-89D5-A0191FA183E3}" type="pres">
      <dgm:prSet presAssocID="{2E1633B4-0DC6-43B4-B35F-C4CF1C2894A6}" presName="composite" presStyleCnt="0"/>
      <dgm:spPr/>
    </dgm:pt>
    <dgm:pt modelId="{EF3E5C22-9DCE-4CE7-8A4B-2487B05F0505}" type="pres">
      <dgm:prSet presAssocID="{2E1633B4-0DC6-43B4-B35F-C4CF1C2894A6}" presName="Parent1" presStyleLbl="node1" presStyleIdx="0" presStyleCnt="6">
        <dgm:presLayoutVars>
          <dgm:chMax val="1"/>
          <dgm:chPref val="1"/>
          <dgm:bulletEnabled val="1"/>
        </dgm:presLayoutVars>
      </dgm:prSet>
      <dgm:spPr/>
      <dgm:t>
        <a:bodyPr/>
        <a:lstStyle/>
        <a:p>
          <a:endParaRPr lang="en-US"/>
        </a:p>
      </dgm:t>
    </dgm:pt>
    <dgm:pt modelId="{2110F7D4-CB6C-4B12-92DA-FC8DB58993F5}" type="pres">
      <dgm:prSet presAssocID="{2E1633B4-0DC6-43B4-B35F-C4CF1C2894A6}" presName="Childtext1" presStyleLbl="revTx" presStyleIdx="0" presStyleCnt="3">
        <dgm:presLayoutVars>
          <dgm:chMax val="0"/>
          <dgm:chPref val="0"/>
          <dgm:bulletEnabled val="1"/>
        </dgm:presLayoutVars>
      </dgm:prSet>
      <dgm:spPr/>
      <dgm:t>
        <a:bodyPr/>
        <a:lstStyle/>
        <a:p>
          <a:endParaRPr lang="en-US"/>
        </a:p>
      </dgm:t>
    </dgm:pt>
    <dgm:pt modelId="{680C3940-3054-4357-9DF5-46CED192B7D2}" type="pres">
      <dgm:prSet presAssocID="{2E1633B4-0DC6-43B4-B35F-C4CF1C2894A6}" presName="BalanceSpacing" presStyleCnt="0"/>
      <dgm:spPr/>
    </dgm:pt>
    <dgm:pt modelId="{D2D725A7-31B3-44CD-8D58-8B41524D2E55}" type="pres">
      <dgm:prSet presAssocID="{2E1633B4-0DC6-43B4-B35F-C4CF1C2894A6}" presName="BalanceSpacing1" presStyleCnt="0"/>
      <dgm:spPr/>
    </dgm:pt>
    <dgm:pt modelId="{CB46089E-F642-4279-AAD1-DF7B104C635A}" type="pres">
      <dgm:prSet presAssocID="{786562FD-9B31-4D30-BA98-0598C7E9AE50}" presName="Accent1Text" presStyleLbl="node1" presStyleIdx="1" presStyleCnt="6"/>
      <dgm:spPr/>
      <dgm:t>
        <a:bodyPr/>
        <a:lstStyle/>
        <a:p>
          <a:endParaRPr lang="en-US"/>
        </a:p>
      </dgm:t>
    </dgm:pt>
    <dgm:pt modelId="{851322D2-E5AF-4D00-A511-A24BFA048FAA}" type="pres">
      <dgm:prSet presAssocID="{786562FD-9B31-4D30-BA98-0598C7E9AE50}" presName="spaceBetweenRectangles" presStyleCnt="0"/>
      <dgm:spPr/>
    </dgm:pt>
    <dgm:pt modelId="{AA663A3E-62CA-4F53-93C3-FBDC010BC632}" type="pres">
      <dgm:prSet presAssocID="{23144824-6D65-4865-80C1-6E6E3D0B6546}" presName="composite" presStyleCnt="0"/>
      <dgm:spPr/>
    </dgm:pt>
    <dgm:pt modelId="{A5C14994-8021-4F7F-AB34-D35D720444A1}" type="pres">
      <dgm:prSet presAssocID="{23144824-6D65-4865-80C1-6E6E3D0B6546}" presName="Parent1" presStyleLbl="node1" presStyleIdx="2" presStyleCnt="6">
        <dgm:presLayoutVars>
          <dgm:chMax val="1"/>
          <dgm:chPref val="1"/>
          <dgm:bulletEnabled val="1"/>
        </dgm:presLayoutVars>
      </dgm:prSet>
      <dgm:spPr/>
      <dgm:t>
        <a:bodyPr/>
        <a:lstStyle/>
        <a:p>
          <a:endParaRPr lang="en-US"/>
        </a:p>
      </dgm:t>
    </dgm:pt>
    <dgm:pt modelId="{4653C72F-DEBD-4621-B34E-5DCB56B8BBC3}" type="pres">
      <dgm:prSet presAssocID="{23144824-6D65-4865-80C1-6E6E3D0B6546}" presName="Childtext1" presStyleLbl="revTx" presStyleIdx="1" presStyleCnt="3">
        <dgm:presLayoutVars>
          <dgm:chMax val="0"/>
          <dgm:chPref val="0"/>
          <dgm:bulletEnabled val="1"/>
        </dgm:presLayoutVars>
      </dgm:prSet>
      <dgm:spPr/>
      <dgm:t>
        <a:bodyPr/>
        <a:lstStyle/>
        <a:p>
          <a:endParaRPr lang="en-US"/>
        </a:p>
      </dgm:t>
    </dgm:pt>
    <dgm:pt modelId="{8B65AEFA-BD56-4BB3-B41F-E4C949F0AD5E}" type="pres">
      <dgm:prSet presAssocID="{23144824-6D65-4865-80C1-6E6E3D0B6546}" presName="BalanceSpacing" presStyleCnt="0"/>
      <dgm:spPr/>
    </dgm:pt>
    <dgm:pt modelId="{F0016A16-F0A5-42C0-A8E9-32DF7BB72763}" type="pres">
      <dgm:prSet presAssocID="{23144824-6D65-4865-80C1-6E6E3D0B6546}" presName="BalanceSpacing1" presStyleCnt="0"/>
      <dgm:spPr/>
    </dgm:pt>
    <dgm:pt modelId="{39281BE9-3C7A-478E-856A-DD1AAC892864}" type="pres">
      <dgm:prSet presAssocID="{23A3AE60-DFA1-4D0F-B627-4F1EBF03FB7A}" presName="Accent1Text" presStyleLbl="node1" presStyleIdx="3" presStyleCnt="6"/>
      <dgm:spPr/>
      <dgm:t>
        <a:bodyPr/>
        <a:lstStyle/>
        <a:p>
          <a:endParaRPr lang="en-US"/>
        </a:p>
      </dgm:t>
    </dgm:pt>
    <dgm:pt modelId="{D938B0A5-21E2-4079-B576-49EE0B82C3A5}" type="pres">
      <dgm:prSet presAssocID="{23A3AE60-DFA1-4D0F-B627-4F1EBF03FB7A}" presName="spaceBetweenRectangles" presStyleCnt="0"/>
      <dgm:spPr/>
    </dgm:pt>
    <dgm:pt modelId="{D39817D4-8D9B-4292-B1E3-B15492D28ABC}" type="pres">
      <dgm:prSet presAssocID="{C700ADFB-6E58-4E0D-9FE7-851300E01D62}" presName="composite" presStyleCnt="0"/>
      <dgm:spPr/>
    </dgm:pt>
    <dgm:pt modelId="{FFB98EDE-7A33-47CD-9336-A6BDB62E104D}" type="pres">
      <dgm:prSet presAssocID="{C700ADFB-6E58-4E0D-9FE7-851300E01D62}" presName="Parent1" presStyleLbl="node1" presStyleIdx="4" presStyleCnt="6">
        <dgm:presLayoutVars>
          <dgm:chMax val="1"/>
          <dgm:chPref val="1"/>
          <dgm:bulletEnabled val="1"/>
        </dgm:presLayoutVars>
      </dgm:prSet>
      <dgm:spPr/>
      <dgm:t>
        <a:bodyPr/>
        <a:lstStyle/>
        <a:p>
          <a:endParaRPr lang="en-US"/>
        </a:p>
      </dgm:t>
    </dgm:pt>
    <dgm:pt modelId="{7F670E1E-B1ED-46A4-B598-885099AAC296}" type="pres">
      <dgm:prSet presAssocID="{C700ADFB-6E58-4E0D-9FE7-851300E01D62}" presName="Childtext1" presStyleLbl="revTx" presStyleIdx="2" presStyleCnt="3">
        <dgm:presLayoutVars>
          <dgm:chMax val="0"/>
          <dgm:chPref val="0"/>
          <dgm:bulletEnabled val="1"/>
        </dgm:presLayoutVars>
      </dgm:prSet>
      <dgm:spPr/>
      <dgm:t>
        <a:bodyPr/>
        <a:lstStyle/>
        <a:p>
          <a:endParaRPr lang="en-US"/>
        </a:p>
      </dgm:t>
    </dgm:pt>
    <dgm:pt modelId="{91F6B3CC-0DEE-41B1-A021-36B29EB41B6B}" type="pres">
      <dgm:prSet presAssocID="{C700ADFB-6E58-4E0D-9FE7-851300E01D62}" presName="BalanceSpacing" presStyleCnt="0"/>
      <dgm:spPr/>
    </dgm:pt>
    <dgm:pt modelId="{8F315684-35BE-40FB-8A47-4EDA0C72F86C}" type="pres">
      <dgm:prSet presAssocID="{C700ADFB-6E58-4E0D-9FE7-851300E01D62}" presName="BalanceSpacing1" presStyleCnt="0"/>
      <dgm:spPr/>
    </dgm:pt>
    <dgm:pt modelId="{66A0046C-94C0-4824-9DD8-26D0EF2D302D}" type="pres">
      <dgm:prSet presAssocID="{338ECE54-9C8F-48AC-95EB-A9A39022C1ED}" presName="Accent1Text" presStyleLbl="node1" presStyleIdx="5" presStyleCnt="6"/>
      <dgm:spPr/>
      <dgm:t>
        <a:bodyPr/>
        <a:lstStyle/>
        <a:p>
          <a:endParaRPr lang="en-US"/>
        </a:p>
      </dgm:t>
    </dgm:pt>
  </dgm:ptLst>
  <dgm:cxnLst>
    <dgm:cxn modelId="{9FA591D9-8D82-4FF9-B51E-22C5DF5D606D}" srcId="{212F7B18-6136-4935-839C-4722B5DF7AF0}" destId="{C700ADFB-6E58-4E0D-9FE7-851300E01D62}" srcOrd="2" destOrd="0" parTransId="{60F670C6-0C28-48D0-A0E0-72B302F8A723}" sibTransId="{338ECE54-9C8F-48AC-95EB-A9A39022C1ED}"/>
    <dgm:cxn modelId="{ED6776DA-B76D-4B6C-BA4A-A2AE0B6B1CA2}" srcId="{C700ADFB-6E58-4E0D-9FE7-851300E01D62}" destId="{E232C1E5-91C1-4A03-A66D-2AF3824AF1B5}" srcOrd="0" destOrd="0" parTransId="{3FAAD5CA-0E6A-424A-B9CD-28EE7CFAE0C6}" sibTransId="{0EF1934F-8CA8-47D1-85FF-C124CF85C111}"/>
    <dgm:cxn modelId="{6479874E-0451-4458-B0F6-349A39AF7BF2}" type="presOf" srcId="{3816F983-E7D7-4A33-AA4A-6C31F3AF2C35}" destId="{2110F7D4-CB6C-4B12-92DA-FC8DB58993F5}" srcOrd="0" destOrd="0" presId="urn:microsoft.com/office/officeart/2008/layout/AlternatingHexagons"/>
    <dgm:cxn modelId="{CA1989A4-3C70-479C-AD43-B09551DE1F20}" srcId="{212F7B18-6136-4935-839C-4722B5DF7AF0}" destId="{2E1633B4-0DC6-43B4-B35F-C4CF1C2894A6}" srcOrd="0" destOrd="0" parTransId="{2EF0B154-A9D5-4CB1-960E-429CA3326902}" sibTransId="{786562FD-9B31-4D30-BA98-0598C7E9AE50}"/>
    <dgm:cxn modelId="{930BB75B-0378-40E0-8B9A-66AB96325A84}" type="presOf" srcId="{338ECE54-9C8F-48AC-95EB-A9A39022C1ED}" destId="{66A0046C-94C0-4824-9DD8-26D0EF2D302D}" srcOrd="0" destOrd="0" presId="urn:microsoft.com/office/officeart/2008/layout/AlternatingHexagons"/>
    <dgm:cxn modelId="{7AD92AAA-AE90-433E-B9FE-6AA7F4AA0875}" type="presOf" srcId="{786562FD-9B31-4D30-BA98-0598C7E9AE50}" destId="{CB46089E-F642-4279-AAD1-DF7B104C635A}" srcOrd="0" destOrd="0" presId="urn:microsoft.com/office/officeart/2008/layout/AlternatingHexagons"/>
    <dgm:cxn modelId="{D42C5F62-5A34-43EF-869D-745339365DB1}" type="presOf" srcId="{23A3AE60-DFA1-4D0F-B627-4F1EBF03FB7A}" destId="{39281BE9-3C7A-478E-856A-DD1AAC892864}" srcOrd="0" destOrd="0" presId="urn:microsoft.com/office/officeart/2008/layout/AlternatingHexagons"/>
    <dgm:cxn modelId="{F31E64F1-755C-43DD-B9D5-7316CF5489C8}" type="presOf" srcId="{2E1633B4-0DC6-43B4-B35F-C4CF1C2894A6}" destId="{EF3E5C22-9DCE-4CE7-8A4B-2487B05F0505}" srcOrd="0" destOrd="0" presId="urn:microsoft.com/office/officeart/2008/layout/AlternatingHexagons"/>
    <dgm:cxn modelId="{5E5DC976-FA60-4698-AD3F-197511C15921}" srcId="{212F7B18-6136-4935-839C-4722B5DF7AF0}" destId="{23144824-6D65-4865-80C1-6E6E3D0B6546}" srcOrd="1" destOrd="0" parTransId="{BC70C15E-B8B6-494D-9BC3-8B7831EC9C42}" sibTransId="{23A3AE60-DFA1-4D0F-B627-4F1EBF03FB7A}"/>
    <dgm:cxn modelId="{CA9B2540-5BEC-4D7D-9173-458F8C8DEA71}" type="presOf" srcId="{E232C1E5-91C1-4A03-A66D-2AF3824AF1B5}" destId="{7F670E1E-B1ED-46A4-B598-885099AAC296}" srcOrd="0" destOrd="0" presId="urn:microsoft.com/office/officeart/2008/layout/AlternatingHexagons"/>
    <dgm:cxn modelId="{28426F0A-0F49-4EDC-BF67-06C538448CA4}" type="presOf" srcId="{23144824-6D65-4865-80C1-6E6E3D0B6546}" destId="{A5C14994-8021-4F7F-AB34-D35D720444A1}" srcOrd="0" destOrd="0" presId="urn:microsoft.com/office/officeart/2008/layout/AlternatingHexagons"/>
    <dgm:cxn modelId="{4952AA1F-3195-43E5-9990-0BAF420B3BA3}" srcId="{23144824-6D65-4865-80C1-6E6E3D0B6546}" destId="{16FE9527-FC94-4EEE-ABDD-A55F2053EFD5}" srcOrd="0" destOrd="0" parTransId="{5579E40C-A89E-4FD1-8091-6F7BD93D734D}" sibTransId="{08C1446E-E855-4768-B79F-93C0A5B9D2F8}"/>
    <dgm:cxn modelId="{23CB7908-0798-4BAA-8531-7ABA28032A76}" type="presOf" srcId="{C700ADFB-6E58-4E0D-9FE7-851300E01D62}" destId="{FFB98EDE-7A33-47CD-9336-A6BDB62E104D}" srcOrd="0" destOrd="0" presId="urn:microsoft.com/office/officeart/2008/layout/AlternatingHexagons"/>
    <dgm:cxn modelId="{46C38684-1F87-4B3A-8624-09DBA9F89637}" srcId="{2E1633B4-0DC6-43B4-B35F-C4CF1C2894A6}" destId="{3816F983-E7D7-4A33-AA4A-6C31F3AF2C35}" srcOrd="0" destOrd="0" parTransId="{5AE3D230-E1F6-420E-838F-0E046F020E3E}" sibTransId="{0724A026-2BB9-47DB-9114-FA1591C61BCB}"/>
    <dgm:cxn modelId="{0B9D56E9-BB45-48BF-85F5-813DD1E1BE37}" type="presOf" srcId="{16FE9527-FC94-4EEE-ABDD-A55F2053EFD5}" destId="{4653C72F-DEBD-4621-B34E-5DCB56B8BBC3}" srcOrd="0" destOrd="0" presId="urn:microsoft.com/office/officeart/2008/layout/AlternatingHexagons"/>
    <dgm:cxn modelId="{81FE95B8-71D5-4C0A-821B-B49CDE747E34}" type="presOf" srcId="{212F7B18-6136-4935-839C-4722B5DF7AF0}" destId="{8EABFBF0-111F-428A-ADC8-0E1E6E6F3D6F}" srcOrd="0" destOrd="0" presId="urn:microsoft.com/office/officeart/2008/layout/AlternatingHexagons"/>
    <dgm:cxn modelId="{7F2BC08B-BF1A-4470-B180-65133B41D530}" type="presParOf" srcId="{8EABFBF0-111F-428A-ADC8-0E1E6E6F3D6F}" destId="{D520B37A-7E3F-42FF-89D5-A0191FA183E3}" srcOrd="0" destOrd="0" presId="urn:microsoft.com/office/officeart/2008/layout/AlternatingHexagons"/>
    <dgm:cxn modelId="{153D09A9-AEC0-4D0C-A26F-E95FA9B0966B}" type="presParOf" srcId="{D520B37A-7E3F-42FF-89D5-A0191FA183E3}" destId="{EF3E5C22-9DCE-4CE7-8A4B-2487B05F0505}" srcOrd="0" destOrd="0" presId="urn:microsoft.com/office/officeart/2008/layout/AlternatingHexagons"/>
    <dgm:cxn modelId="{01CA3FA4-D3B6-4056-8485-9AA52757AC32}" type="presParOf" srcId="{D520B37A-7E3F-42FF-89D5-A0191FA183E3}" destId="{2110F7D4-CB6C-4B12-92DA-FC8DB58993F5}" srcOrd="1" destOrd="0" presId="urn:microsoft.com/office/officeart/2008/layout/AlternatingHexagons"/>
    <dgm:cxn modelId="{7A1825EC-3992-442F-B780-10D21397CBB0}" type="presParOf" srcId="{D520B37A-7E3F-42FF-89D5-A0191FA183E3}" destId="{680C3940-3054-4357-9DF5-46CED192B7D2}" srcOrd="2" destOrd="0" presId="urn:microsoft.com/office/officeart/2008/layout/AlternatingHexagons"/>
    <dgm:cxn modelId="{45B2AC28-5E51-430E-902E-35DD76C61A3A}" type="presParOf" srcId="{D520B37A-7E3F-42FF-89D5-A0191FA183E3}" destId="{D2D725A7-31B3-44CD-8D58-8B41524D2E55}" srcOrd="3" destOrd="0" presId="urn:microsoft.com/office/officeart/2008/layout/AlternatingHexagons"/>
    <dgm:cxn modelId="{BB2CA123-82E1-4368-AE69-B0CB2CE39FA5}" type="presParOf" srcId="{D520B37A-7E3F-42FF-89D5-A0191FA183E3}" destId="{CB46089E-F642-4279-AAD1-DF7B104C635A}" srcOrd="4" destOrd="0" presId="urn:microsoft.com/office/officeart/2008/layout/AlternatingHexagons"/>
    <dgm:cxn modelId="{EB5B3FDC-98B8-49E8-B860-05EC889696DA}" type="presParOf" srcId="{8EABFBF0-111F-428A-ADC8-0E1E6E6F3D6F}" destId="{851322D2-E5AF-4D00-A511-A24BFA048FAA}" srcOrd="1" destOrd="0" presId="urn:microsoft.com/office/officeart/2008/layout/AlternatingHexagons"/>
    <dgm:cxn modelId="{4C2E3C39-D80C-4525-8302-69A8F682FA36}" type="presParOf" srcId="{8EABFBF0-111F-428A-ADC8-0E1E6E6F3D6F}" destId="{AA663A3E-62CA-4F53-93C3-FBDC010BC632}" srcOrd="2" destOrd="0" presId="urn:microsoft.com/office/officeart/2008/layout/AlternatingHexagons"/>
    <dgm:cxn modelId="{8D573D03-6D99-4E34-935A-776A1880E3F0}" type="presParOf" srcId="{AA663A3E-62CA-4F53-93C3-FBDC010BC632}" destId="{A5C14994-8021-4F7F-AB34-D35D720444A1}" srcOrd="0" destOrd="0" presId="urn:microsoft.com/office/officeart/2008/layout/AlternatingHexagons"/>
    <dgm:cxn modelId="{0691C17B-27D7-403E-9D3D-247E85ECB252}" type="presParOf" srcId="{AA663A3E-62CA-4F53-93C3-FBDC010BC632}" destId="{4653C72F-DEBD-4621-B34E-5DCB56B8BBC3}" srcOrd="1" destOrd="0" presId="urn:microsoft.com/office/officeart/2008/layout/AlternatingHexagons"/>
    <dgm:cxn modelId="{DE124202-CFF0-4D82-B529-C019A60BAACE}" type="presParOf" srcId="{AA663A3E-62CA-4F53-93C3-FBDC010BC632}" destId="{8B65AEFA-BD56-4BB3-B41F-E4C949F0AD5E}" srcOrd="2" destOrd="0" presId="urn:microsoft.com/office/officeart/2008/layout/AlternatingHexagons"/>
    <dgm:cxn modelId="{1AFF7544-7F13-4B5A-A502-14D3666948DE}" type="presParOf" srcId="{AA663A3E-62CA-4F53-93C3-FBDC010BC632}" destId="{F0016A16-F0A5-42C0-A8E9-32DF7BB72763}" srcOrd="3" destOrd="0" presId="urn:microsoft.com/office/officeart/2008/layout/AlternatingHexagons"/>
    <dgm:cxn modelId="{5FE0F836-9A3F-491A-AAB3-E8DCCB1E4464}" type="presParOf" srcId="{AA663A3E-62CA-4F53-93C3-FBDC010BC632}" destId="{39281BE9-3C7A-478E-856A-DD1AAC892864}" srcOrd="4" destOrd="0" presId="urn:microsoft.com/office/officeart/2008/layout/AlternatingHexagons"/>
    <dgm:cxn modelId="{F7424058-545C-41BD-ADBE-398F17228E41}" type="presParOf" srcId="{8EABFBF0-111F-428A-ADC8-0E1E6E6F3D6F}" destId="{D938B0A5-21E2-4079-B576-49EE0B82C3A5}" srcOrd="3" destOrd="0" presId="urn:microsoft.com/office/officeart/2008/layout/AlternatingHexagons"/>
    <dgm:cxn modelId="{83DA61B7-59DC-41B7-A32E-561536A305CA}" type="presParOf" srcId="{8EABFBF0-111F-428A-ADC8-0E1E6E6F3D6F}" destId="{D39817D4-8D9B-4292-B1E3-B15492D28ABC}" srcOrd="4" destOrd="0" presId="urn:microsoft.com/office/officeart/2008/layout/AlternatingHexagons"/>
    <dgm:cxn modelId="{236FBEB0-21CE-4BFF-A779-64B8E429AF13}" type="presParOf" srcId="{D39817D4-8D9B-4292-B1E3-B15492D28ABC}" destId="{FFB98EDE-7A33-47CD-9336-A6BDB62E104D}" srcOrd="0" destOrd="0" presId="urn:microsoft.com/office/officeart/2008/layout/AlternatingHexagons"/>
    <dgm:cxn modelId="{6C68755C-894A-41C9-BE0C-714ECDE0CBD1}" type="presParOf" srcId="{D39817D4-8D9B-4292-B1E3-B15492D28ABC}" destId="{7F670E1E-B1ED-46A4-B598-885099AAC296}" srcOrd="1" destOrd="0" presId="urn:microsoft.com/office/officeart/2008/layout/AlternatingHexagons"/>
    <dgm:cxn modelId="{DCB8FB7E-1AE1-4C5D-B4B6-F293767006D5}" type="presParOf" srcId="{D39817D4-8D9B-4292-B1E3-B15492D28ABC}" destId="{91F6B3CC-0DEE-41B1-A021-36B29EB41B6B}" srcOrd="2" destOrd="0" presId="urn:microsoft.com/office/officeart/2008/layout/AlternatingHexagons"/>
    <dgm:cxn modelId="{40821193-EFD1-4DB2-BEE6-C47B02EAE4A2}" type="presParOf" srcId="{D39817D4-8D9B-4292-B1E3-B15492D28ABC}" destId="{8F315684-35BE-40FB-8A47-4EDA0C72F86C}" srcOrd="3" destOrd="0" presId="urn:microsoft.com/office/officeart/2008/layout/AlternatingHexagons"/>
    <dgm:cxn modelId="{643A290D-6A09-4B6C-A23C-26A13F5450E8}" type="presParOf" srcId="{D39817D4-8D9B-4292-B1E3-B15492D28ABC}" destId="{66A0046C-94C0-4824-9DD8-26D0EF2D302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7939D8-A222-435D-B91B-62B8712DB89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D6DB23CF-CF98-406A-AD82-0B8095CDD9D2}">
      <dgm:prSet phldrT="[Text]"/>
      <dgm:spPr/>
      <dgm:t>
        <a:bodyPr/>
        <a:lstStyle/>
        <a:p>
          <a:r>
            <a:rPr lang="en-GB" b="1" dirty="0" smtClean="0"/>
            <a:t>Emotional Regulation and Conflict Resolution</a:t>
          </a:r>
          <a:endParaRPr lang="en-US" dirty="0"/>
        </a:p>
      </dgm:t>
    </dgm:pt>
    <dgm:pt modelId="{C5C766A3-7365-4A81-9F47-9B5D3578FB8B}" type="parTrans" cxnId="{570BFBFC-2A67-413D-856F-6CB809B4B169}">
      <dgm:prSet/>
      <dgm:spPr/>
      <dgm:t>
        <a:bodyPr/>
        <a:lstStyle/>
        <a:p>
          <a:endParaRPr lang="en-US"/>
        </a:p>
      </dgm:t>
    </dgm:pt>
    <dgm:pt modelId="{D0207ECB-DC39-431E-BE65-4D3485FB8659}" type="sibTrans" cxnId="{570BFBFC-2A67-413D-856F-6CB809B4B169}">
      <dgm:prSet/>
      <dgm:spPr/>
      <dgm:t>
        <a:bodyPr/>
        <a:lstStyle/>
        <a:p>
          <a:endParaRPr lang="en-US"/>
        </a:p>
      </dgm:t>
    </dgm:pt>
    <dgm:pt modelId="{60E26C69-8359-49C5-97DD-CA7830E57C3E}">
      <dgm:prSet phldrT="[Text]"/>
      <dgm:spPr/>
      <dgm:t>
        <a:bodyPr/>
        <a:lstStyle/>
        <a:p>
          <a:r>
            <a:rPr lang="en-GB" b="1" dirty="0" smtClean="0"/>
            <a:t>Boosting Confidence and Self-Worth</a:t>
          </a:r>
          <a:endParaRPr lang="en-US" dirty="0"/>
        </a:p>
      </dgm:t>
    </dgm:pt>
    <dgm:pt modelId="{7460B44B-77F8-4230-B780-C38BBD6EA563}" type="parTrans" cxnId="{77F71603-8165-4D5F-B346-9B96F6E342D9}">
      <dgm:prSet/>
      <dgm:spPr/>
      <dgm:t>
        <a:bodyPr/>
        <a:lstStyle/>
        <a:p>
          <a:endParaRPr lang="en-US"/>
        </a:p>
      </dgm:t>
    </dgm:pt>
    <dgm:pt modelId="{217F1536-E1B1-492F-9D4C-8A5E3E131173}" type="sibTrans" cxnId="{77F71603-8165-4D5F-B346-9B96F6E342D9}">
      <dgm:prSet/>
      <dgm:spPr/>
      <dgm:t>
        <a:bodyPr/>
        <a:lstStyle/>
        <a:p>
          <a:endParaRPr lang="en-US"/>
        </a:p>
      </dgm:t>
    </dgm:pt>
    <dgm:pt modelId="{0BF7753B-E108-44C3-8665-C0A4EF1709A9}">
      <dgm:prSet phldrT="[Text]"/>
      <dgm:spPr/>
      <dgm:t>
        <a:bodyPr/>
        <a:lstStyle/>
        <a:p>
          <a:r>
            <a:rPr lang="en-GB" b="1" dirty="0" smtClean="0"/>
            <a:t>Breaking Negative Cycles</a:t>
          </a:r>
          <a:endParaRPr lang="en-US" dirty="0"/>
        </a:p>
      </dgm:t>
    </dgm:pt>
    <dgm:pt modelId="{EF98A000-7AEB-48F1-AD49-EBBFE62F5C2C}" type="parTrans" cxnId="{E471F856-82E2-41E9-BBD2-CA98F36B7799}">
      <dgm:prSet/>
      <dgm:spPr/>
      <dgm:t>
        <a:bodyPr/>
        <a:lstStyle/>
        <a:p>
          <a:endParaRPr lang="en-US"/>
        </a:p>
      </dgm:t>
    </dgm:pt>
    <dgm:pt modelId="{624191F8-A811-45D9-B9D4-12359B33A336}" type="sibTrans" cxnId="{E471F856-82E2-41E9-BBD2-CA98F36B7799}">
      <dgm:prSet/>
      <dgm:spPr/>
      <dgm:t>
        <a:bodyPr/>
        <a:lstStyle/>
        <a:p>
          <a:endParaRPr lang="en-US"/>
        </a:p>
      </dgm:t>
    </dgm:pt>
    <dgm:pt modelId="{E7300433-19B7-455A-A6CE-BE7BF30E62C0}">
      <dgm:prSet phldrT="[Text]"/>
      <dgm:spPr/>
      <dgm:t>
        <a:bodyPr/>
        <a:lstStyle/>
        <a:p>
          <a:r>
            <a:rPr lang="en-GB" dirty="0" smtClean="0"/>
            <a:t>Students learned strategies to manage anger and frustration, avoid escalations, and improve interactions with peers and teachers. For example, calming techniques like counting exercises and understanding different perspectives were emphasised​ (Case Study J)​(Case Study Y)</a:t>
          </a:r>
          <a:endParaRPr lang="en-US" dirty="0"/>
        </a:p>
      </dgm:t>
    </dgm:pt>
    <dgm:pt modelId="{88A0A11C-BF54-4E61-93E1-7F3F70E8583E}" type="parTrans" cxnId="{5F1CD155-D257-463B-8B75-A89DBDE2BEC8}">
      <dgm:prSet/>
      <dgm:spPr/>
      <dgm:t>
        <a:bodyPr/>
        <a:lstStyle/>
        <a:p>
          <a:endParaRPr lang="en-US"/>
        </a:p>
      </dgm:t>
    </dgm:pt>
    <dgm:pt modelId="{D825BD5F-37A2-4151-A89B-856E67F7C670}" type="sibTrans" cxnId="{5F1CD155-D257-463B-8B75-A89DBDE2BEC8}">
      <dgm:prSet/>
      <dgm:spPr/>
      <dgm:t>
        <a:bodyPr/>
        <a:lstStyle/>
        <a:p>
          <a:endParaRPr lang="en-US"/>
        </a:p>
      </dgm:t>
    </dgm:pt>
    <dgm:pt modelId="{A25E3DAD-4FFA-4870-B771-9A96F6676EC8}">
      <dgm:prSet phldrT="[Text]"/>
      <dgm:spPr/>
      <dgm:t>
        <a:bodyPr/>
        <a:lstStyle/>
        <a:p>
          <a:r>
            <a:rPr lang="en-GB" smtClean="0"/>
            <a:t>Mentors helped students recognize their strengths and qualities, encouraging a more positive self-image and fostering resilience. Personalised goals like exploring interests (e.g., art, swimming lessons) allowed students to reclaim their individuality and focus on personal growth​(Case Study L)​(Case Study S)</a:t>
          </a:r>
          <a:endParaRPr lang="en-US" dirty="0"/>
        </a:p>
      </dgm:t>
    </dgm:pt>
    <dgm:pt modelId="{A57A0FFB-67FB-43E2-877D-2153C43A319E}" type="parTrans" cxnId="{82589821-B26F-4342-A75D-ED1E844A1E34}">
      <dgm:prSet/>
      <dgm:spPr/>
      <dgm:t>
        <a:bodyPr/>
        <a:lstStyle/>
        <a:p>
          <a:endParaRPr lang="en-US"/>
        </a:p>
      </dgm:t>
    </dgm:pt>
    <dgm:pt modelId="{E2ADD2CF-DC70-4791-8077-560FEC8DDE53}" type="sibTrans" cxnId="{82589821-B26F-4342-A75D-ED1E844A1E34}">
      <dgm:prSet/>
      <dgm:spPr/>
      <dgm:t>
        <a:bodyPr/>
        <a:lstStyle/>
        <a:p>
          <a:endParaRPr lang="en-US"/>
        </a:p>
      </dgm:t>
    </dgm:pt>
    <dgm:pt modelId="{D787012B-2855-4BFE-829B-83081A7BA8AC}">
      <dgm:prSet phldrT="[Text]"/>
      <dgm:spPr/>
      <dgm:t>
        <a:bodyPr/>
        <a:lstStyle/>
        <a:p>
          <a:r>
            <a:rPr lang="en-GB" dirty="0" smtClean="0"/>
            <a:t>Tangible strategies like allowing a fidget device or encouraging kickboxing discipline in school contexts led to immediate and lasting improvements in classroom behaviour and academic engagement​ (Case study O)​(Case study Y)</a:t>
          </a:r>
          <a:endParaRPr lang="en-US" dirty="0"/>
        </a:p>
      </dgm:t>
    </dgm:pt>
    <dgm:pt modelId="{8FAF5337-DB00-41B4-AF82-70E16A84FAD2}" type="parTrans" cxnId="{13AC1ACA-7C43-4648-9E27-FFF229A7B755}">
      <dgm:prSet/>
      <dgm:spPr/>
      <dgm:t>
        <a:bodyPr/>
        <a:lstStyle/>
        <a:p>
          <a:endParaRPr lang="en-US"/>
        </a:p>
      </dgm:t>
    </dgm:pt>
    <dgm:pt modelId="{C2AA2281-A09F-4DA1-BC5D-18BF909A4A59}" type="sibTrans" cxnId="{13AC1ACA-7C43-4648-9E27-FFF229A7B755}">
      <dgm:prSet/>
      <dgm:spPr/>
      <dgm:t>
        <a:bodyPr/>
        <a:lstStyle/>
        <a:p>
          <a:endParaRPr lang="en-US"/>
        </a:p>
      </dgm:t>
    </dgm:pt>
    <dgm:pt modelId="{75B0AF6E-A030-4E40-BC10-7A1D22A5A557}">
      <dgm:prSet phldrT="[Text]"/>
      <dgm:spPr/>
      <dgm:t>
        <a:bodyPr/>
        <a:lstStyle/>
        <a:p>
          <a:r>
            <a:rPr lang="en-GB" b="1" dirty="0" smtClean="0"/>
            <a:t>Creating Safe Spaces</a:t>
          </a:r>
          <a:endParaRPr lang="en-US" dirty="0"/>
        </a:p>
      </dgm:t>
    </dgm:pt>
    <dgm:pt modelId="{CFCF9D89-E2C3-4318-A4C0-6C37C59CE8E0}" type="parTrans" cxnId="{86D69F91-783A-42A2-BD49-0CA310570C7A}">
      <dgm:prSet/>
      <dgm:spPr/>
      <dgm:t>
        <a:bodyPr/>
        <a:lstStyle/>
        <a:p>
          <a:endParaRPr lang="en-US"/>
        </a:p>
      </dgm:t>
    </dgm:pt>
    <dgm:pt modelId="{D420394D-FF61-43C1-94EE-1F977D6403E6}" type="sibTrans" cxnId="{86D69F91-783A-42A2-BD49-0CA310570C7A}">
      <dgm:prSet/>
      <dgm:spPr/>
      <dgm:t>
        <a:bodyPr/>
        <a:lstStyle/>
        <a:p>
          <a:endParaRPr lang="en-US"/>
        </a:p>
      </dgm:t>
    </dgm:pt>
    <dgm:pt modelId="{1250F1F6-A217-4352-977E-59AA10C5648D}">
      <dgm:prSet phldrT="[Text]"/>
      <dgm:spPr/>
      <dgm:t>
        <a:bodyPr/>
        <a:lstStyle/>
        <a:p>
          <a:r>
            <a:rPr lang="en-GB" dirty="0" smtClean="0"/>
            <a:t>Interventions addressed negative </a:t>
          </a:r>
          <a:r>
            <a:rPr lang="en-GB" dirty="0" err="1" smtClean="0"/>
            <a:t>mindsets</a:t>
          </a:r>
          <a:r>
            <a:rPr lang="en-GB" dirty="0" smtClean="0"/>
            <a:t> and recurring behaviour patterns, such as reacting to perceived unfairness or bullying. Students were equipped with tools to rebuild trust and foster healthier relationships with school staff and peers​ (Case study - O(2))​(Case study O)</a:t>
          </a:r>
          <a:endParaRPr lang="en-US" dirty="0"/>
        </a:p>
      </dgm:t>
    </dgm:pt>
    <dgm:pt modelId="{67C61961-C633-4C8F-B2EE-BE367A8CAAA8}" type="parTrans" cxnId="{2025153D-443D-46A2-BCFD-B16C65F5B4DC}">
      <dgm:prSet/>
      <dgm:spPr/>
      <dgm:t>
        <a:bodyPr/>
        <a:lstStyle/>
        <a:p>
          <a:endParaRPr lang="en-US"/>
        </a:p>
      </dgm:t>
    </dgm:pt>
    <dgm:pt modelId="{36BA060C-1E08-4F2E-9A00-3027A3FDD29D}" type="sibTrans" cxnId="{2025153D-443D-46A2-BCFD-B16C65F5B4DC}">
      <dgm:prSet/>
      <dgm:spPr/>
      <dgm:t>
        <a:bodyPr/>
        <a:lstStyle/>
        <a:p>
          <a:endParaRPr lang="en-US"/>
        </a:p>
      </dgm:t>
    </dgm:pt>
    <dgm:pt modelId="{5CA45CC2-A980-4BCE-AEBE-AAED717915E6}">
      <dgm:prSet phldrT="[Text]"/>
      <dgm:spPr/>
      <dgm:t>
        <a:bodyPr/>
        <a:lstStyle/>
        <a:p>
          <a:r>
            <a:rPr lang="en-GB" dirty="0" smtClean="0"/>
            <a:t>The program provided students with a non-judgmental environment to discuss their struggles, empowering them to open up about challenges like family pressures, bullying, or cultural adjustments​ (Case Study M)​(Case Study T)</a:t>
          </a:r>
          <a:endParaRPr lang="en-US" dirty="0"/>
        </a:p>
      </dgm:t>
    </dgm:pt>
    <dgm:pt modelId="{971F7C8E-6749-4AF9-BADE-C5B9992CD256}" type="parTrans" cxnId="{1B05F0ED-AB57-4DD5-BC81-A13B8C2FC1D3}">
      <dgm:prSet/>
      <dgm:spPr/>
      <dgm:t>
        <a:bodyPr/>
        <a:lstStyle/>
        <a:p>
          <a:endParaRPr lang="en-US"/>
        </a:p>
      </dgm:t>
    </dgm:pt>
    <dgm:pt modelId="{E7569A51-1E6E-467D-970F-545FCF162CCD}" type="sibTrans" cxnId="{1B05F0ED-AB57-4DD5-BC81-A13B8C2FC1D3}">
      <dgm:prSet/>
      <dgm:spPr/>
      <dgm:t>
        <a:bodyPr/>
        <a:lstStyle/>
        <a:p>
          <a:endParaRPr lang="en-US"/>
        </a:p>
      </dgm:t>
    </dgm:pt>
    <dgm:pt modelId="{449DBD03-08F5-47C2-8974-A93F7237D7D3}">
      <dgm:prSet phldrT="[Text]"/>
      <dgm:spPr/>
      <dgm:t>
        <a:bodyPr/>
        <a:lstStyle/>
        <a:p>
          <a:r>
            <a:rPr lang="en-GB" b="1" dirty="0" smtClean="0"/>
            <a:t>Practical Behavioural Adjustments</a:t>
          </a:r>
          <a:endParaRPr lang="en-US" dirty="0"/>
        </a:p>
      </dgm:t>
    </dgm:pt>
    <dgm:pt modelId="{FDC8BD14-C361-4C58-88C2-25E8F3BFB101}" type="parTrans" cxnId="{D7B4F8AB-484F-476E-8F15-720308478C6A}">
      <dgm:prSet/>
      <dgm:spPr/>
      <dgm:t>
        <a:bodyPr/>
        <a:lstStyle/>
        <a:p>
          <a:endParaRPr lang="en-US"/>
        </a:p>
      </dgm:t>
    </dgm:pt>
    <dgm:pt modelId="{5D7EA85B-FC34-42E2-998C-DA07384ECA8A}" type="sibTrans" cxnId="{D7B4F8AB-484F-476E-8F15-720308478C6A}">
      <dgm:prSet/>
      <dgm:spPr/>
      <dgm:t>
        <a:bodyPr/>
        <a:lstStyle/>
        <a:p>
          <a:endParaRPr lang="en-US"/>
        </a:p>
      </dgm:t>
    </dgm:pt>
    <dgm:pt modelId="{23D03D1F-FD3E-4950-A77E-E45C85B45CD4}" type="pres">
      <dgm:prSet presAssocID="{B27939D8-A222-435D-B91B-62B8712DB898}" presName="linear" presStyleCnt="0">
        <dgm:presLayoutVars>
          <dgm:dir/>
          <dgm:animLvl val="lvl"/>
          <dgm:resizeHandles val="exact"/>
        </dgm:presLayoutVars>
      </dgm:prSet>
      <dgm:spPr/>
      <dgm:t>
        <a:bodyPr/>
        <a:lstStyle/>
        <a:p>
          <a:endParaRPr lang="en-US"/>
        </a:p>
      </dgm:t>
    </dgm:pt>
    <dgm:pt modelId="{29BFEA44-242A-492A-B068-DAF8FF4BF09A}" type="pres">
      <dgm:prSet presAssocID="{D6DB23CF-CF98-406A-AD82-0B8095CDD9D2}" presName="parentLin" presStyleCnt="0"/>
      <dgm:spPr/>
    </dgm:pt>
    <dgm:pt modelId="{5932FC58-5183-4AC2-A82D-729326E175EC}" type="pres">
      <dgm:prSet presAssocID="{D6DB23CF-CF98-406A-AD82-0B8095CDD9D2}" presName="parentLeftMargin" presStyleLbl="node1" presStyleIdx="0" presStyleCnt="5"/>
      <dgm:spPr/>
      <dgm:t>
        <a:bodyPr/>
        <a:lstStyle/>
        <a:p>
          <a:endParaRPr lang="en-US"/>
        </a:p>
      </dgm:t>
    </dgm:pt>
    <dgm:pt modelId="{B1D266A9-8AD8-41BC-9378-D309C4CA4BC3}" type="pres">
      <dgm:prSet presAssocID="{D6DB23CF-CF98-406A-AD82-0B8095CDD9D2}" presName="parentText" presStyleLbl="node1" presStyleIdx="0" presStyleCnt="5">
        <dgm:presLayoutVars>
          <dgm:chMax val="0"/>
          <dgm:bulletEnabled val="1"/>
        </dgm:presLayoutVars>
      </dgm:prSet>
      <dgm:spPr/>
      <dgm:t>
        <a:bodyPr/>
        <a:lstStyle/>
        <a:p>
          <a:endParaRPr lang="en-US"/>
        </a:p>
      </dgm:t>
    </dgm:pt>
    <dgm:pt modelId="{C70CDC62-50AF-49BF-BE8A-30C358CC8E9F}" type="pres">
      <dgm:prSet presAssocID="{D6DB23CF-CF98-406A-AD82-0B8095CDD9D2}" presName="negativeSpace" presStyleCnt="0"/>
      <dgm:spPr/>
    </dgm:pt>
    <dgm:pt modelId="{5B33FF52-EFF5-4F3C-B951-9A8880BECC7A}" type="pres">
      <dgm:prSet presAssocID="{D6DB23CF-CF98-406A-AD82-0B8095CDD9D2}" presName="childText" presStyleLbl="conFgAcc1" presStyleIdx="0" presStyleCnt="5">
        <dgm:presLayoutVars>
          <dgm:bulletEnabled val="1"/>
        </dgm:presLayoutVars>
      </dgm:prSet>
      <dgm:spPr/>
      <dgm:t>
        <a:bodyPr/>
        <a:lstStyle/>
        <a:p>
          <a:endParaRPr lang="en-US"/>
        </a:p>
      </dgm:t>
    </dgm:pt>
    <dgm:pt modelId="{4B7D8385-F730-491B-9632-836BFF67EB01}" type="pres">
      <dgm:prSet presAssocID="{D0207ECB-DC39-431E-BE65-4D3485FB8659}" presName="spaceBetweenRectangles" presStyleCnt="0"/>
      <dgm:spPr/>
    </dgm:pt>
    <dgm:pt modelId="{D1E65F4F-D39A-4571-B8BB-422F5DF5BBE2}" type="pres">
      <dgm:prSet presAssocID="{60E26C69-8359-49C5-97DD-CA7830E57C3E}" presName="parentLin" presStyleCnt="0"/>
      <dgm:spPr/>
    </dgm:pt>
    <dgm:pt modelId="{D83F8B10-7342-4796-AA29-8DD1535DB135}" type="pres">
      <dgm:prSet presAssocID="{60E26C69-8359-49C5-97DD-CA7830E57C3E}" presName="parentLeftMargin" presStyleLbl="node1" presStyleIdx="0" presStyleCnt="5"/>
      <dgm:spPr/>
      <dgm:t>
        <a:bodyPr/>
        <a:lstStyle/>
        <a:p>
          <a:endParaRPr lang="en-US"/>
        </a:p>
      </dgm:t>
    </dgm:pt>
    <dgm:pt modelId="{A75DDF42-1CA3-41DE-8A86-FB311748CC91}" type="pres">
      <dgm:prSet presAssocID="{60E26C69-8359-49C5-97DD-CA7830E57C3E}" presName="parentText" presStyleLbl="node1" presStyleIdx="1" presStyleCnt="5">
        <dgm:presLayoutVars>
          <dgm:chMax val="0"/>
          <dgm:bulletEnabled val="1"/>
        </dgm:presLayoutVars>
      </dgm:prSet>
      <dgm:spPr/>
      <dgm:t>
        <a:bodyPr/>
        <a:lstStyle/>
        <a:p>
          <a:endParaRPr lang="en-US"/>
        </a:p>
      </dgm:t>
    </dgm:pt>
    <dgm:pt modelId="{FAD970CF-EE76-43AD-B0B6-60C8F92E9C2D}" type="pres">
      <dgm:prSet presAssocID="{60E26C69-8359-49C5-97DD-CA7830E57C3E}" presName="negativeSpace" presStyleCnt="0"/>
      <dgm:spPr/>
    </dgm:pt>
    <dgm:pt modelId="{0B9AAEE0-372B-4359-BEBE-B7E2BBA92694}" type="pres">
      <dgm:prSet presAssocID="{60E26C69-8359-49C5-97DD-CA7830E57C3E}" presName="childText" presStyleLbl="conFgAcc1" presStyleIdx="1" presStyleCnt="5">
        <dgm:presLayoutVars>
          <dgm:bulletEnabled val="1"/>
        </dgm:presLayoutVars>
      </dgm:prSet>
      <dgm:spPr/>
      <dgm:t>
        <a:bodyPr/>
        <a:lstStyle/>
        <a:p>
          <a:endParaRPr lang="en-US"/>
        </a:p>
      </dgm:t>
    </dgm:pt>
    <dgm:pt modelId="{9E2D9D6A-3A39-4189-9FAB-477088A37CC3}" type="pres">
      <dgm:prSet presAssocID="{217F1536-E1B1-492F-9D4C-8A5E3E131173}" presName="spaceBetweenRectangles" presStyleCnt="0"/>
      <dgm:spPr/>
    </dgm:pt>
    <dgm:pt modelId="{BBFB379F-AA83-4F63-A679-B653734F3955}" type="pres">
      <dgm:prSet presAssocID="{0BF7753B-E108-44C3-8665-C0A4EF1709A9}" presName="parentLin" presStyleCnt="0"/>
      <dgm:spPr/>
    </dgm:pt>
    <dgm:pt modelId="{D3B300BC-A3EF-4C33-8D16-1F14884B4987}" type="pres">
      <dgm:prSet presAssocID="{0BF7753B-E108-44C3-8665-C0A4EF1709A9}" presName="parentLeftMargin" presStyleLbl="node1" presStyleIdx="1" presStyleCnt="5"/>
      <dgm:spPr/>
      <dgm:t>
        <a:bodyPr/>
        <a:lstStyle/>
        <a:p>
          <a:endParaRPr lang="en-US"/>
        </a:p>
      </dgm:t>
    </dgm:pt>
    <dgm:pt modelId="{F3C04B55-6629-46A5-A1D0-192BD7BD95F0}" type="pres">
      <dgm:prSet presAssocID="{0BF7753B-E108-44C3-8665-C0A4EF1709A9}" presName="parentText" presStyleLbl="node1" presStyleIdx="2" presStyleCnt="5">
        <dgm:presLayoutVars>
          <dgm:chMax val="0"/>
          <dgm:bulletEnabled val="1"/>
        </dgm:presLayoutVars>
      </dgm:prSet>
      <dgm:spPr/>
      <dgm:t>
        <a:bodyPr/>
        <a:lstStyle/>
        <a:p>
          <a:endParaRPr lang="en-US"/>
        </a:p>
      </dgm:t>
    </dgm:pt>
    <dgm:pt modelId="{86DF4C98-54AD-4875-BEBE-1D8E59F20DE9}" type="pres">
      <dgm:prSet presAssocID="{0BF7753B-E108-44C3-8665-C0A4EF1709A9}" presName="negativeSpace" presStyleCnt="0"/>
      <dgm:spPr/>
    </dgm:pt>
    <dgm:pt modelId="{9E6159DE-CE0A-4174-BD34-73A755CFC125}" type="pres">
      <dgm:prSet presAssocID="{0BF7753B-E108-44C3-8665-C0A4EF1709A9}" presName="childText" presStyleLbl="conFgAcc1" presStyleIdx="2" presStyleCnt="5">
        <dgm:presLayoutVars>
          <dgm:bulletEnabled val="1"/>
        </dgm:presLayoutVars>
      </dgm:prSet>
      <dgm:spPr/>
      <dgm:t>
        <a:bodyPr/>
        <a:lstStyle/>
        <a:p>
          <a:endParaRPr lang="en-US"/>
        </a:p>
      </dgm:t>
    </dgm:pt>
    <dgm:pt modelId="{0FA83AE8-E8DC-4858-8C6C-DBCC0311499F}" type="pres">
      <dgm:prSet presAssocID="{624191F8-A811-45D9-B9D4-12359B33A336}" presName="spaceBetweenRectangles" presStyleCnt="0"/>
      <dgm:spPr/>
    </dgm:pt>
    <dgm:pt modelId="{8D01E61A-61AE-4F38-80C0-FC0C22E21F25}" type="pres">
      <dgm:prSet presAssocID="{75B0AF6E-A030-4E40-BC10-7A1D22A5A557}" presName="parentLin" presStyleCnt="0"/>
      <dgm:spPr/>
    </dgm:pt>
    <dgm:pt modelId="{17BB89C8-F96F-49BB-9DB8-7749D2A53011}" type="pres">
      <dgm:prSet presAssocID="{75B0AF6E-A030-4E40-BC10-7A1D22A5A557}" presName="parentLeftMargin" presStyleLbl="node1" presStyleIdx="2" presStyleCnt="5"/>
      <dgm:spPr/>
      <dgm:t>
        <a:bodyPr/>
        <a:lstStyle/>
        <a:p>
          <a:endParaRPr lang="en-US"/>
        </a:p>
      </dgm:t>
    </dgm:pt>
    <dgm:pt modelId="{DE923CD5-A1C8-4CFB-8389-50E4C0EFA973}" type="pres">
      <dgm:prSet presAssocID="{75B0AF6E-A030-4E40-BC10-7A1D22A5A557}" presName="parentText" presStyleLbl="node1" presStyleIdx="3" presStyleCnt="5">
        <dgm:presLayoutVars>
          <dgm:chMax val="0"/>
          <dgm:bulletEnabled val="1"/>
        </dgm:presLayoutVars>
      </dgm:prSet>
      <dgm:spPr/>
      <dgm:t>
        <a:bodyPr/>
        <a:lstStyle/>
        <a:p>
          <a:endParaRPr lang="en-US"/>
        </a:p>
      </dgm:t>
    </dgm:pt>
    <dgm:pt modelId="{47DAE254-7FB9-47C9-871E-248904B34E6E}" type="pres">
      <dgm:prSet presAssocID="{75B0AF6E-A030-4E40-BC10-7A1D22A5A557}" presName="negativeSpace" presStyleCnt="0"/>
      <dgm:spPr/>
    </dgm:pt>
    <dgm:pt modelId="{3555A03D-5553-4693-B9BB-F234E4EDA402}" type="pres">
      <dgm:prSet presAssocID="{75B0AF6E-A030-4E40-BC10-7A1D22A5A557}" presName="childText" presStyleLbl="conFgAcc1" presStyleIdx="3" presStyleCnt="5">
        <dgm:presLayoutVars>
          <dgm:bulletEnabled val="1"/>
        </dgm:presLayoutVars>
      </dgm:prSet>
      <dgm:spPr/>
      <dgm:t>
        <a:bodyPr/>
        <a:lstStyle/>
        <a:p>
          <a:endParaRPr lang="en-US"/>
        </a:p>
      </dgm:t>
    </dgm:pt>
    <dgm:pt modelId="{0ED61870-95C6-47D5-A1F0-FD792F4B6E8A}" type="pres">
      <dgm:prSet presAssocID="{D420394D-FF61-43C1-94EE-1F977D6403E6}" presName="spaceBetweenRectangles" presStyleCnt="0"/>
      <dgm:spPr/>
    </dgm:pt>
    <dgm:pt modelId="{24C47148-7101-4F7F-9729-AF4BB4346EF1}" type="pres">
      <dgm:prSet presAssocID="{449DBD03-08F5-47C2-8974-A93F7237D7D3}" presName="parentLin" presStyleCnt="0"/>
      <dgm:spPr/>
    </dgm:pt>
    <dgm:pt modelId="{5B365AC4-B466-4121-ACF5-BF35CD777804}" type="pres">
      <dgm:prSet presAssocID="{449DBD03-08F5-47C2-8974-A93F7237D7D3}" presName="parentLeftMargin" presStyleLbl="node1" presStyleIdx="3" presStyleCnt="5"/>
      <dgm:spPr/>
      <dgm:t>
        <a:bodyPr/>
        <a:lstStyle/>
        <a:p>
          <a:endParaRPr lang="en-US"/>
        </a:p>
      </dgm:t>
    </dgm:pt>
    <dgm:pt modelId="{8359237C-89B9-4C9B-901E-CF443A6F9C01}" type="pres">
      <dgm:prSet presAssocID="{449DBD03-08F5-47C2-8974-A93F7237D7D3}" presName="parentText" presStyleLbl="node1" presStyleIdx="4" presStyleCnt="5">
        <dgm:presLayoutVars>
          <dgm:chMax val="0"/>
          <dgm:bulletEnabled val="1"/>
        </dgm:presLayoutVars>
      </dgm:prSet>
      <dgm:spPr/>
      <dgm:t>
        <a:bodyPr/>
        <a:lstStyle/>
        <a:p>
          <a:endParaRPr lang="en-US"/>
        </a:p>
      </dgm:t>
    </dgm:pt>
    <dgm:pt modelId="{E731F470-BF16-4735-B3E9-71B14A69B7BE}" type="pres">
      <dgm:prSet presAssocID="{449DBD03-08F5-47C2-8974-A93F7237D7D3}" presName="negativeSpace" presStyleCnt="0"/>
      <dgm:spPr/>
    </dgm:pt>
    <dgm:pt modelId="{14087597-26B1-40C9-9089-94D6C142DB3B}" type="pres">
      <dgm:prSet presAssocID="{449DBD03-08F5-47C2-8974-A93F7237D7D3}" presName="childText" presStyleLbl="conFgAcc1" presStyleIdx="4" presStyleCnt="5">
        <dgm:presLayoutVars>
          <dgm:bulletEnabled val="1"/>
        </dgm:presLayoutVars>
      </dgm:prSet>
      <dgm:spPr/>
      <dgm:t>
        <a:bodyPr/>
        <a:lstStyle/>
        <a:p>
          <a:endParaRPr lang="en-US"/>
        </a:p>
      </dgm:t>
    </dgm:pt>
  </dgm:ptLst>
  <dgm:cxnLst>
    <dgm:cxn modelId="{C9E12CBC-C114-4886-B0EE-E752B5CD7B43}" type="presOf" srcId="{75B0AF6E-A030-4E40-BC10-7A1D22A5A557}" destId="{17BB89C8-F96F-49BB-9DB8-7749D2A53011}" srcOrd="0" destOrd="0" presId="urn:microsoft.com/office/officeart/2005/8/layout/list1"/>
    <dgm:cxn modelId="{273C1D04-9762-43D5-A01D-B79DFB172BE9}" type="presOf" srcId="{449DBD03-08F5-47C2-8974-A93F7237D7D3}" destId="{8359237C-89B9-4C9B-901E-CF443A6F9C01}" srcOrd="1" destOrd="0" presId="urn:microsoft.com/office/officeart/2005/8/layout/list1"/>
    <dgm:cxn modelId="{77F71603-8165-4D5F-B346-9B96F6E342D9}" srcId="{B27939D8-A222-435D-B91B-62B8712DB898}" destId="{60E26C69-8359-49C5-97DD-CA7830E57C3E}" srcOrd="1" destOrd="0" parTransId="{7460B44B-77F8-4230-B780-C38BBD6EA563}" sibTransId="{217F1536-E1B1-492F-9D4C-8A5E3E131173}"/>
    <dgm:cxn modelId="{570BFBFC-2A67-413D-856F-6CB809B4B169}" srcId="{B27939D8-A222-435D-B91B-62B8712DB898}" destId="{D6DB23CF-CF98-406A-AD82-0B8095CDD9D2}" srcOrd="0" destOrd="0" parTransId="{C5C766A3-7365-4A81-9F47-9B5D3578FB8B}" sibTransId="{D0207ECB-DC39-431E-BE65-4D3485FB8659}"/>
    <dgm:cxn modelId="{E872C8C3-99C7-4818-ACA9-01745F7E4E1F}" type="presOf" srcId="{D6DB23CF-CF98-406A-AD82-0B8095CDD9D2}" destId="{B1D266A9-8AD8-41BC-9378-D309C4CA4BC3}" srcOrd="1" destOrd="0" presId="urn:microsoft.com/office/officeart/2005/8/layout/list1"/>
    <dgm:cxn modelId="{2025153D-443D-46A2-BCFD-B16C65F5B4DC}" srcId="{0BF7753B-E108-44C3-8665-C0A4EF1709A9}" destId="{1250F1F6-A217-4352-977E-59AA10C5648D}" srcOrd="0" destOrd="0" parTransId="{67C61961-C633-4C8F-B2EE-BE367A8CAAA8}" sibTransId="{36BA060C-1E08-4F2E-9A00-3027A3FDD29D}"/>
    <dgm:cxn modelId="{1591D310-F73A-4810-AD6E-010FC0FD172E}" type="presOf" srcId="{5CA45CC2-A980-4BCE-AEBE-AAED717915E6}" destId="{3555A03D-5553-4693-B9BB-F234E4EDA402}" srcOrd="0" destOrd="0" presId="urn:microsoft.com/office/officeart/2005/8/layout/list1"/>
    <dgm:cxn modelId="{0FBEDAD4-65CE-478C-A219-88D77DEE1E03}" type="presOf" srcId="{A25E3DAD-4FFA-4870-B771-9A96F6676EC8}" destId="{0B9AAEE0-372B-4359-BEBE-B7E2BBA92694}" srcOrd="0" destOrd="0" presId="urn:microsoft.com/office/officeart/2005/8/layout/list1"/>
    <dgm:cxn modelId="{512D713B-7D12-4635-9E82-D5A94F4311BF}" type="presOf" srcId="{1250F1F6-A217-4352-977E-59AA10C5648D}" destId="{9E6159DE-CE0A-4174-BD34-73A755CFC125}" srcOrd="0" destOrd="0" presId="urn:microsoft.com/office/officeart/2005/8/layout/list1"/>
    <dgm:cxn modelId="{9B25486F-2F37-4FB8-B824-0CE3CFA2888E}" type="presOf" srcId="{0BF7753B-E108-44C3-8665-C0A4EF1709A9}" destId="{F3C04B55-6629-46A5-A1D0-192BD7BD95F0}" srcOrd="1" destOrd="0" presId="urn:microsoft.com/office/officeart/2005/8/layout/list1"/>
    <dgm:cxn modelId="{13AC1ACA-7C43-4648-9E27-FFF229A7B755}" srcId="{449DBD03-08F5-47C2-8974-A93F7237D7D3}" destId="{D787012B-2855-4BFE-829B-83081A7BA8AC}" srcOrd="0" destOrd="0" parTransId="{8FAF5337-DB00-41B4-AF82-70E16A84FAD2}" sibTransId="{C2AA2281-A09F-4DA1-BC5D-18BF909A4A59}"/>
    <dgm:cxn modelId="{EA00C7C3-8B9D-4031-9EA4-C82E30A5C2FE}" type="presOf" srcId="{B27939D8-A222-435D-B91B-62B8712DB898}" destId="{23D03D1F-FD3E-4950-A77E-E45C85B45CD4}" srcOrd="0" destOrd="0" presId="urn:microsoft.com/office/officeart/2005/8/layout/list1"/>
    <dgm:cxn modelId="{E471F856-82E2-41E9-BBD2-CA98F36B7799}" srcId="{B27939D8-A222-435D-B91B-62B8712DB898}" destId="{0BF7753B-E108-44C3-8665-C0A4EF1709A9}" srcOrd="2" destOrd="0" parTransId="{EF98A000-7AEB-48F1-AD49-EBBFE62F5C2C}" sibTransId="{624191F8-A811-45D9-B9D4-12359B33A336}"/>
    <dgm:cxn modelId="{82589821-B26F-4342-A75D-ED1E844A1E34}" srcId="{60E26C69-8359-49C5-97DD-CA7830E57C3E}" destId="{A25E3DAD-4FFA-4870-B771-9A96F6676EC8}" srcOrd="0" destOrd="0" parTransId="{A57A0FFB-67FB-43E2-877D-2153C43A319E}" sibTransId="{E2ADD2CF-DC70-4791-8077-560FEC8DDE53}"/>
    <dgm:cxn modelId="{6FD2780F-A040-461A-8AA1-B4018A962222}" type="presOf" srcId="{D787012B-2855-4BFE-829B-83081A7BA8AC}" destId="{14087597-26B1-40C9-9089-94D6C142DB3B}" srcOrd="0" destOrd="0" presId="urn:microsoft.com/office/officeart/2005/8/layout/list1"/>
    <dgm:cxn modelId="{91E3452E-F149-4D95-9760-60100F2C9B5A}" type="presOf" srcId="{D6DB23CF-CF98-406A-AD82-0B8095CDD9D2}" destId="{5932FC58-5183-4AC2-A82D-729326E175EC}" srcOrd="0" destOrd="0" presId="urn:microsoft.com/office/officeart/2005/8/layout/list1"/>
    <dgm:cxn modelId="{A1924314-0B89-4CFA-A49E-02B0925DB61D}" type="presOf" srcId="{60E26C69-8359-49C5-97DD-CA7830E57C3E}" destId="{D83F8B10-7342-4796-AA29-8DD1535DB135}" srcOrd="0" destOrd="0" presId="urn:microsoft.com/office/officeart/2005/8/layout/list1"/>
    <dgm:cxn modelId="{5F1CD155-D257-463B-8B75-A89DBDE2BEC8}" srcId="{D6DB23CF-CF98-406A-AD82-0B8095CDD9D2}" destId="{E7300433-19B7-455A-A6CE-BE7BF30E62C0}" srcOrd="0" destOrd="0" parTransId="{88A0A11C-BF54-4E61-93E1-7F3F70E8583E}" sibTransId="{D825BD5F-37A2-4151-A89B-856E67F7C670}"/>
    <dgm:cxn modelId="{ADAE55F7-0700-4B34-B30F-C0AC8D329346}" type="presOf" srcId="{75B0AF6E-A030-4E40-BC10-7A1D22A5A557}" destId="{DE923CD5-A1C8-4CFB-8389-50E4C0EFA973}" srcOrd="1" destOrd="0" presId="urn:microsoft.com/office/officeart/2005/8/layout/list1"/>
    <dgm:cxn modelId="{4035A6B8-1714-440B-9FF7-B8628868C3D3}" type="presOf" srcId="{449DBD03-08F5-47C2-8974-A93F7237D7D3}" destId="{5B365AC4-B466-4121-ACF5-BF35CD777804}" srcOrd="0" destOrd="0" presId="urn:microsoft.com/office/officeart/2005/8/layout/list1"/>
    <dgm:cxn modelId="{61A7D947-12B1-45CE-A830-369EAFE9D6CC}" type="presOf" srcId="{0BF7753B-E108-44C3-8665-C0A4EF1709A9}" destId="{D3B300BC-A3EF-4C33-8D16-1F14884B4987}" srcOrd="0" destOrd="0" presId="urn:microsoft.com/office/officeart/2005/8/layout/list1"/>
    <dgm:cxn modelId="{D7B4F8AB-484F-476E-8F15-720308478C6A}" srcId="{B27939D8-A222-435D-B91B-62B8712DB898}" destId="{449DBD03-08F5-47C2-8974-A93F7237D7D3}" srcOrd="4" destOrd="0" parTransId="{FDC8BD14-C361-4C58-88C2-25E8F3BFB101}" sibTransId="{5D7EA85B-FC34-42E2-998C-DA07384ECA8A}"/>
    <dgm:cxn modelId="{86D69F91-783A-42A2-BD49-0CA310570C7A}" srcId="{B27939D8-A222-435D-B91B-62B8712DB898}" destId="{75B0AF6E-A030-4E40-BC10-7A1D22A5A557}" srcOrd="3" destOrd="0" parTransId="{CFCF9D89-E2C3-4318-A4C0-6C37C59CE8E0}" sibTransId="{D420394D-FF61-43C1-94EE-1F977D6403E6}"/>
    <dgm:cxn modelId="{DC966413-018B-4F7D-92C0-FE1401E456F4}" type="presOf" srcId="{E7300433-19B7-455A-A6CE-BE7BF30E62C0}" destId="{5B33FF52-EFF5-4F3C-B951-9A8880BECC7A}" srcOrd="0" destOrd="0" presId="urn:microsoft.com/office/officeart/2005/8/layout/list1"/>
    <dgm:cxn modelId="{4E6A0887-A288-451E-AD31-763910A5FC8C}" type="presOf" srcId="{60E26C69-8359-49C5-97DD-CA7830E57C3E}" destId="{A75DDF42-1CA3-41DE-8A86-FB311748CC91}" srcOrd="1" destOrd="0" presId="urn:microsoft.com/office/officeart/2005/8/layout/list1"/>
    <dgm:cxn modelId="{1B05F0ED-AB57-4DD5-BC81-A13B8C2FC1D3}" srcId="{75B0AF6E-A030-4E40-BC10-7A1D22A5A557}" destId="{5CA45CC2-A980-4BCE-AEBE-AAED717915E6}" srcOrd="0" destOrd="0" parTransId="{971F7C8E-6749-4AF9-BADE-C5B9992CD256}" sibTransId="{E7569A51-1E6E-467D-970F-545FCF162CCD}"/>
    <dgm:cxn modelId="{C4A0178D-C72A-404D-87CA-B139CC1FECB4}" type="presParOf" srcId="{23D03D1F-FD3E-4950-A77E-E45C85B45CD4}" destId="{29BFEA44-242A-492A-B068-DAF8FF4BF09A}" srcOrd="0" destOrd="0" presId="urn:microsoft.com/office/officeart/2005/8/layout/list1"/>
    <dgm:cxn modelId="{D3CEF8D5-4CE7-49F4-BD64-82686F365BC7}" type="presParOf" srcId="{29BFEA44-242A-492A-B068-DAF8FF4BF09A}" destId="{5932FC58-5183-4AC2-A82D-729326E175EC}" srcOrd="0" destOrd="0" presId="urn:microsoft.com/office/officeart/2005/8/layout/list1"/>
    <dgm:cxn modelId="{0BF8D962-95C9-4359-A182-EB195D048F31}" type="presParOf" srcId="{29BFEA44-242A-492A-B068-DAF8FF4BF09A}" destId="{B1D266A9-8AD8-41BC-9378-D309C4CA4BC3}" srcOrd="1" destOrd="0" presId="urn:microsoft.com/office/officeart/2005/8/layout/list1"/>
    <dgm:cxn modelId="{E369F108-DB36-4BD7-B2E6-09D83F306CD5}" type="presParOf" srcId="{23D03D1F-FD3E-4950-A77E-E45C85B45CD4}" destId="{C70CDC62-50AF-49BF-BE8A-30C358CC8E9F}" srcOrd="1" destOrd="0" presId="urn:microsoft.com/office/officeart/2005/8/layout/list1"/>
    <dgm:cxn modelId="{67DE8414-5AB2-4BD2-8BF5-D864E150B58A}" type="presParOf" srcId="{23D03D1F-FD3E-4950-A77E-E45C85B45CD4}" destId="{5B33FF52-EFF5-4F3C-B951-9A8880BECC7A}" srcOrd="2" destOrd="0" presId="urn:microsoft.com/office/officeart/2005/8/layout/list1"/>
    <dgm:cxn modelId="{F8AB10A4-4837-4311-B156-3BA59F3FC21B}" type="presParOf" srcId="{23D03D1F-FD3E-4950-A77E-E45C85B45CD4}" destId="{4B7D8385-F730-491B-9632-836BFF67EB01}" srcOrd="3" destOrd="0" presId="urn:microsoft.com/office/officeart/2005/8/layout/list1"/>
    <dgm:cxn modelId="{CBFAC974-50CE-4382-9F56-4AD6EE27986A}" type="presParOf" srcId="{23D03D1F-FD3E-4950-A77E-E45C85B45CD4}" destId="{D1E65F4F-D39A-4571-B8BB-422F5DF5BBE2}" srcOrd="4" destOrd="0" presId="urn:microsoft.com/office/officeart/2005/8/layout/list1"/>
    <dgm:cxn modelId="{0FE0F90C-FFCD-410E-9B42-1AE2A974D276}" type="presParOf" srcId="{D1E65F4F-D39A-4571-B8BB-422F5DF5BBE2}" destId="{D83F8B10-7342-4796-AA29-8DD1535DB135}" srcOrd="0" destOrd="0" presId="urn:microsoft.com/office/officeart/2005/8/layout/list1"/>
    <dgm:cxn modelId="{0E6BAD50-8ED8-4BF3-988E-2358DE692F54}" type="presParOf" srcId="{D1E65F4F-D39A-4571-B8BB-422F5DF5BBE2}" destId="{A75DDF42-1CA3-41DE-8A86-FB311748CC91}" srcOrd="1" destOrd="0" presId="urn:microsoft.com/office/officeart/2005/8/layout/list1"/>
    <dgm:cxn modelId="{576F0D0F-AE63-4D17-8017-059BF3F5033A}" type="presParOf" srcId="{23D03D1F-FD3E-4950-A77E-E45C85B45CD4}" destId="{FAD970CF-EE76-43AD-B0B6-60C8F92E9C2D}" srcOrd="5" destOrd="0" presId="urn:microsoft.com/office/officeart/2005/8/layout/list1"/>
    <dgm:cxn modelId="{1C27F797-DA21-4670-8393-8F5AA5D202EB}" type="presParOf" srcId="{23D03D1F-FD3E-4950-A77E-E45C85B45CD4}" destId="{0B9AAEE0-372B-4359-BEBE-B7E2BBA92694}" srcOrd="6" destOrd="0" presId="urn:microsoft.com/office/officeart/2005/8/layout/list1"/>
    <dgm:cxn modelId="{DAD075DD-7883-4504-A35E-2A0976E4810B}" type="presParOf" srcId="{23D03D1F-FD3E-4950-A77E-E45C85B45CD4}" destId="{9E2D9D6A-3A39-4189-9FAB-477088A37CC3}" srcOrd="7" destOrd="0" presId="urn:microsoft.com/office/officeart/2005/8/layout/list1"/>
    <dgm:cxn modelId="{9D922E29-9FD8-4972-859E-64B5932A3F30}" type="presParOf" srcId="{23D03D1F-FD3E-4950-A77E-E45C85B45CD4}" destId="{BBFB379F-AA83-4F63-A679-B653734F3955}" srcOrd="8" destOrd="0" presId="urn:microsoft.com/office/officeart/2005/8/layout/list1"/>
    <dgm:cxn modelId="{23F14158-DAEC-4F95-BB18-7A7D9F1EC031}" type="presParOf" srcId="{BBFB379F-AA83-4F63-A679-B653734F3955}" destId="{D3B300BC-A3EF-4C33-8D16-1F14884B4987}" srcOrd="0" destOrd="0" presId="urn:microsoft.com/office/officeart/2005/8/layout/list1"/>
    <dgm:cxn modelId="{DFFD7DC2-FC07-4EEF-A934-338999740E3B}" type="presParOf" srcId="{BBFB379F-AA83-4F63-A679-B653734F3955}" destId="{F3C04B55-6629-46A5-A1D0-192BD7BD95F0}" srcOrd="1" destOrd="0" presId="urn:microsoft.com/office/officeart/2005/8/layout/list1"/>
    <dgm:cxn modelId="{F0434E99-E4E1-4FBB-918A-79D68B74FA81}" type="presParOf" srcId="{23D03D1F-FD3E-4950-A77E-E45C85B45CD4}" destId="{86DF4C98-54AD-4875-BEBE-1D8E59F20DE9}" srcOrd="9" destOrd="0" presId="urn:microsoft.com/office/officeart/2005/8/layout/list1"/>
    <dgm:cxn modelId="{57FE76A1-BC27-41F3-8FF5-5A28C002014C}" type="presParOf" srcId="{23D03D1F-FD3E-4950-A77E-E45C85B45CD4}" destId="{9E6159DE-CE0A-4174-BD34-73A755CFC125}" srcOrd="10" destOrd="0" presId="urn:microsoft.com/office/officeart/2005/8/layout/list1"/>
    <dgm:cxn modelId="{658C1BF7-FB22-48F0-A51B-4CD754DF701C}" type="presParOf" srcId="{23D03D1F-FD3E-4950-A77E-E45C85B45CD4}" destId="{0FA83AE8-E8DC-4858-8C6C-DBCC0311499F}" srcOrd="11" destOrd="0" presId="urn:microsoft.com/office/officeart/2005/8/layout/list1"/>
    <dgm:cxn modelId="{AFE86F48-5E18-4007-99C3-9ABB3C6DA83C}" type="presParOf" srcId="{23D03D1F-FD3E-4950-A77E-E45C85B45CD4}" destId="{8D01E61A-61AE-4F38-80C0-FC0C22E21F25}" srcOrd="12" destOrd="0" presId="urn:microsoft.com/office/officeart/2005/8/layout/list1"/>
    <dgm:cxn modelId="{6028453D-DB77-47A0-87DF-DF097EFC4C2F}" type="presParOf" srcId="{8D01E61A-61AE-4F38-80C0-FC0C22E21F25}" destId="{17BB89C8-F96F-49BB-9DB8-7749D2A53011}" srcOrd="0" destOrd="0" presId="urn:microsoft.com/office/officeart/2005/8/layout/list1"/>
    <dgm:cxn modelId="{7F48BC12-533F-4024-9B27-FED138E2739B}" type="presParOf" srcId="{8D01E61A-61AE-4F38-80C0-FC0C22E21F25}" destId="{DE923CD5-A1C8-4CFB-8389-50E4C0EFA973}" srcOrd="1" destOrd="0" presId="urn:microsoft.com/office/officeart/2005/8/layout/list1"/>
    <dgm:cxn modelId="{0EE00D45-7A37-4950-BBC8-9B53FC5A24BF}" type="presParOf" srcId="{23D03D1F-FD3E-4950-A77E-E45C85B45CD4}" destId="{47DAE254-7FB9-47C9-871E-248904B34E6E}" srcOrd="13" destOrd="0" presId="urn:microsoft.com/office/officeart/2005/8/layout/list1"/>
    <dgm:cxn modelId="{CB609949-EAFF-4731-B1D6-193F7521FD58}" type="presParOf" srcId="{23D03D1F-FD3E-4950-A77E-E45C85B45CD4}" destId="{3555A03D-5553-4693-B9BB-F234E4EDA402}" srcOrd="14" destOrd="0" presId="urn:microsoft.com/office/officeart/2005/8/layout/list1"/>
    <dgm:cxn modelId="{D3C095E1-43D8-46C3-A7F1-59CD3E288AD7}" type="presParOf" srcId="{23D03D1F-FD3E-4950-A77E-E45C85B45CD4}" destId="{0ED61870-95C6-47D5-A1F0-FD792F4B6E8A}" srcOrd="15" destOrd="0" presId="urn:microsoft.com/office/officeart/2005/8/layout/list1"/>
    <dgm:cxn modelId="{CEFDBD25-0A48-44C5-900F-89C6FEF7CFEB}" type="presParOf" srcId="{23D03D1F-FD3E-4950-A77E-E45C85B45CD4}" destId="{24C47148-7101-4F7F-9729-AF4BB4346EF1}" srcOrd="16" destOrd="0" presId="urn:microsoft.com/office/officeart/2005/8/layout/list1"/>
    <dgm:cxn modelId="{92E716AD-FD10-4897-BE9B-8782213D49B0}" type="presParOf" srcId="{24C47148-7101-4F7F-9729-AF4BB4346EF1}" destId="{5B365AC4-B466-4121-ACF5-BF35CD777804}" srcOrd="0" destOrd="0" presId="urn:microsoft.com/office/officeart/2005/8/layout/list1"/>
    <dgm:cxn modelId="{9BAF0A4E-8663-46DB-B031-6C6904098D5C}" type="presParOf" srcId="{24C47148-7101-4F7F-9729-AF4BB4346EF1}" destId="{8359237C-89B9-4C9B-901E-CF443A6F9C01}" srcOrd="1" destOrd="0" presId="urn:microsoft.com/office/officeart/2005/8/layout/list1"/>
    <dgm:cxn modelId="{316FD4ED-D210-4AE6-A639-CB3C3B1FAC9E}" type="presParOf" srcId="{23D03D1F-FD3E-4950-A77E-E45C85B45CD4}" destId="{E731F470-BF16-4735-B3E9-71B14A69B7BE}" srcOrd="17" destOrd="0" presId="urn:microsoft.com/office/officeart/2005/8/layout/list1"/>
    <dgm:cxn modelId="{6B0CDE47-A140-4089-8E48-803EFBF0DE2F}" type="presParOf" srcId="{23D03D1F-FD3E-4950-A77E-E45C85B45CD4}" destId="{14087597-26B1-40C9-9089-94D6C142DB3B}"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3CF3B-AE46-46C7-B75A-91DA297234A2}"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17E89894-7ED4-4800-AF8E-CBC97E6ED502}">
      <dgm:prSet phldrT="[Text]"/>
      <dgm:spPr/>
      <dgm:t>
        <a:bodyPr/>
        <a:lstStyle/>
        <a:p>
          <a:r>
            <a:rPr lang="en-GB" dirty="0" smtClean="0"/>
            <a:t>The process</a:t>
          </a:r>
          <a:endParaRPr lang="en-US" dirty="0"/>
        </a:p>
      </dgm:t>
    </dgm:pt>
    <dgm:pt modelId="{F4568D93-AB13-4057-A406-302EC02E022E}" type="parTrans" cxnId="{92976907-5E58-410C-8293-FEB85170C92C}">
      <dgm:prSet/>
      <dgm:spPr/>
      <dgm:t>
        <a:bodyPr/>
        <a:lstStyle/>
        <a:p>
          <a:endParaRPr lang="en-US"/>
        </a:p>
      </dgm:t>
    </dgm:pt>
    <dgm:pt modelId="{1E4F4216-BD6C-4FC3-A077-7A9798A421A7}" type="sibTrans" cxnId="{92976907-5E58-410C-8293-FEB85170C92C}">
      <dgm:prSet custT="1"/>
      <dgm:spPr/>
      <dgm:t>
        <a:bodyPr/>
        <a:lstStyle/>
        <a:p>
          <a:r>
            <a:rPr lang="en-GB" sz="1000" dirty="0" smtClean="0"/>
            <a:t>Things we were nervous about</a:t>
          </a:r>
          <a:endParaRPr lang="en-US" sz="1000" dirty="0"/>
        </a:p>
      </dgm:t>
    </dgm:pt>
    <dgm:pt modelId="{4103F7C2-DA92-451E-B17A-1C21E1085D2F}">
      <dgm:prSet phldrT="[Text]"/>
      <dgm:spPr/>
      <dgm:t>
        <a:bodyPr/>
        <a:lstStyle/>
        <a:p>
          <a:r>
            <a:rPr lang="en-GB" dirty="0" smtClean="0"/>
            <a:t>How we feel about it now</a:t>
          </a:r>
          <a:endParaRPr lang="en-US" dirty="0"/>
        </a:p>
      </dgm:t>
    </dgm:pt>
    <dgm:pt modelId="{1B541AE5-DBA5-4586-8422-51B337474C45}" type="parTrans" cxnId="{5813A1D8-3AEB-494B-920F-4C163BB2B1D3}">
      <dgm:prSet/>
      <dgm:spPr/>
      <dgm:t>
        <a:bodyPr/>
        <a:lstStyle/>
        <a:p>
          <a:endParaRPr lang="en-US"/>
        </a:p>
      </dgm:t>
    </dgm:pt>
    <dgm:pt modelId="{5A2D8B1B-A680-4BBD-8299-77C716F76FFF}" type="sibTrans" cxnId="{5813A1D8-3AEB-494B-920F-4C163BB2B1D3}">
      <dgm:prSet custT="1"/>
      <dgm:spPr/>
      <dgm:t>
        <a:bodyPr/>
        <a:lstStyle/>
        <a:p>
          <a:r>
            <a:rPr lang="en-GB" sz="1000" dirty="0" smtClean="0"/>
            <a:t>Benefits of gaining evidence</a:t>
          </a:r>
          <a:endParaRPr lang="en-US" sz="1000" dirty="0"/>
        </a:p>
      </dgm:t>
    </dgm:pt>
    <dgm:pt modelId="{CE58079F-194D-435F-8BFD-AB2E5FD7F4A9}">
      <dgm:prSet phldrT="[Text]"/>
      <dgm:spPr/>
      <dgm:t>
        <a:bodyPr/>
        <a:lstStyle/>
        <a:p>
          <a:r>
            <a:rPr lang="en-US" dirty="0" smtClean="0"/>
            <a:t>Making delivery more effective and efficient</a:t>
          </a:r>
          <a:endParaRPr lang="en-US" dirty="0"/>
        </a:p>
      </dgm:t>
    </dgm:pt>
    <dgm:pt modelId="{74951DD9-5ED3-4E28-A28A-437D668CF3E1}" type="sibTrans" cxnId="{E5AF4C4E-F249-4600-A995-73CE09858350}">
      <dgm:prSet custT="1"/>
      <dgm:spPr/>
      <dgm:t>
        <a:bodyPr/>
        <a:lstStyle/>
        <a:p>
          <a:r>
            <a:rPr lang="en-GB" sz="1000" dirty="0" smtClean="0"/>
            <a:t>Seeing the results</a:t>
          </a:r>
          <a:endParaRPr lang="en-US" sz="1000" dirty="0"/>
        </a:p>
      </dgm:t>
    </dgm:pt>
    <dgm:pt modelId="{00EAFC3B-BD0C-4BE5-9B9B-05431EB174CD}" type="parTrans" cxnId="{E5AF4C4E-F249-4600-A995-73CE09858350}">
      <dgm:prSet/>
      <dgm:spPr/>
      <dgm:t>
        <a:bodyPr/>
        <a:lstStyle/>
        <a:p>
          <a:endParaRPr lang="en-US"/>
        </a:p>
      </dgm:t>
    </dgm:pt>
    <dgm:pt modelId="{E527BBD9-C07F-4E69-9B53-9DAFBC743FE9}" type="pres">
      <dgm:prSet presAssocID="{7313CF3B-AE46-46C7-B75A-91DA297234A2}" presName="Name0" presStyleCnt="0">
        <dgm:presLayoutVars>
          <dgm:chMax/>
          <dgm:chPref/>
          <dgm:dir/>
          <dgm:animLvl val="lvl"/>
        </dgm:presLayoutVars>
      </dgm:prSet>
      <dgm:spPr/>
      <dgm:t>
        <a:bodyPr/>
        <a:lstStyle/>
        <a:p>
          <a:endParaRPr lang="en-US"/>
        </a:p>
      </dgm:t>
    </dgm:pt>
    <dgm:pt modelId="{FB0E5D34-B5A6-4AA7-B62C-46F152BD28A5}" type="pres">
      <dgm:prSet presAssocID="{17E89894-7ED4-4800-AF8E-CBC97E6ED502}" presName="composite" presStyleCnt="0"/>
      <dgm:spPr/>
    </dgm:pt>
    <dgm:pt modelId="{63C32403-9BAB-4CB1-907F-04ED7E80FBB7}" type="pres">
      <dgm:prSet presAssocID="{17E89894-7ED4-4800-AF8E-CBC97E6ED502}" presName="Parent1" presStyleLbl="node1" presStyleIdx="0" presStyleCnt="6">
        <dgm:presLayoutVars>
          <dgm:chMax val="1"/>
          <dgm:chPref val="1"/>
          <dgm:bulletEnabled val="1"/>
        </dgm:presLayoutVars>
      </dgm:prSet>
      <dgm:spPr/>
      <dgm:t>
        <a:bodyPr/>
        <a:lstStyle/>
        <a:p>
          <a:endParaRPr lang="en-US"/>
        </a:p>
      </dgm:t>
    </dgm:pt>
    <dgm:pt modelId="{A3FCCBD8-588C-4B39-ADAB-C63E224C0E32}" type="pres">
      <dgm:prSet presAssocID="{17E89894-7ED4-4800-AF8E-CBC97E6ED502}" presName="Childtext1" presStyleLbl="revTx" presStyleIdx="0" presStyleCnt="3">
        <dgm:presLayoutVars>
          <dgm:chMax val="0"/>
          <dgm:chPref val="0"/>
          <dgm:bulletEnabled val="1"/>
        </dgm:presLayoutVars>
      </dgm:prSet>
      <dgm:spPr/>
      <dgm:t>
        <a:bodyPr/>
        <a:lstStyle/>
        <a:p>
          <a:endParaRPr lang="en-US"/>
        </a:p>
      </dgm:t>
    </dgm:pt>
    <dgm:pt modelId="{83CDE3A1-6B9C-46EB-9DE8-0FB07FCEF011}" type="pres">
      <dgm:prSet presAssocID="{17E89894-7ED4-4800-AF8E-CBC97E6ED502}" presName="BalanceSpacing" presStyleCnt="0"/>
      <dgm:spPr/>
    </dgm:pt>
    <dgm:pt modelId="{BEB59202-DAA2-4218-8C88-865CC0632840}" type="pres">
      <dgm:prSet presAssocID="{17E89894-7ED4-4800-AF8E-CBC97E6ED502}" presName="BalanceSpacing1" presStyleCnt="0"/>
      <dgm:spPr/>
    </dgm:pt>
    <dgm:pt modelId="{897C3679-04A9-47FE-9F8F-5DBBBC4542B1}" type="pres">
      <dgm:prSet presAssocID="{1E4F4216-BD6C-4FC3-A077-7A9798A421A7}" presName="Accent1Text" presStyleLbl="node1" presStyleIdx="1" presStyleCnt="6"/>
      <dgm:spPr/>
      <dgm:t>
        <a:bodyPr/>
        <a:lstStyle/>
        <a:p>
          <a:endParaRPr lang="en-US"/>
        </a:p>
      </dgm:t>
    </dgm:pt>
    <dgm:pt modelId="{701CF7FC-D9F1-4D09-BE59-15D9081FBC67}" type="pres">
      <dgm:prSet presAssocID="{1E4F4216-BD6C-4FC3-A077-7A9798A421A7}" presName="spaceBetweenRectangles" presStyleCnt="0"/>
      <dgm:spPr/>
    </dgm:pt>
    <dgm:pt modelId="{E3A02098-28C5-4D95-A720-32E3E8739C08}" type="pres">
      <dgm:prSet presAssocID="{4103F7C2-DA92-451E-B17A-1C21E1085D2F}" presName="composite" presStyleCnt="0"/>
      <dgm:spPr/>
    </dgm:pt>
    <dgm:pt modelId="{8E4CFA5A-3EF7-4BFF-94D0-5FFB3C8FCD71}" type="pres">
      <dgm:prSet presAssocID="{4103F7C2-DA92-451E-B17A-1C21E1085D2F}" presName="Parent1" presStyleLbl="node1" presStyleIdx="2" presStyleCnt="6">
        <dgm:presLayoutVars>
          <dgm:chMax val="1"/>
          <dgm:chPref val="1"/>
          <dgm:bulletEnabled val="1"/>
        </dgm:presLayoutVars>
      </dgm:prSet>
      <dgm:spPr/>
      <dgm:t>
        <a:bodyPr/>
        <a:lstStyle/>
        <a:p>
          <a:endParaRPr lang="en-US"/>
        </a:p>
      </dgm:t>
    </dgm:pt>
    <dgm:pt modelId="{F7BB82C8-1DE7-448C-8487-C82A4EC41A24}" type="pres">
      <dgm:prSet presAssocID="{4103F7C2-DA92-451E-B17A-1C21E1085D2F}" presName="Childtext1" presStyleLbl="revTx" presStyleIdx="1" presStyleCnt="3">
        <dgm:presLayoutVars>
          <dgm:chMax val="0"/>
          <dgm:chPref val="0"/>
          <dgm:bulletEnabled val="1"/>
        </dgm:presLayoutVars>
      </dgm:prSet>
      <dgm:spPr/>
      <dgm:t>
        <a:bodyPr/>
        <a:lstStyle/>
        <a:p>
          <a:endParaRPr lang="en-US"/>
        </a:p>
      </dgm:t>
    </dgm:pt>
    <dgm:pt modelId="{B064E7AB-22BD-4FD2-97E5-D3F6AA41A4EF}" type="pres">
      <dgm:prSet presAssocID="{4103F7C2-DA92-451E-B17A-1C21E1085D2F}" presName="BalanceSpacing" presStyleCnt="0"/>
      <dgm:spPr/>
    </dgm:pt>
    <dgm:pt modelId="{FEA8F6DA-FABE-48A2-B4C5-473ABB256772}" type="pres">
      <dgm:prSet presAssocID="{4103F7C2-DA92-451E-B17A-1C21E1085D2F}" presName="BalanceSpacing1" presStyleCnt="0"/>
      <dgm:spPr/>
    </dgm:pt>
    <dgm:pt modelId="{2176CDEA-5568-4358-98F9-75A1AD7E7E1B}" type="pres">
      <dgm:prSet presAssocID="{5A2D8B1B-A680-4BBD-8299-77C716F76FFF}" presName="Accent1Text" presStyleLbl="node1" presStyleIdx="3" presStyleCnt="6"/>
      <dgm:spPr/>
      <dgm:t>
        <a:bodyPr/>
        <a:lstStyle/>
        <a:p>
          <a:endParaRPr lang="en-US"/>
        </a:p>
      </dgm:t>
    </dgm:pt>
    <dgm:pt modelId="{0D818E94-79D6-4BC2-9AC9-76B8C21033C9}" type="pres">
      <dgm:prSet presAssocID="{5A2D8B1B-A680-4BBD-8299-77C716F76FFF}" presName="spaceBetweenRectangles" presStyleCnt="0"/>
      <dgm:spPr/>
    </dgm:pt>
    <dgm:pt modelId="{E07EBD0F-BC40-49FB-9702-2B01C34EE5F2}" type="pres">
      <dgm:prSet presAssocID="{CE58079F-194D-435F-8BFD-AB2E5FD7F4A9}" presName="composite" presStyleCnt="0"/>
      <dgm:spPr/>
    </dgm:pt>
    <dgm:pt modelId="{413EF341-8EF8-4851-8646-588CCF27D44E}" type="pres">
      <dgm:prSet presAssocID="{CE58079F-194D-435F-8BFD-AB2E5FD7F4A9}" presName="Parent1" presStyleLbl="node1" presStyleIdx="4" presStyleCnt="6">
        <dgm:presLayoutVars>
          <dgm:chMax val="1"/>
          <dgm:chPref val="1"/>
          <dgm:bulletEnabled val="1"/>
        </dgm:presLayoutVars>
      </dgm:prSet>
      <dgm:spPr/>
      <dgm:t>
        <a:bodyPr/>
        <a:lstStyle/>
        <a:p>
          <a:endParaRPr lang="en-US"/>
        </a:p>
      </dgm:t>
    </dgm:pt>
    <dgm:pt modelId="{30853888-2C96-48E5-8801-BCF1BE6A4841}" type="pres">
      <dgm:prSet presAssocID="{CE58079F-194D-435F-8BFD-AB2E5FD7F4A9}" presName="Childtext1" presStyleLbl="revTx" presStyleIdx="2" presStyleCnt="3">
        <dgm:presLayoutVars>
          <dgm:chMax val="0"/>
          <dgm:chPref val="0"/>
          <dgm:bulletEnabled val="1"/>
        </dgm:presLayoutVars>
      </dgm:prSet>
      <dgm:spPr/>
      <dgm:t>
        <a:bodyPr/>
        <a:lstStyle/>
        <a:p>
          <a:endParaRPr lang="en-US"/>
        </a:p>
      </dgm:t>
    </dgm:pt>
    <dgm:pt modelId="{15CE101C-DC64-4EC7-A5E6-54B8029375E7}" type="pres">
      <dgm:prSet presAssocID="{CE58079F-194D-435F-8BFD-AB2E5FD7F4A9}" presName="BalanceSpacing" presStyleCnt="0"/>
      <dgm:spPr/>
    </dgm:pt>
    <dgm:pt modelId="{8F084591-F4E6-43F2-AF08-42CB0B08ACF2}" type="pres">
      <dgm:prSet presAssocID="{CE58079F-194D-435F-8BFD-AB2E5FD7F4A9}" presName="BalanceSpacing1" presStyleCnt="0"/>
      <dgm:spPr/>
    </dgm:pt>
    <dgm:pt modelId="{CCFADABF-C6B9-48B8-853E-50125FB6B3EF}" type="pres">
      <dgm:prSet presAssocID="{74951DD9-5ED3-4E28-A28A-437D668CF3E1}" presName="Accent1Text" presStyleLbl="node1" presStyleIdx="5" presStyleCnt="6"/>
      <dgm:spPr/>
      <dgm:t>
        <a:bodyPr/>
        <a:lstStyle/>
        <a:p>
          <a:endParaRPr lang="en-US"/>
        </a:p>
      </dgm:t>
    </dgm:pt>
  </dgm:ptLst>
  <dgm:cxnLst>
    <dgm:cxn modelId="{8E5BF8E2-FEF6-45B6-927C-9B683DF1EA3A}" type="presOf" srcId="{17E89894-7ED4-4800-AF8E-CBC97E6ED502}" destId="{63C32403-9BAB-4CB1-907F-04ED7E80FBB7}" srcOrd="0" destOrd="0" presId="urn:microsoft.com/office/officeart/2008/layout/AlternatingHexagons"/>
    <dgm:cxn modelId="{E5AF4C4E-F249-4600-A995-73CE09858350}" srcId="{7313CF3B-AE46-46C7-B75A-91DA297234A2}" destId="{CE58079F-194D-435F-8BFD-AB2E5FD7F4A9}" srcOrd="2" destOrd="0" parTransId="{00EAFC3B-BD0C-4BE5-9B9B-05431EB174CD}" sibTransId="{74951DD9-5ED3-4E28-A28A-437D668CF3E1}"/>
    <dgm:cxn modelId="{3984C532-AD92-41A6-9FDF-F049BE893F35}" type="presOf" srcId="{1E4F4216-BD6C-4FC3-A077-7A9798A421A7}" destId="{897C3679-04A9-47FE-9F8F-5DBBBC4542B1}" srcOrd="0" destOrd="0" presId="urn:microsoft.com/office/officeart/2008/layout/AlternatingHexagons"/>
    <dgm:cxn modelId="{0660A646-96C8-4465-9783-BE2B1CE3179D}" type="presOf" srcId="{7313CF3B-AE46-46C7-B75A-91DA297234A2}" destId="{E527BBD9-C07F-4E69-9B53-9DAFBC743FE9}" srcOrd="0" destOrd="0" presId="urn:microsoft.com/office/officeart/2008/layout/AlternatingHexagons"/>
    <dgm:cxn modelId="{5813A1D8-3AEB-494B-920F-4C163BB2B1D3}" srcId="{7313CF3B-AE46-46C7-B75A-91DA297234A2}" destId="{4103F7C2-DA92-451E-B17A-1C21E1085D2F}" srcOrd="1" destOrd="0" parTransId="{1B541AE5-DBA5-4586-8422-51B337474C45}" sibTransId="{5A2D8B1B-A680-4BBD-8299-77C716F76FFF}"/>
    <dgm:cxn modelId="{C56DC611-74BB-4F64-A845-DC21F5694194}" type="presOf" srcId="{4103F7C2-DA92-451E-B17A-1C21E1085D2F}" destId="{8E4CFA5A-3EF7-4BFF-94D0-5FFB3C8FCD71}" srcOrd="0" destOrd="0" presId="urn:microsoft.com/office/officeart/2008/layout/AlternatingHexagons"/>
    <dgm:cxn modelId="{E3E368F8-0165-4DA3-9075-5F96C344E77D}" type="presOf" srcId="{CE58079F-194D-435F-8BFD-AB2E5FD7F4A9}" destId="{413EF341-8EF8-4851-8646-588CCF27D44E}" srcOrd="0" destOrd="0" presId="urn:microsoft.com/office/officeart/2008/layout/AlternatingHexagons"/>
    <dgm:cxn modelId="{3558A4AA-20F0-4853-B6C5-1F6CFB2D8A55}" type="presOf" srcId="{5A2D8B1B-A680-4BBD-8299-77C716F76FFF}" destId="{2176CDEA-5568-4358-98F9-75A1AD7E7E1B}" srcOrd="0" destOrd="0" presId="urn:microsoft.com/office/officeart/2008/layout/AlternatingHexagons"/>
    <dgm:cxn modelId="{92976907-5E58-410C-8293-FEB85170C92C}" srcId="{7313CF3B-AE46-46C7-B75A-91DA297234A2}" destId="{17E89894-7ED4-4800-AF8E-CBC97E6ED502}" srcOrd="0" destOrd="0" parTransId="{F4568D93-AB13-4057-A406-302EC02E022E}" sibTransId="{1E4F4216-BD6C-4FC3-A077-7A9798A421A7}"/>
    <dgm:cxn modelId="{2216FDD1-2C00-4B5F-B375-4F89A4A15AEF}" type="presOf" srcId="{74951DD9-5ED3-4E28-A28A-437D668CF3E1}" destId="{CCFADABF-C6B9-48B8-853E-50125FB6B3EF}" srcOrd="0" destOrd="0" presId="urn:microsoft.com/office/officeart/2008/layout/AlternatingHexagons"/>
    <dgm:cxn modelId="{FF24C204-2F7B-4625-9B68-469DC9FE92C3}" type="presParOf" srcId="{E527BBD9-C07F-4E69-9B53-9DAFBC743FE9}" destId="{FB0E5D34-B5A6-4AA7-B62C-46F152BD28A5}" srcOrd="0" destOrd="0" presId="urn:microsoft.com/office/officeart/2008/layout/AlternatingHexagons"/>
    <dgm:cxn modelId="{8F2903C1-FFF9-4AD7-8704-8A89D22079D7}" type="presParOf" srcId="{FB0E5D34-B5A6-4AA7-B62C-46F152BD28A5}" destId="{63C32403-9BAB-4CB1-907F-04ED7E80FBB7}" srcOrd="0" destOrd="0" presId="urn:microsoft.com/office/officeart/2008/layout/AlternatingHexagons"/>
    <dgm:cxn modelId="{5080661C-4242-4CBC-A57F-4D28A7A67285}" type="presParOf" srcId="{FB0E5D34-B5A6-4AA7-B62C-46F152BD28A5}" destId="{A3FCCBD8-588C-4B39-ADAB-C63E224C0E32}" srcOrd="1" destOrd="0" presId="urn:microsoft.com/office/officeart/2008/layout/AlternatingHexagons"/>
    <dgm:cxn modelId="{C4147656-E42B-452C-8B28-B86B43F9AEE3}" type="presParOf" srcId="{FB0E5D34-B5A6-4AA7-B62C-46F152BD28A5}" destId="{83CDE3A1-6B9C-46EB-9DE8-0FB07FCEF011}" srcOrd="2" destOrd="0" presId="urn:microsoft.com/office/officeart/2008/layout/AlternatingHexagons"/>
    <dgm:cxn modelId="{4C660E20-EAEB-4D89-905B-40014BEBAA0E}" type="presParOf" srcId="{FB0E5D34-B5A6-4AA7-B62C-46F152BD28A5}" destId="{BEB59202-DAA2-4218-8C88-865CC0632840}" srcOrd="3" destOrd="0" presId="urn:microsoft.com/office/officeart/2008/layout/AlternatingHexagons"/>
    <dgm:cxn modelId="{A2AA6E76-E6D5-4803-BB6D-2A080448F182}" type="presParOf" srcId="{FB0E5D34-B5A6-4AA7-B62C-46F152BD28A5}" destId="{897C3679-04A9-47FE-9F8F-5DBBBC4542B1}" srcOrd="4" destOrd="0" presId="urn:microsoft.com/office/officeart/2008/layout/AlternatingHexagons"/>
    <dgm:cxn modelId="{487E0385-A879-4BC3-930C-2BA2E2456823}" type="presParOf" srcId="{E527BBD9-C07F-4E69-9B53-9DAFBC743FE9}" destId="{701CF7FC-D9F1-4D09-BE59-15D9081FBC67}" srcOrd="1" destOrd="0" presId="urn:microsoft.com/office/officeart/2008/layout/AlternatingHexagons"/>
    <dgm:cxn modelId="{E2FFF3AD-4DCB-434F-BD15-70EFA80C96B4}" type="presParOf" srcId="{E527BBD9-C07F-4E69-9B53-9DAFBC743FE9}" destId="{E3A02098-28C5-4D95-A720-32E3E8739C08}" srcOrd="2" destOrd="0" presId="urn:microsoft.com/office/officeart/2008/layout/AlternatingHexagons"/>
    <dgm:cxn modelId="{7EC61439-05B6-4EA7-B3D2-372A81F30391}" type="presParOf" srcId="{E3A02098-28C5-4D95-A720-32E3E8739C08}" destId="{8E4CFA5A-3EF7-4BFF-94D0-5FFB3C8FCD71}" srcOrd="0" destOrd="0" presId="urn:microsoft.com/office/officeart/2008/layout/AlternatingHexagons"/>
    <dgm:cxn modelId="{6632E96B-4515-4C46-8FD7-B2AB5E39701A}" type="presParOf" srcId="{E3A02098-28C5-4D95-A720-32E3E8739C08}" destId="{F7BB82C8-1DE7-448C-8487-C82A4EC41A24}" srcOrd="1" destOrd="0" presId="urn:microsoft.com/office/officeart/2008/layout/AlternatingHexagons"/>
    <dgm:cxn modelId="{6908A4EF-DF3F-4E10-BE47-F190F3F4F18B}" type="presParOf" srcId="{E3A02098-28C5-4D95-A720-32E3E8739C08}" destId="{B064E7AB-22BD-4FD2-97E5-D3F6AA41A4EF}" srcOrd="2" destOrd="0" presId="urn:microsoft.com/office/officeart/2008/layout/AlternatingHexagons"/>
    <dgm:cxn modelId="{1247D06F-545D-4914-AD94-55FCF0B486C1}" type="presParOf" srcId="{E3A02098-28C5-4D95-A720-32E3E8739C08}" destId="{FEA8F6DA-FABE-48A2-B4C5-473ABB256772}" srcOrd="3" destOrd="0" presId="urn:microsoft.com/office/officeart/2008/layout/AlternatingHexagons"/>
    <dgm:cxn modelId="{C4880511-CC1F-4A76-B215-8D95C0EE738F}" type="presParOf" srcId="{E3A02098-28C5-4D95-A720-32E3E8739C08}" destId="{2176CDEA-5568-4358-98F9-75A1AD7E7E1B}" srcOrd="4" destOrd="0" presId="urn:microsoft.com/office/officeart/2008/layout/AlternatingHexagons"/>
    <dgm:cxn modelId="{16F2644C-064C-47FF-AE8C-8CA29EEB0233}" type="presParOf" srcId="{E527BBD9-C07F-4E69-9B53-9DAFBC743FE9}" destId="{0D818E94-79D6-4BC2-9AC9-76B8C21033C9}" srcOrd="3" destOrd="0" presId="urn:microsoft.com/office/officeart/2008/layout/AlternatingHexagons"/>
    <dgm:cxn modelId="{1EA8F27F-6E98-4697-9D5B-59BAFEE1D403}" type="presParOf" srcId="{E527BBD9-C07F-4E69-9B53-9DAFBC743FE9}" destId="{E07EBD0F-BC40-49FB-9702-2B01C34EE5F2}" srcOrd="4" destOrd="0" presId="urn:microsoft.com/office/officeart/2008/layout/AlternatingHexagons"/>
    <dgm:cxn modelId="{B3722301-07D3-4E87-847C-0E399C4345E4}" type="presParOf" srcId="{E07EBD0F-BC40-49FB-9702-2B01C34EE5F2}" destId="{413EF341-8EF8-4851-8646-588CCF27D44E}" srcOrd="0" destOrd="0" presId="urn:microsoft.com/office/officeart/2008/layout/AlternatingHexagons"/>
    <dgm:cxn modelId="{DAA56FA7-1763-4094-9945-9F88C5A66B57}" type="presParOf" srcId="{E07EBD0F-BC40-49FB-9702-2B01C34EE5F2}" destId="{30853888-2C96-48E5-8801-BCF1BE6A4841}" srcOrd="1" destOrd="0" presId="urn:microsoft.com/office/officeart/2008/layout/AlternatingHexagons"/>
    <dgm:cxn modelId="{2BC1A283-C0BF-4038-A9CE-EBAE757630F0}" type="presParOf" srcId="{E07EBD0F-BC40-49FB-9702-2B01C34EE5F2}" destId="{15CE101C-DC64-4EC7-A5E6-54B8029375E7}" srcOrd="2" destOrd="0" presId="urn:microsoft.com/office/officeart/2008/layout/AlternatingHexagons"/>
    <dgm:cxn modelId="{0FBD08EE-D738-4842-B8AD-20E52E3712A8}" type="presParOf" srcId="{E07EBD0F-BC40-49FB-9702-2B01C34EE5F2}" destId="{8F084591-F4E6-43F2-AF08-42CB0B08ACF2}" srcOrd="3" destOrd="0" presId="urn:microsoft.com/office/officeart/2008/layout/AlternatingHexagons"/>
    <dgm:cxn modelId="{24709F3C-50B2-4CFB-8BB0-57A6B95C03BD}" type="presParOf" srcId="{E07EBD0F-BC40-49FB-9702-2B01C34EE5F2}" destId="{CCFADABF-C6B9-48B8-853E-50125FB6B3E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E5C22-9DCE-4CE7-8A4B-2487B05F0505}">
      <dsp:nvSpPr>
        <dsp:cNvPr id="0" name=""/>
        <dsp:cNvSpPr/>
      </dsp:nvSpPr>
      <dsp:spPr>
        <a:xfrm rot="5400000">
          <a:off x="1029695" y="230909"/>
          <a:ext cx="676274" cy="588358"/>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Scales are simple to complete and score</a:t>
          </a:r>
          <a:endParaRPr lang="en-US" sz="500" kern="1200" dirty="0"/>
        </a:p>
      </dsp:txBody>
      <dsp:txXfrm rot="-5400000">
        <a:off x="1165339" y="292337"/>
        <a:ext cx="404986" cy="465502"/>
      </dsp:txXfrm>
    </dsp:sp>
    <dsp:sp modelId="{2110F7D4-CB6C-4B12-92DA-FC8DB58993F5}">
      <dsp:nvSpPr>
        <dsp:cNvPr id="0" name=""/>
        <dsp:cNvSpPr/>
      </dsp:nvSpPr>
      <dsp:spPr>
        <a:xfrm>
          <a:off x="1679865" y="322206"/>
          <a:ext cx="754722" cy="40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t>Translated in over 25 different languages</a:t>
          </a:r>
          <a:endParaRPr lang="en-US" sz="500" kern="1200" dirty="0"/>
        </a:p>
      </dsp:txBody>
      <dsp:txXfrm>
        <a:off x="1679865" y="322206"/>
        <a:ext cx="754722" cy="405764"/>
      </dsp:txXfrm>
    </dsp:sp>
    <dsp:sp modelId="{CB46089E-F642-4279-AAD1-DF7B104C635A}">
      <dsp:nvSpPr>
        <dsp:cNvPr id="0" name=""/>
        <dsp:cNvSpPr/>
      </dsp:nvSpPr>
      <dsp:spPr>
        <a:xfrm rot="5400000">
          <a:off x="394268" y="230909"/>
          <a:ext cx="676274" cy="588358"/>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rot="-5400000">
        <a:off x="529912" y="292337"/>
        <a:ext cx="404986" cy="465502"/>
      </dsp:txXfrm>
    </dsp:sp>
    <dsp:sp modelId="{A5C14994-8021-4F7F-AB34-D35D720444A1}">
      <dsp:nvSpPr>
        <dsp:cNvPr id="0" name=""/>
        <dsp:cNvSpPr/>
      </dsp:nvSpPr>
      <dsp:spPr>
        <a:xfrm rot="5400000">
          <a:off x="710764" y="804931"/>
          <a:ext cx="676274" cy="588358"/>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Make the concept of mental wellbeing more accessible</a:t>
          </a:r>
          <a:endParaRPr lang="en-US" sz="500" kern="1200" dirty="0"/>
        </a:p>
      </dsp:txBody>
      <dsp:txXfrm rot="-5400000">
        <a:off x="846408" y="866359"/>
        <a:ext cx="404986" cy="465502"/>
      </dsp:txXfrm>
    </dsp:sp>
    <dsp:sp modelId="{4653C72F-DEBD-4621-B34E-5DCB56B8BBC3}">
      <dsp:nvSpPr>
        <dsp:cNvPr id="0" name=""/>
        <dsp:cNvSpPr/>
      </dsp:nvSpPr>
      <dsp:spPr>
        <a:xfrm>
          <a:off x="0" y="896228"/>
          <a:ext cx="730376" cy="40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r" defTabSz="222250">
            <a:lnSpc>
              <a:spcPct val="90000"/>
            </a:lnSpc>
            <a:spcBef>
              <a:spcPct val="0"/>
            </a:spcBef>
            <a:spcAft>
              <a:spcPct val="35000"/>
            </a:spcAft>
          </a:pPr>
          <a:r>
            <a:rPr lang="en-US" sz="500" kern="1200" dirty="0" smtClean="0"/>
            <a:t>Over 200 publications annually</a:t>
          </a:r>
          <a:endParaRPr lang="en-US" sz="500" kern="1200" dirty="0"/>
        </a:p>
      </dsp:txBody>
      <dsp:txXfrm>
        <a:off x="0" y="896228"/>
        <a:ext cx="730376" cy="405764"/>
      </dsp:txXfrm>
    </dsp:sp>
    <dsp:sp modelId="{39281BE9-3C7A-478E-856A-DD1AAC892864}">
      <dsp:nvSpPr>
        <dsp:cNvPr id="0" name=""/>
        <dsp:cNvSpPr/>
      </dsp:nvSpPr>
      <dsp:spPr>
        <a:xfrm rot="5400000">
          <a:off x="1346191" y="804931"/>
          <a:ext cx="676274" cy="588358"/>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rot="-5400000">
        <a:off x="1481835" y="866359"/>
        <a:ext cx="404986" cy="465502"/>
      </dsp:txXfrm>
    </dsp:sp>
    <dsp:sp modelId="{FFB98EDE-7A33-47CD-9336-A6BDB62E104D}">
      <dsp:nvSpPr>
        <dsp:cNvPr id="0" name=""/>
        <dsp:cNvSpPr/>
      </dsp:nvSpPr>
      <dsp:spPr>
        <a:xfrm rot="5400000">
          <a:off x="1029695" y="1378952"/>
          <a:ext cx="676274" cy="588358"/>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US" sz="500" kern="1200" dirty="0" smtClean="0"/>
            <a:t>Over 1200 registrations each year</a:t>
          </a:r>
          <a:endParaRPr lang="en-US" sz="500" kern="1200" dirty="0"/>
        </a:p>
      </dsp:txBody>
      <dsp:txXfrm rot="-5400000">
        <a:off x="1165339" y="1440380"/>
        <a:ext cx="404986" cy="465502"/>
      </dsp:txXfrm>
    </dsp:sp>
    <dsp:sp modelId="{7F670E1E-B1ED-46A4-B598-885099AAC296}">
      <dsp:nvSpPr>
        <dsp:cNvPr id="0" name=""/>
        <dsp:cNvSpPr/>
      </dsp:nvSpPr>
      <dsp:spPr>
        <a:xfrm>
          <a:off x="1679865" y="1470249"/>
          <a:ext cx="754722" cy="40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r>
            <a:rPr lang="en-US" sz="500" kern="1200" dirty="0" smtClean="0"/>
            <a:t>Used in large population surveys across UK, Iceland and Spain</a:t>
          </a:r>
          <a:endParaRPr lang="en-US" sz="500" kern="1200" dirty="0"/>
        </a:p>
      </dsp:txBody>
      <dsp:txXfrm>
        <a:off x="1679865" y="1470249"/>
        <a:ext cx="754722" cy="405764"/>
      </dsp:txXfrm>
    </dsp:sp>
    <dsp:sp modelId="{66A0046C-94C0-4824-9DD8-26D0EF2D302D}">
      <dsp:nvSpPr>
        <dsp:cNvPr id="0" name=""/>
        <dsp:cNvSpPr/>
      </dsp:nvSpPr>
      <dsp:spPr>
        <a:xfrm rot="5400000">
          <a:off x="394268" y="1378952"/>
          <a:ext cx="676274" cy="588358"/>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rot="-5400000">
        <a:off x="529912" y="1440380"/>
        <a:ext cx="404986" cy="465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3FF52-EFF5-4F3C-B951-9A8880BECC7A}">
      <dsp:nvSpPr>
        <dsp:cNvPr id="0" name=""/>
        <dsp:cNvSpPr/>
      </dsp:nvSpPr>
      <dsp:spPr>
        <a:xfrm>
          <a:off x="0" y="251580"/>
          <a:ext cx="7886700"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166624" rIns="612096" bIns="56896" numCol="1" spcCol="1270" anchor="t" anchorCtr="0">
          <a:noAutofit/>
        </a:bodyPr>
        <a:lstStyle/>
        <a:p>
          <a:pPr marL="57150" lvl="1" indent="-57150" algn="l" defTabSz="355600">
            <a:lnSpc>
              <a:spcPct val="90000"/>
            </a:lnSpc>
            <a:spcBef>
              <a:spcPct val="0"/>
            </a:spcBef>
            <a:spcAft>
              <a:spcPct val="15000"/>
            </a:spcAft>
            <a:buChar char="••"/>
          </a:pPr>
          <a:r>
            <a:rPr lang="en-GB" sz="800" kern="1200" dirty="0" smtClean="0"/>
            <a:t>Students learned strategies to manage anger and frustration, avoid escalations, and improve interactions with peers and teachers. For example, calming techniques like counting exercises and understanding different perspectives were emphasised​ (Case Study J)​(Case Study Y)</a:t>
          </a:r>
          <a:endParaRPr lang="en-US" sz="800" kern="1200" dirty="0"/>
        </a:p>
      </dsp:txBody>
      <dsp:txXfrm>
        <a:off x="0" y="251580"/>
        <a:ext cx="7886700" cy="453600"/>
      </dsp:txXfrm>
    </dsp:sp>
    <dsp:sp modelId="{B1D266A9-8AD8-41BC-9378-D309C4CA4BC3}">
      <dsp:nvSpPr>
        <dsp:cNvPr id="0" name=""/>
        <dsp:cNvSpPr/>
      </dsp:nvSpPr>
      <dsp:spPr>
        <a:xfrm>
          <a:off x="394335" y="133500"/>
          <a:ext cx="5520690" cy="236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355600">
            <a:lnSpc>
              <a:spcPct val="90000"/>
            </a:lnSpc>
            <a:spcBef>
              <a:spcPct val="0"/>
            </a:spcBef>
            <a:spcAft>
              <a:spcPct val="35000"/>
            </a:spcAft>
          </a:pPr>
          <a:r>
            <a:rPr lang="en-GB" sz="800" b="1" kern="1200" dirty="0" smtClean="0"/>
            <a:t>Emotional Regulation and Conflict Resolution</a:t>
          </a:r>
          <a:endParaRPr lang="en-US" sz="800" kern="1200" dirty="0"/>
        </a:p>
      </dsp:txBody>
      <dsp:txXfrm>
        <a:off x="405863" y="145028"/>
        <a:ext cx="5497634" cy="213104"/>
      </dsp:txXfrm>
    </dsp:sp>
    <dsp:sp modelId="{0B9AAEE0-372B-4359-BEBE-B7E2BBA92694}">
      <dsp:nvSpPr>
        <dsp:cNvPr id="0" name=""/>
        <dsp:cNvSpPr/>
      </dsp:nvSpPr>
      <dsp:spPr>
        <a:xfrm>
          <a:off x="0" y="866460"/>
          <a:ext cx="7886700"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166624" rIns="612096" bIns="56896" numCol="1" spcCol="1270" anchor="t" anchorCtr="0">
          <a:noAutofit/>
        </a:bodyPr>
        <a:lstStyle/>
        <a:p>
          <a:pPr marL="57150" lvl="1" indent="-57150" algn="l" defTabSz="355600">
            <a:lnSpc>
              <a:spcPct val="90000"/>
            </a:lnSpc>
            <a:spcBef>
              <a:spcPct val="0"/>
            </a:spcBef>
            <a:spcAft>
              <a:spcPct val="15000"/>
            </a:spcAft>
            <a:buChar char="••"/>
          </a:pPr>
          <a:r>
            <a:rPr lang="en-GB" sz="800" kern="1200" smtClean="0"/>
            <a:t>Mentors helped students recognize their strengths and qualities, encouraging a more positive self-image and fostering resilience. Personalised goals like exploring interests (e.g., art, swimming lessons) allowed students to reclaim their individuality and focus on personal growth​(Case Study L)​(Case Study S)</a:t>
          </a:r>
          <a:endParaRPr lang="en-US" sz="800" kern="1200" dirty="0"/>
        </a:p>
      </dsp:txBody>
      <dsp:txXfrm>
        <a:off x="0" y="866460"/>
        <a:ext cx="7886700" cy="453600"/>
      </dsp:txXfrm>
    </dsp:sp>
    <dsp:sp modelId="{A75DDF42-1CA3-41DE-8A86-FB311748CC91}">
      <dsp:nvSpPr>
        <dsp:cNvPr id="0" name=""/>
        <dsp:cNvSpPr/>
      </dsp:nvSpPr>
      <dsp:spPr>
        <a:xfrm>
          <a:off x="394335" y="748380"/>
          <a:ext cx="5520690" cy="236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355600">
            <a:lnSpc>
              <a:spcPct val="90000"/>
            </a:lnSpc>
            <a:spcBef>
              <a:spcPct val="0"/>
            </a:spcBef>
            <a:spcAft>
              <a:spcPct val="35000"/>
            </a:spcAft>
          </a:pPr>
          <a:r>
            <a:rPr lang="en-GB" sz="800" b="1" kern="1200" dirty="0" smtClean="0"/>
            <a:t>Boosting Confidence and Self-Worth</a:t>
          </a:r>
          <a:endParaRPr lang="en-US" sz="800" kern="1200" dirty="0"/>
        </a:p>
      </dsp:txBody>
      <dsp:txXfrm>
        <a:off x="405863" y="759908"/>
        <a:ext cx="5497634" cy="213104"/>
      </dsp:txXfrm>
    </dsp:sp>
    <dsp:sp modelId="{9E6159DE-CE0A-4174-BD34-73A755CFC125}">
      <dsp:nvSpPr>
        <dsp:cNvPr id="0" name=""/>
        <dsp:cNvSpPr/>
      </dsp:nvSpPr>
      <dsp:spPr>
        <a:xfrm>
          <a:off x="0" y="1481340"/>
          <a:ext cx="7886700"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166624" rIns="612096" bIns="56896" numCol="1" spcCol="1270" anchor="t" anchorCtr="0">
          <a:noAutofit/>
        </a:bodyPr>
        <a:lstStyle/>
        <a:p>
          <a:pPr marL="57150" lvl="1" indent="-57150" algn="l" defTabSz="355600">
            <a:lnSpc>
              <a:spcPct val="90000"/>
            </a:lnSpc>
            <a:spcBef>
              <a:spcPct val="0"/>
            </a:spcBef>
            <a:spcAft>
              <a:spcPct val="15000"/>
            </a:spcAft>
            <a:buChar char="••"/>
          </a:pPr>
          <a:r>
            <a:rPr lang="en-GB" sz="800" kern="1200" dirty="0" smtClean="0"/>
            <a:t>Interventions addressed negative </a:t>
          </a:r>
          <a:r>
            <a:rPr lang="en-GB" sz="800" kern="1200" dirty="0" err="1" smtClean="0"/>
            <a:t>mindsets</a:t>
          </a:r>
          <a:r>
            <a:rPr lang="en-GB" sz="800" kern="1200" dirty="0" smtClean="0"/>
            <a:t> and recurring behaviour patterns, such as reacting to perceived unfairness or bullying. Students were equipped with tools to rebuild trust and foster healthier relationships with school staff and peers​ (Case study - O(2))​(Case study O)</a:t>
          </a:r>
          <a:endParaRPr lang="en-US" sz="800" kern="1200" dirty="0"/>
        </a:p>
      </dsp:txBody>
      <dsp:txXfrm>
        <a:off x="0" y="1481340"/>
        <a:ext cx="7886700" cy="453600"/>
      </dsp:txXfrm>
    </dsp:sp>
    <dsp:sp modelId="{F3C04B55-6629-46A5-A1D0-192BD7BD95F0}">
      <dsp:nvSpPr>
        <dsp:cNvPr id="0" name=""/>
        <dsp:cNvSpPr/>
      </dsp:nvSpPr>
      <dsp:spPr>
        <a:xfrm>
          <a:off x="394335" y="1363260"/>
          <a:ext cx="5520690" cy="236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355600">
            <a:lnSpc>
              <a:spcPct val="90000"/>
            </a:lnSpc>
            <a:spcBef>
              <a:spcPct val="0"/>
            </a:spcBef>
            <a:spcAft>
              <a:spcPct val="35000"/>
            </a:spcAft>
          </a:pPr>
          <a:r>
            <a:rPr lang="en-GB" sz="800" b="1" kern="1200" dirty="0" smtClean="0"/>
            <a:t>Breaking Negative Cycles</a:t>
          </a:r>
          <a:endParaRPr lang="en-US" sz="800" kern="1200" dirty="0"/>
        </a:p>
      </dsp:txBody>
      <dsp:txXfrm>
        <a:off x="405863" y="1374788"/>
        <a:ext cx="5497634" cy="213104"/>
      </dsp:txXfrm>
    </dsp:sp>
    <dsp:sp modelId="{3555A03D-5553-4693-B9BB-F234E4EDA402}">
      <dsp:nvSpPr>
        <dsp:cNvPr id="0" name=""/>
        <dsp:cNvSpPr/>
      </dsp:nvSpPr>
      <dsp:spPr>
        <a:xfrm>
          <a:off x="0" y="2096220"/>
          <a:ext cx="7886700"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166624" rIns="612096" bIns="56896" numCol="1" spcCol="1270" anchor="t" anchorCtr="0">
          <a:noAutofit/>
        </a:bodyPr>
        <a:lstStyle/>
        <a:p>
          <a:pPr marL="57150" lvl="1" indent="-57150" algn="l" defTabSz="355600">
            <a:lnSpc>
              <a:spcPct val="90000"/>
            </a:lnSpc>
            <a:spcBef>
              <a:spcPct val="0"/>
            </a:spcBef>
            <a:spcAft>
              <a:spcPct val="15000"/>
            </a:spcAft>
            <a:buChar char="••"/>
          </a:pPr>
          <a:r>
            <a:rPr lang="en-GB" sz="800" kern="1200" dirty="0" smtClean="0"/>
            <a:t>The program provided students with a non-judgmental environment to discuss their struggles, empowering them to open up about challenges like family pressures, bullying, or cultural adjustments​ (Case Study M)​(Case Study T)</a:t>
          </a:r>
          <a:endParaRPr lang="en-US" sz="800" kern="1200" dirty="0"/>
        </a:p>
      </dsp:txBody>
      <dsp:txXfrm>
        <a:off x="0" y="2096220"/>
        <a:ext cx="7886700" cy="453600"/>
      </dsp:txXfrm>
    </dsp:sp>
    <dsp:sp modelId="{DE923CD5-A1C8-4CFB-8389-50E4C0EFA973}">
      <dsp:nvSpPr>
        <dsp:cNvPr id="0" name=""/>
        <dsp:cNvSpPr/>
      </dsp:nvSpPr>
      <dsp:spPr>
        <a:xfrm>
          <a:off x="394335" y="1978140"/>
          <a:ext cx="5520690" cy="236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355600">
            <a:lnSpc>
              <a:spcPct val="90000"/>
            </a:lnSpc>
            <a:spcBef>
              <a:spcPct val="0"/>
            </a:spcBef>
            <a:spcAft>
              <a:spcPct val="35000"/>
            </a:spcAft>
          </a:pPr>
          <a:r>
            <a:rPr lang="en-GB" sz="800" b="1" kern="1200" dirty="0" smtClean="0"/>
            <a:t>Creating Safe Spaces</a:t>
          </a:r>
          <a:endParaRPr lang="en-US" sz="800" kern="1200" dirty="0"/>
        </a:p>
      </dsp:txBody>
      <dsp:txXfrm>
        <a:off x="405863" y="1989668"/>
        <a:ext cx="5497634" cy="213104"/>
      </dsp:txXfrm>
    </dsp:sp>
    <dsp:sp modelId="{14087597-26B1-40C9-9089-94D6C142DB3B}">
      <dsp:nvSpPr>
        <dsp:cNvPr id="0" name=""/>
        <dsp:cNvSpPr/>
      </dsp:nvSpPr>
      <dsp:spPr>
        <a:xfrm>
          <a:off x="0" y="2711100"/>
          <a:ext cx="7886700" cy="453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166624" rIns="612096" bIns="56896" numCol="1" spcCol="1270" anchor="t" anchorCtr="0">
          <a:noAutofit/>
        </a:bodyPr>
        <a:lstStyle/>
        <a:p>
          <a:pPr marL="57150" lvl="1" indent="-57150" algn="l" defTabSz="355600">
            <a:lnSpc>
              <a:spcPct val="90000"/>
            </a:lnSpc>
            <a:spcBef>
              <a:spcPct val="0"/>
            </a:spcBef>
            <a:spcAft>
              <a:spcPct val="15000"/>
            </a:spcAft>
            <a:buChar char="••"/>
          </a:pPr>
          <a:r>
            <a:rPr lang="en-GB" sz="800" kern="1200" dirty="0" smtClean="0"/>
            <a:t>Tangible strategies like allowing a fidget device or encouraging kickboxing discipline in school contexts led to immediate and lasting improvements in classroom behaviour and academic engagement​ (Case study O)​(Case study Y)</a:t>
          </a:r>
          <a:endParaRPr lang="en-US" sz="800" kern="1200" dirty="0"/>
        </a:p>
      </dsp:txBody>
      <dsp:txXfrm>
        <a:off x="0" y="2711100"/>
        <a:ext cx="7886700" cy="453600"/>
      </dsp:txXfrm>
    </dsp:sp>
    <dsp:sp modelId="{8359237C-89B9-4C9B-901E-CF443A6F9C01}">
      <dsp:nvSpPr>
        <dsp:cNvPr id="0" name=""/>
        <dsp:cNvSpPr/>
      </dsp:nvSpPr>
      <dsp:spPr>
        <a:xfrm>
          <a:off x="394335" y="2593020"/>
          <a:ext cx="5520690" cy="2361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355600">
            <a:lnSpc>
              <a:spcPct val="90000"/>
            </a:lnSpc>
            <a:spcBef>
              <a:spcPct val="0"/>
            </a:spcBef>
            <a:spcAft>
              <a:spcPct val="35000"/>
            </a:spcAft>
          </a:pPr>
          <a:r>
            <a:rPr lang="en-GB" sz="800" b="1" kern="1200" dirty="0" smtClean="0"/>
            <a:t>Practical Behavioural Adjustments</a:t>
          </a:r>
          <a:endParaRPr lang="en-US" sz="800" kern="1200" dirty="0"/>
        </a:p>
      </dsp:txBody>
      <dsp:txXfrm>
        <a:off x="405863" y="2604548"/>
        <a:ext cx="5497634" cy="21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32403-9BAB-4CB1-907F-04ED7E80FBB7}">
      <dsp:nvSpPr>
        <dsp:cNvPr id="0" name=""/>
        <dsp:cNvSpPr/>
      </dsp:nvSpPr>
      <dsp:spPr>
        <a:xfrm rot="5400000">
          <a:off x="2473977" y="80268"/>
          <a:ext cx="1234650" cy="1074145"/>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The process</a:t>
          </a:r>
          <a:endParaRPr lang="en-US" sz="1000" kern="1200" dirty="0"/>
        </a:p>
      </dsp:txBody>
      <dsp:txXfrm rot="-5400000">
        <a:off x="2721617" y="192416"/>
        <a:ext cx="739369" cy="849850"/>
      </dsp:txXfrm>
    </dsp:sp>
    <dsp:sp modelId="{A3FCCBD8-588C-4B39-ADAB-C63E224C0E32}">
      <dsp:nvSpPr>
        <dsp:cNvPr id="0" name=""/>
        <dsp:cNvSpPr/>
      </dsp:nvSpPr>
      <dsp:spPr>
        <a:xfrm>
          <a:off x="3660969" y="246946"/>
          <a:ext cx="1377869" cy="740790"/>
        </a:xfrm>
        <a:prstGeom prst="rect">
          <a:avLst/>
        </a:prstGeom>
        <a:noFill/>
        <a:ln>
          <a:noFill/>
        </a:ln>
        <a:effectLst/>
      </dsp:spPr>
      <dsp:style>
        <a:lnRef idx="0">
          <a:scrgbClr r="0" g="0" b="0"/>
        </a:lnRef>
        <a:fillRef idx="0">
          <a:scrgbClr r="0" g="0" b="0"/>
        </a:fillRef>
        <a:effectRef idx="0">
          <a:scrgbClr r="0" g="0" b="0"/>
        </a:effectRef>
        <a:fontRef idx="minor"/>
      </dsp:style>
    </dsp:sp>
    <dsp:sp modelId="{897C3679-04A9-47FE-9F8F-5DBBBC4542B1}">
      <dsp:nvSpPr>
        <dsp:cNvPr id="0" name=""/>
        <dsp:cNvSpPr/>
      </dsp:nvSpPr>
      <dsp:spPr>
        <a:xfrm rot="5400000">
          <a:off x="1313899" y="80268"/>
          <a:ext cx="1234650" cy="1074145"/>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Things we were nervous about</a:t>
          </a:r>
          <a:endParaRPr lang="en-US" sz="1000" kern="1200" dirty="0"/>
        </a:p>
      </dsp:txBody>
      <dsp:txXfrm rot="-5400000">
        <a:off x="1561539" y="192416"/>
        <a:ext cx="739369" cy="849850"/>
      </dsp:txXfrm>
    </dsp:sp>
    <dsp:sp modelId="{8E4CFA5A-3EF7-4BFF-94D0-5FFB3C8FCD71}">
      <dsp:nvSpPr>
        <dsp:cNvPr id="0" name=""/>
        <dsp:cNvSpPr/>
      </dsp:nvSpPr>
      <dsp:spPr>
        <a:xfrm rot="5400000">
          <a:off x="1891716" y="1128239"/>
          <a:ext cx="1234650" cy="1074145"/>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How we feel about it now</a:t>
          </a:r>
          <a:endParaRPr lang="en-US" sz="1000" kern="1200" dirty="0"/>
        </a:p>
      </dsp:txBody>
      <dsp:txXfrm rot="-5400000">
        <a:off x="2139356" y="1240387"/>
        <a:ext cx="739369" cy="849850"/>
      </dsp:txXfrm>
    </dsp:sp>
    <dsp:sp modelId="{F7BB82C8-1DE7-448C-8487-C82A4EC41A24}">
      <dsp:nvSpPr>
        <dsp:cNvPr id="0" name=""/>
        <dsp:cNvSpPr/>
      </dsp:nvSpPr>
      <dsp:spPr>
        <a:xfrm>
          <a:off x="594098" y="1294916"/>
          <a:ext cx="1333422" cy="740790"/>
        </a:xfrm>
        <a:prstGeom prst="rect">
          <a:avLst/>
        </a:prstGeom>
        <a:noFill/>
        <a:ln>
          <a:noFill/>
        </a:ln>
        <a:effectLst/>
      </dsp:spPr>
      <dsp:style>
        <a:lnRef idx="0">
          <a:scrgbClr r="0" g="0" b="0"/>
        </a:lnRef>
        <a:fillRef idx="0">
          <a:scrgbClr r="0" g="0" b="0"/>
        </a:fillRef>
        <a:effectRef idx="0">
          <a:scrgbClr r="0" g="0" b="0"/>
        </a:effectRef>
        <a:fontRef idx="minor"/>
      </dsp:style>
    </dsp:sp>
    <dsp:sp modelId="{2176CDEA-5568-4358-98F9-75A1AD7E7E1B}">
      <dsp:nvSpPr>
        <dsp:cNvPr id="0" name=""/>
        <dsp:cNvSpPr/>
      </dsp:nvSpPr>
      <dsp:spPr>
        <a:xfrm rot="5400000">
          <a:off x="3051793" y="1128239"/>
          <a:ext cx="1234650" cy="1074145"/>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Benefits of gaining evidence</a:t>
          </a:r>
          <a:endParaRPr lang="en-US" sz="1000" kern="1200" dirty="0"/>
        </a:p>
      </dsp:txBody>
      <dsp:txXfrm rot="-5400000">
        <a:off x="3299433" y="1240387"/>
        <a:ext cx="739369" cy="849850"/>
      </dsp:txXfrm>
    </dsp:sp>
    <dsp:sp modelId="{413EF341-8EF8-4851-8646-588CCF27D44E}">
      <dsp:nvSpPr>
        <dsp:cNvPr id="0" name=""/>
        <dsp:cNvSpPr/>
      </dsp:nvSpPr>
      <dsp:spPr>
        <a:xfrm rot="5400000">
          <a:off x="2473977" y="2176210"/>
          <a:ext cx="1234650" cy="1074145"/>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Making delivery more effective and efficient</a:t>
          </a:r>
          <a:endParaRPr lang="en-US" sz="1000" kern="1200" dirty="0"/>
        </a:p>
      </dsp:txBody>
      <dsp:txXfrm rot="-5400000">
        <a:off x="2721617" y="2288358"/>
        <a:ext cx="739369" cy="849850"/>
      </dsp:txXfrm>
    </dsp:sp>
    <dsp:sp modelId="{30853888-2C96-48E5-8801-BCF1BE6A4841}">
      <dsp:nvSpPr>
        <dsp:cNvPr id="0" name=""/>
        <dsp:cNvSpPr/>
      </dsp:nvSpPr>
      <dsp:spPr>
        <a:xfrm>
          <a:off x="3660969" y="2342887"/>
          <a:ext cx="1377869" cy="740790"/>
        </a:xfrm>
        <a:prstGeom prst="rect">
          <a:avLst/>
        </a:prstGeom>
        <a:noFill/>
        <a:ln>
          <a:noFill/>
        </a:ln>
        <a:effectLst/>
      </dsp:spPr>
      <dsp:style>
        <a:lnRef idx="0">
          <a:scrgbClr r="0" g="0" b="0"/>
        </a:lnRef>
        <a:fillRef idx="0">
          <a:scrgbClr r="0" g="0" b="0"/>
        </a:fillRef>
        <a:effectRef idx="0">
          <a:scrgbClr r="0" g="0" b="0"/>
        </a:effectRef>
        <a:fontRef idx="minor"/>
      </dsp:style>
    </dsp:sp>
    <dsp:sp modelId="{CCFADABF-C6B9-48B8-853E-50125FB6B3EF}">
      <dsp:nvSpPr>
        <dsp:cNvPr id="0" name=""/>
        <dsp:cNvSpPr/>
      </dsp:nvSpPr>
      <dsp:spPr>
        <a:xfrm rot="5400000">
          <a:off x="1313899" y="2176210"/>
          <a:ext cx="1234650" cy="1074145"/>
        </a:xfrm>
        <a:prstGeom prst="hexagon">
          <a:avLst>
            <a:gd name="adj" fmla="val 25000"/>
            <a:gd name="vf" fmla="val 11547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GB" sz="1000" kern="1200" dirty="0" smtClean="0"/>
            <a:t>Seeing the results</a:t>
          </a:r>
          <a:endParaRPr lang="en-US" sz="1000" kern="1200" dirty="0"/>
        </a:p>
      </dsp:txBody>
      <dsp:txXfrm rot="-5400000">
        <a:off x="1561539" y="2288358"/>
        <a:ext cx="739369" cy="84985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descr="A blue square with white text&#10;&#10;Description automatically generated">
            <a:extLst>
              <a:ext uri="{FF2B5EF4-FFF2-40B4-BE49-F238E27FC236}">
                <a16:creationId xmlns:a16="http://schemas.microsoft.com/office/drawing/2014/main" id="{CEF62E92-C481-ADD0-83CC-6130A3218B30}"/>
              </a:ext>
            </a:extLst>
          </p:cNvPr>
          <p:cNvPicPr>
            <a:picLocks noChangeAspect="1"/>
          </p:cNvPicPr>
          <p:nvPr userDrawn="1"/>
        </p:nvPicPr>
        <p:blipFill>
          <a:blip r:embed="rId3"/>
          <a:stretch>
            <a:fillRect/>
          </a:stretch>
        </p:blipFill>
        <p:spPr>
          <a:xfrm>
            <a:off x="3262593" y="716055"/>
            <a:ext cx="2618815" cy="2618815"/>
          </a:xfrm>
          <a:prstGeom prst="rect">
            <a:avLst/>
          </a:prstGeom>
        </p:spPr>
      </p:pic>
      <p:sp>
        <p:nvSpPr>
          <p:cNvPr id="2" name="Title 1"/>
          <p:cNvSpPr>
            <a:spLocks noGrp="1"/>
          </p:cNvSpPr>
          <p:nvPr>
            <p:ph type="ctrTitle"/>
          </p:nvPr>
        </p:nvSpPr>
        <p:spPr>
          <a:xfrm>
            <a:off x="1143000" y="3324233"/>
            <a:ext cx="6858000" cy="726692"/>
          </a:xfrm>
        </p:spPr>
        <p:txBody>
          <a:bodyPr anchor="ctr" anchorCtr="0">
            <a:normAutofit/>
          </a:bodyPr>
          <a:lstStyle>
            <a:lvl1pPr algn="ctr">
              <a:defRPr sz="3000" b="1" i="0" spc="80" baseline="0">
                <a:solidFill>
                  <a:schemeClr val="bg1"/>
                </a:solidFill>
                <a:latin typeface="Cabin"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153631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24EF68-003B-4615-322B-AB60927079B2}"/>
              </a:ext>
            </a:extLst>
          </p:cNvPr>
          <p:cNvSpPr txBox="1"/>
          <p:nvPr userDrawn="1"/>
        </p:nvSpPr>
        <p:spPr>
          <a:xfrm>
            <a:off x="29737" y="2"/>
            <a:ext cx="3977268" cy="261610"/>
          </a:xfrm>
          <a:prstGeom prst="rect">
            <a:avLst/>
          </a:prstGeom>
          <a:noFill/>
        </p:spPr>
        <p:txBody>
          <a:bodyPr wrap="square" rtlCol="0">
            <a:spAutoFit/>
          </a:bodyPr>
          <a:lstStyle/>
          <a:p>
            <a:r>
              <a:rPr lang="en-US" sz="1050" b="0" i="0" spc="50" baseline="0" dirty="0">
                <a:solidFill>
                  <a:schemeClr val="bg1"/>
                </a:solidFill>
                <a:latin typeface="Cabin" pitchFamily="2" charset="77"/>
              </a:rPr>
              <a:t>THAMES VALLEY VIOLENCE PREVENTION PARTNERSHIP</a:t>
            </a:r>
          </a:p>
        </p:txBody>
      </p:sp>
      <p:pic>
        <p:nvPicPr>
          <p:cNvPr id="9" name="Picture 8" descr="A blue and black triangle&#10;&#10;Description automatically generated">
            <a:extLst>
              <a:ext uri="{FF2B5EF4-FFF2-40B4-BE49-F238E27FC236}">
                <a16:creationId xmlns:a16="http://schemas.microsoft.com/office/drawing/2014/main" id="{4C94D653-4EDE-3AEF-86CC-25E226E2C0F3}"/>
              </a:ext>
            </a:extLst>
          </p:cNvPr>
          <p:cNvPicPr>
            <a:picLocks noChangeAspect="1"/>
          </p:cNvPicPr>
          <p:nvPr userDrawn="1"/>
        </p:nvPicPr>
        <p:blipFill>
          <a:blip r:embed="rId3"/>
          <a:stretch>
            <a:fillRect/>
          </a:stretch>
        </p:blipFill>
        <p:spPr>
          <a:xfrm>
            <a:off x="1535" y="4368800"/>
            <a:ext cx="384629" cy="779120"/>
          </a:xfrm>
          <a:prstGeom prst="rect">
            <a:avLst/>
          </a:prstGeom>
        </p:spPr>
      </p:pic>
      <p:cxnSp>
        <p:nvCxnSpPr>
          <p:cNvPr id="11" name="Straight Connector 10">
            <a:extLst>
              <a:ext uri="{FF2B5EF4-FFF2-40B4-BE49-F238E27FC236}">
                <a16:creationId xmlns:a16="http://schemas.microsoft.com/office/drawing/2014/main" id="{88126767-B794-2BD2-E60D-810F63ECFC7B}"/>
              </a:ext>
            </a:extLst>
          </p:cNvPr>
          <p:cNvCxnSpPr/>
          <p:nvPr userDrawn="1"/>
        </p:nvCxnSpPr>
        <p:spPr>
          <a:xfrm>
            <a:off x="775716" y="1281684"/>
            <a:ext cx="487680" cy="0"/>
          </a:xfrm>
          <a:prstGeom prst="line">
            <a:avLst/>
          </a:prstGeom>
          <a:ln w="47625">
            <a:solidFill>
              <a:srgbClr val="0FB6CC"/>
            </a:solidFill>
          </a:ln>
        </p:spPr>
        <p:style>
          <a:lnRef idx="3">
            <a:schemeClr val="dk1"/>
          </a:lnRef>
          <a:fillRef idx="0">
            <a:schemeClr val="dk1"/>
          </a:fillRef>
          <a:effectRef idx="2">
            <a:schemeClr val="dk1"/>
          </a:effectRef>
          <a:fontRef idx="minor">
            <a:schemeClr val="tx1"/>
          </a:fontRef>
        </p:style>
      </p:cxnSp>
      <p:sp>
        <p:nvSpPr>
          <p:cNvPr id="16" name="Title 1">
            <a:extLst>
              <a:ext uri="{FF2B5EF4-FFF2-40B4-BE49-F238E27FC236}">
                <a16:creationId xmlns:a16="http://schemas.microsoft.com/office/drawing/2014/main" id="{7E5CD0F5-1E94-3533-81A6-60E60BD6D8FD}"/>
              </a:ext>
            </a:extLst>
          </p:cNvPr>
          <p:cNvSpPr>
            <a:spLocks noGrp="1"/>
          </p:cNvSpPr>
          <p:nvPr>
            <p:ph type="title"/>
          </p:nvPr>
        </p:nvSpPr>
        <p:spPr>
          <a:xfrm>
            <a:off x="628650" y="528991"/>
            <a:ext cx="7886700" cy="686125"/>
          </a:xfrm>
        </p:spPr>
        <p:txBody>
          <a:bodyPr/>
          <a:lstStyle>
            <a:lvl1pPr>
              <a:defRPr>
                <a:solidFill>
                  <a:schemeClr val="bg1"/>
                </a:solidFill>
              </a:defRPr>
            </a:lvl1pPr>
          </a:lstStyle>
          <a:p>
            <a:r>
              <a:rPr lang="en-GB"/>
              <a:t>Click to edit Master title style</a:t>
            </a:r>
            <a:endParaRPr lang="en-US" dirty="0"/>
          </a:p>
        </p:txBody>
      </p:sp>
    </p:spTree>
    <p:extLst>
      <p:ext uri="{BB962C8B-B14F-4D97-AF65-F5344CB8AC3E}">
        <p14:creationId xmlns:p14="http://schemas.microsoft.com/office/powerpoint/2010/main" val="65136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0F8290">
                <a:lumMod val="100000"/>
                <a:alpha val="10000"/>
              </a:srgbClr>
            </a:gs>
            <a:gs pos="97000">
              <a:schemeClr val="bg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i="0" spc="80" baseline="0">
                <a:solidFill>
                  <a:srgbClr val="0F8290"/>
                </a:solidFill>
                <a:latin typeface="Cabin" pitchFamily="2" charset="77"/>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lnSpc>
                <a:spcPct val="120000"/>
              </a:lnSpc>
              <a:spcAft>
                <a:spcPts val="300"/>
              </a:spcAft>
              <a:defRPr b="0" i="0" spc="50" baseline="0">
                <a:latin typeface="Cabin" pitchFamily="2" charset="77"/>
              </a:defRPr>
            </a:lvl1pPr>
            <a:lvl2pPr>
              <a:lnSpc>
                <a:spcPct val="120000"/>
              </a:lnSpc>
              <a:spcAft>
                <a:spcPts val="300"/>
              </a:spcAft>
              <a:defRPr b="0" i="0" spc="50" baseline="0">
                <a:latin typeface="Cabin" pitchFamily="2" charset="77"/>
              </a:defRPr>
            </a:lvl2pPr>
            <a:lvl3pPr>
              <a:lnSpc>
                <a:spcPct val="120000"/>
              </a:lnSpc>
              <a:spcAft>
                <a:spcPts val="300"/>
              </a:spcAft>
              <a:defRPr b="0" i="0" spc="50" baseline="0">
                <a:latin typeface="Cabin" pitchFamily="2" charset="77"/>
              </a:defRPr>
            </a:lvl3pPr>
            <a:lvl4pPr>
              <a:lnSpc>
                <a:spcPct val="120000"/>
              </a:lnSpc>
              <a:spcAft>
                <a:spcPts val="300"/>
              </a:spcAft>
              <a:defRPr b="0" i="0" spc="50" baseline="0">
                <a:latin typeface="Cabin" pitchFamily="2" charset="77"/>
              </a:defRPr>
            </a:lvl4pPr>
            <a:lvl5pPr>
              <a:lnSpc>
                <a:spcPct val="120000"/>
              </a:lnSpc>
              <a:spcAft>
                <a:spcPts val="300"/>
              </a:spcAft>
              <a:defRPr b="0" i="0" spc="50" baseline="0">
                <a:latin typeface="Cabin"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2177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80" baseline="0"/>
            </a:lvl1pPr>
          </a:lstStyle>
          <a:p>
            <a:r>
              <a:rPr lang="en-GB" dirty="0"/>
              <a:t>Click to edit Master title style</a:t>
            </a:r>
            <a:endParaRPr lang="en-US" dirty="0"/>
          </a:p>
        </p:txBody>
      </p:sp>
      <p:sp>
        <p:nvSpPr>
          <p:cNvPr id="3" name="Content Placeholder 2"/>
          <p:cNvSpPr>
            <a:spLocks noGrp="1"/>
          </p:cNvSpPr>
          <p:nvPr>
            <p:ph sz="half" idx="1"/>
          </p:nvPr>
        </p:nvSpPr>
        <p:spPr>
          <a:xfrm>
            <a:off x="628650" y="1228540"/>
            <a:ext cx="3886200" cy="2930728"/>
          </a:xfrm>
        </p:spPr>
        <p:txBody>
          <a:bodyPr/>
          <a:lstStyle>
            <a:lvl1pPr>
              <a:lnSpc>
                <a:spcPct val="120000"/>
              </a:lnSpc>
              <a:defRPr spc="50" baseline="0"/>
            </a:lvl1pPr>
            <a:lvl2pPr>
              <a:lnSpc>
                <a:spcPct val="120000"/>
              </a:lnSpc>
              <a:defRPr spc="50" baseline="0"/>
            </a:lvl2pPr>
            <a:lvl3pPr>
              <a:lnSpc>
                <a:spcPct val="120000"/>
              </a:lnSpc>
              <a:defRPr spc="50" baseline="0"/>
            </a:lvl3pPr>
            <a:lvl4pPr>
              <a:lnSpc>
                <a:spcPct val="120000"/>
              </a:lnSpc>
              <a:defRPr spc="50" baseline="0"/>
            </a:lvl4pPr>
            <a:lvl5pPr>
              <a:lnSpc>
                <a:spcPct val="120000"/>
              </a:lnSpc>
              <a:defRPr spc="5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29150" y="1228540"/>
            <a:ext cx="3886200" cy="2930728"/>
          </a:xfrm>
        </p:spPr>
        <p:txBody>
          <a:bodyPr/>
          <a:lstStyle>
            <a:lvl1pPr>
              <a:lnSpc>
                <a:spcPct val="120000"/>
              </a:lnSpc>
              <a:defRPr spc="50" baseline="0"/>
            </a:lvl1pPr>
            <a:lvl2pPr>
              <a:lnSpc>
                <a:spcPct val="120000"/>
              </a:lnSpc>
              <a:defRPr spc="50" baseline="0"/>
            </a:lvl2pPr>
            <a:lvl3pPr>
              <a:lnSpc>
                <a:spcPct val="120000"/>
              </a:lnSpc>
              <a:defRPr spc="50" baseline="0"/>
            </a:lvl3pPr>
            <a:lvl4pPr>
              <a:lnSpc>
                <a:spcPct val="120000"/>
              </a:lnSpc>
              <a:defRPr spc="50" baseline="0"/>
            </a:lvl4pPr>
            <a:lvl5pPr>
              <a:lnSpc>
                <a:spcPct val="120000"/>
              </a:lnSpc>
              <a:defRPr spc="50" baseline="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8768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34496"/>
            <a:ext cx="3868340" cy="617934"/>
          </a:xfrm>
        </p:spPr>
        <p:txBody>
          <a:bodyPr anchor="ctr" anchorCtr="0"/>
          <a:lstStyle>
            <a:lvl1pPr marL="0" indent="0">
              <a:lnSpc>
                <a:spcPct val="12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52430"/>
            <a:ext cx="3868340" cy="2436255"/>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29150" y="1234496"/>
            <a:ext cx="3887391" cy="617934"/>
          </a:xfrm>
        </p:spPr>
        <p:txBody>
          <a:bodyPr anchor="ctr" anchorCtr="0"/>
          <a:lstStyle>
            <a:lvl1pPr marL="0" indent="0">
              <a:lnSpc>
                <a:spcPct val="12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52430"/>
            <a:ext cx="3887391" cy="2436255"/>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Title 1">
            <a:extLst>
              <a:ext uri="{FF2B5EF4-FFF2-40B4-BE49-F238E27FC236}">
                <a16:creationId xmlns:a16="http://schemas.microsoft.com/office/drawing/2014/main" id="{5773FD33-968A-EB56-55BC-682F21AEA469}"/>
              </a:ext>
            </a:extLst>
          </p:cNvPr>
          <p:cNvSpPr>
            <a:spLocks noGrp="1"/>
          </p:cNvSpPr>
          <p:nvPr>
            <p:ph type="title"/>
          </p:nvPr>
        </p:nvSpPr>
        <p:spPr>
          <a:xfrm>
            <a:off x="628650" y="528991"/>
            <a:ext cx="7886700" cy="686125"/>
          </a:xfrm>
        </p:spPr>
        <p:txBody>
          <a:bodyPr/>
          <a:lstStyle>
            <a:lvl1pPr>
              <a:defRPr spc="80" baseline="0"/>
            </a:lvl1pPr>
          </a:lstStyle>
          <a:p>
            <a:r>
              <a:rPr lang="en-GB" dirty="0"/>
              <a:t>Click to edit Master title style</a:t>
            </a:r>
            <a:endParaRPr lang="en-US" dirty="0"/>
          </a:p>
        </p:txBody>
      </p:sp>
    </p:spTree>
    <p:extLst>
      <p:ext uri="{BB962C8B-B14F-4D97-AF65-F5344CB8AC3E}">
        <p14:creationId xmlns:p14="http://schemas.microsoft.com/office/powerpoint/2010/main" val="331274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271745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550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0E361103-3010-7F6B-44E1-B32C179EF37A}"/>
              </a:ext>
            </a:extLst>
          </p:cNvPr>
          <p:cNvSpPr>
            <a:spLocks noGrp="1"/>
          </p:cNvSpPr>
          <p:nvPr>
            <p:ph type="subTitle" idx="4294967295"/>
          </p:nvPr>
        </p:nvSpPr>
        <p:spPr>
          <a:xfrm>
            <a:off x="372533" y="305459"/>
            <a:ext cx="3886200" cy="761339"/>
          </a:xfrm>
        </p:spPr>
        <p:txBody>
          <a:bodyPr lIns="0" tIns="0" rIns="0" bIns="0">
            <a:normAutofit/>
          </a:bodyPr>
          <a:lstStyle/>
          <a:p>
            <a:pPr algn="l">
              <a:lnSpc>
                <a:spcPct val="130000"/>
              </a:lnSpc>
              <a:spcBef>
                <a:spcPts val="0"/>
              </a:spcBef>
            </a:pPr>
            <a:r>
              <a:rPr lang="en-GB" sz="1200" b="1" spc="100" dirty="0">
                <a:solidFill>
                  <a:schemeClr val="bg1"/>
                </a:solidFill>
                <a:effectLst/>
                <a:latin typeface="Cabin SemiBold" pitchFamily="2" charset="77"/>
              </a:rPr>
              <a:t>Thames Valley Violence Prevention Partnership</a:t>
            </a:r>
            <a:endParaRPr lang="en-GB" sz="1200" b="1" spc="100" dirty="0">
              <a:solidFill>
                <a:schemeClr val="bg1"/>
              </a:solidFill>
              <a:latin typeface="Cabin SemiBold" pitchFamily="2" charset="77"/>
            </a:endParaRPr>
          </a:p>
          <a:p>
            <a:pPr algn="l">
              <a:lnSpc>
                <a:spcPct val="130000"/>
              </a:lnSpc>
              <a:spcBef>
                <a:spcPts val="0"/>
              </a:spcBef>
            </a:pPr>
            <a:r>
              <a:rPr lang="en-GB" sz="1000" spc="100" dirty="0">
                <a:solidFill>
                  <a:schemeClr val="bg1"/>
                </a:solidFill>
                <a:effectLst/>
                <a:latin typeface="Cabin" pitchFamily="2" charset="77"/>
              </a:rPr>
              <a:t>Thames Valley Police, Headquarters South, </a:t>
            </a:r>
          </a:p>
          <a:p>
            <a:pPr algn="l">
              <a:lnSpc>
                <a:spcPct val="130000"/>
              </a:lnSpc>
              <a:spcBef>
                <a:spcPts val="0"/>
              </a:spcBef>
            </a:pPr>
            <a:r>
              <a:rPr lang="en-GB" sz="1000" spc="100" dirty="0">
                <a:solidFill>
                  <a:schemeClr val="bg1"/>
                </a:solidFill>
                <a:effectLst/>
                <a:latin typeface="Cabin" pitchFamily="2" charset="77"/>
              </a:rPr>
              <a:t>Communications Team, Oxford Road, Kidlington </a:t>
            </a:r>
            <a:endParaRPr lang="en-GB" sz="1000" spc="100" dirty="0">
              <a:solidFill>
                <a:schemeClr val="bg1"/>
              </a:solidFill>
              <a:latin typeface="Cabin" pitchFamily="2" charset="77"/>
            </a:endParaRPr>
          </a:p>
        </p:txBody>
      </p:sp>
    </p:spTree>
    <p:extLst>
      <p:ext uri="{BB962C8B-B14F-4D97-AF65-F5344CB8AC3E}">
        <p14:creationId xmlns:p14="http://schemas.microsoft.com/office/powerpoint/2010/main" val="311501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F8290">
                <a:lumMod val="100000"/>
                <a:alpha val="10000"/>
              </a:srgbClr>
            </a:gs>
            <a:gs pos="97000">
              <a:schemeClr val="bg1"/>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28991"/>
            <a:ext cx="7886700" cy="68612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228543"/>
            <a:ext cx="7886700" cy="324529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Rectangle 3">
            <a:extLst>
              <a:ext uri="{FF2B5EF4-FFF2-40B4-BE49-F238E27FC236}">
                <a16:creationId xmlns:a16="http://schemas.microsoft.com/office/drawing/2014/main" id="{21AD3E8B-973F-702B-789A-8A97D38CE007}"/>
              </a:ext>
            </a:extLst>
          </p:cNvPr>
          <p:cNvSpPr/>
          <p:nvPr userDrawn="1"/>
        </p:nvSpPr>
        <p:spPr>
          <a:xfrm>
            <a:off x="-1" y="0"/>
            <a:ext cx="9143999" cy="251999"/>
          </a:xfrm>
          <a:prstGeom prst="rect">
            <a:avLst/>
          </a:prstGeom>
          <a:gradFill>
            <a:gsLst>
              <a:gs pos="33000">
                <a:srgbClr val="2E244F"/>
              </a:gs>
              <a:gs pos="0">
                <a:srgbClr val="221846"/>
              </a:gs>
              <a:gs pos="66000">
                <a:srgbClr val="332358"/>
              </a:gs>
              <a:gs pos="100000">
                <a:srgbClr val="221846"/>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descr="A purple diamond on a black background&#10;&#10;Description automatically generated">
            <a:extLst>
              <a:ext uri="{FF2B5EF4-FFF2-40B4-BE49-F238E27FC236}">
                <a16:creationId xmlns:a16="http://schemas.microsoft.com/office/drawing/2014/main" id="{6F92590B-DA85-AD87-8D28-E590AEC44D69}"/>
              </a:ext>
            </a:extLst>
          </p:cNvPr>
          <p:cNvPicPr>
            <a:picLocks noChangeAspect="1"/>
          </p:cNvPicPr>
          <p:nvPr userDrawn="1"/>
        </p:nvPicPr>
        <p:blipFill>
          <a:blip r:embed="rId10"/>
          <a:stretch>
            <a:fillRect/>
          </a:stretch>
        </p:blipFill>
        <p:spPr>
          <a:xfrm>
            <a:off x="0" y="4367960"/>
            <a:ext cx="398541" cy="775540"/>
          </a:xfrm>
          <a:prstGeom prst="rect">
            <a:avLst/>
          </a:prstGeom>
        </p:spPr>
      </p:pic>
      <p:sp>
        <p:nvSpPr>
          <p:cNvPr id="5" name="TextBox 4">
            <a:extLst>
              <a:ext uri="{FF2B5EF4-FFF2-40B4-BE49-F238E27FC236}">
                <a16:creationId xmlns:a16="http://schemas.microsoft.com/office/drawing/2014/main" id="{44343CA9-8548-6462-9941-140BFE0F5F47}"/>
              </a:ext>
            </a:extLst>
          </p:cNvPr>
          <p:cNvSpPr txBox="1"/>
          <p:nvPr userDrawn="1"/>
        </p:nvSpPr>
        <p:spPr>
          <a:xfrm>
            <a:off x="29737" y="2"/>
            <a:ext cx="3977268" cy="261610"/>
          </a:xfrm>
          <a:prstGeom prst="rect">
            <a:avLst/>
          </a:prstGeom>
          <a:noFill/>
        </p:spPr>
        <p:txBody>
          <a:bodyPr wrap="square" rtlCol="0">
            <a:spAutoFit/>
          </a:bodyPr>
          <a:lstStyle/>
          <a:p>
            <a:r>
              <a:rPr lang="en-US" sz="1050" b="0" i="0" spc="50" baseline="0" dirty="0">
                <a:solidFill>
                  <a:schemeClr val="bg1"/>
                </a:solidFill>
                <a:latin typeface="Cabin" pitchFamily="2" charset="77"/>
              </a:rPr>
              <a:t>THAMES VALLEY VIOLENCE PREVENTION PARTNERSHIP</a:t>
            </a:r>
          </a:p>
        </p:txBody>
      </p:sp>
    </p:spTree>
    <p:extLst>
      <p:ext uri="{BB962C8B-B14F-4D97-AF65-F5344CB8AC3E}">
        <p14:creationId xmlns:p14="http://schemas.microsoft.com/office/powerpoint/2010/main" val="1368108896"/>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2" r:id="rId3"/>
    <p:sldLayoutId id="2147483664" r:id="rId4"/>
    <p:sldLayoutId id="2147483665" r:id="rId5"/>
    <p:sldLayoutId id="2147483666" r:id="rId6"/>
    <p:sldLayoutId id="2147483667" r:id="rId7"/>
    <p:sldLayoutId id="2147483668" r:id="rId8"/>
  </p:sldLayoutIdLst>
  <p:txStyles>
    <p:titleStyle>
      <a:lvl1pPr algn="l" defTabSz="685800" rtl="0" eaLnBrk="1" latinLnBrk="0" hangingPunct="1">
        <a:lnSpc>
          <a:spcPct val="90000"/>
        </a:lnSpc>
        <a:spcBef>
          <a:spcPct val="0"/>
        </a:spcBef>
        <a:buNone/>
        <a:defRPr sz="3000" b="1" i="0" kern="1200" spc="80" baseline="0">
          <a:solidFill>
            <a:srgbClr val="0F8290"/>
          </a:solidFill>
          <a:latin typeface="Cabin" pitchFamily="2" charset="77"/>
          <a:ea typeface="+mj-ea"/>
          <a:cs typeface="+mj-cs"/>
        </a:defRPr>
      </a:lvl1pPr>
    </p:titleStyle>
    <p:bodyStyle>
      <a:lvl1pPr marL="171450" indent="-171450" algn="l" defTabSz="685800" rtl="0" eaLnBrk="1" latinLnBrk="0" hangingPunct="1">
        <a:lnSpc>
          <a:spcPct val="120000"/>
        </a:lnSpc>
        <a:spcBef>
          <a:spcPts val="750"/>
        </a:spcBef>
        <a:spcAft>
          <a:spcPts val="3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3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3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3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3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arwick.ac.uk/fac/sci/med/research/platform/wemwbs" TargetMode="Externa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952345-4831-2091-DC14-BF7D88D1FB8E}"/>
              </a:ext>
            </a:extLst>
          </p:cNvPr>
          <p:cNvSpPr>
            <a:spLocks noGrp="1"/>
          </p:cNvSpPr>
          <p:nvPr>
            <p:ph type="ctrTitle"/>
          </p:nvPr>
        </p:nvSpPr>
        <p:spPr>
          <a:xfrm>
            <a:off x="712694" y="3317507"/>
            <a:ext cx="7752230" cy="1675471"/>
          </a:xfrm>
        </p:spPr>
        <p:txBody>
          <a:bodyPr>
            <a:normAutofit fontScale="90000"/>
          </a:bodyPr>
          <a:lstStyle/>
          <a:p>
            <a:r>
              <a:rPr lang="en-US" sz="2700" dirty="0" smtClean="0"/>
              <a:t>What Works Series: School Navigators</a:t>
            </a:r>
            <a:r>
              <a:rPr lang="en-US" dirty="0" smtClean="0"/>
              <a:t/>
            </a:r>
            <a:br>
              <a:rPr lang="en-US" dirty="0" smtClean="0"/>
            </a:br>
            <a:r>
              <a:rPr lang="en-US" sz="1800" dirty="0" smtClean="0">
                <a:solidFill>
                  <a:srgbClr val="0F8290"/>
                </a:solidFill>
              </a:rPr>
              <a:t>4</a:t>
            </a:r>
            <a:r>
              <a:rPr lang="en-US" sz="1800" baseline="30000" dirty="0" smtClean="0">
                <a:solidFill>
                  <a:srgbClr val="0F8290"/>
                </a:solidFill>
              </a:rPr>
              <a:t>th</a:t>
            </a:r>
            <a:r>
              <a:rPr lang="en-US" sz="1800" dirty="0" smtClean="0">
                <a:solidFill>
                  <a:srgbClr val="0F8290"/>
                </a:solidFill>
              </a:rPr>
              <a:t> December 2024</a:t>
            </a:r>
            <a:r>
              <a:rPr lang="en-US" dirty="0" smtClean="0"/>
              <a:t/>
            </a:r>
            <a:br>
              <a:rPr lang="en-US" dirty="0" smtClean="0"/>
            </a:br>
            <a:r>
              <a:rPr lang="en-US" sz="2200" dirty="0" smtClean="0"/>
              <a:t/>
            </a:r>
            <a:br>
              <a:rPr lang="en-US" sz="2200" dirty="0" smtClean="0"/>
            </a:br>
            <a:r>
              <a:rPr lang="en-US" sz="1800" dirty="0" smtClean="0"/>
              <a:t>Tori Olphin, M.B.E. – Head of Data Science, Research and Evaluation, Thames Valley Violence Prevention Partnership</a:t>
            </a:r>
            <a:br>
              <a:rPr lang="en-US" sz="1800" dirty="0" smtClean="0"/>
            </a:br>
            <a:r>
              <a:rPr lang="en-US" sz="1800" dirty="0" smtClean="0"/>
              <a:t>Paul Cheesbrough – </a:t>
            </a:r>
            <a:r>
              <a:rPr lang="en-GB" sz="1800" dirty="0" smtClean="0"/>
              <a:t>Site Director, SOFEA South Midlands</a:t>
            </a:r>
            <a:endParaRPr lang="en-US" sz="1800" dirty="0"/>
          </a:p>
        </p:txBody>
      </p:sp>
    </p:spTree>
    <p:extLst>
      <p:ext uri="{BB962C8B-B14F-4D97-AF65-F5344CB8AC3E}">
        <p14:creationId xmlns:p14="http://schemas.microsoft.com/office/powerpoint/2010/main" val="139708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3A65-2663-C1C7-E5DC-0830E2F00BE8}"/>
              </a:ext>
            </a:extLst>
          </p:cNvPr>
          <p:cNvSpPr>
            <a:spLocks noGrp="1"/>
          </p:cNvSpPr>
          <p:nvPr>
            <p:ph type="title"/>
          </p:nvPr>
        </p:nvSpPr>
        <p:spPr/>
        <p:txBody>
          <a:bodyPr/>
          <a:lstStyle/>
          <a:p>
            <a:r>
              <a:rPr lang="en-US" dirty="0" smtClean="0"/>
              <a:t>How is it delivered?</a:t>
            </a:r>
            <a:endParaRPr lang="en-US" dirty="0"/>
          </a:p>
        </p:txBody>
      </p:sp>
      <p:sp>
        <p:nvSpPr>
          <p:cNvPr id="3" name="Content Placeholder 2">
            <a:extLst>
              <a:ext uri="{FF2B5EF4-FFF2-40B4-BE49-F238E27FC236}">
                <a16:creationId xmlns:a16="http://schemas.microsoft.com/office/drawing/2014/main" id="{58AA4E29-3813-9511-4D4E-F336A7359376}"/>
              </a:ext>
            </a:extLst>
          </p:cNvPr>
          <p:cNvSpPr>
            <a:spLocks noGrp="1"/>
          </p:cNvSpPr>
          <p:nvPr>
            <p:ph idx="1"/>
          </p:nvPr>
        </p:nvSpPr>
        <p:spPr>
          <a:xfrm>
            <a:off x="628650" y="1228544"/>
            <a:ext cx="7886700" cy="2848782"/>
          </a:xfrm>
        </p:spPr>
        <p:txBody>
          <a:bodyPr>
            <a:noAutofit/>
          </a:bodyPr>
          <a:lstStyle/>
          <a:p>
            <a:r>
              <a:rPr lang="en-GB" sz="1200" dirty="0"/>
              <a:t>Funded by </a:t>
            </a:r>
            <a:r>
              <a:rPr lang="en-GB" sz="1200" b="1" dirty="0"/>
              <a:t>Thames Valley Violence Prevention Partnership </a:t>
            </a:r>
            <a:r>
              <a:rPr lang="en-GB" sz="1200" dirty="0"/>
              <a:t>as part of Home Office Violence Reduction Unit Programme</a:t>
            </a:r>
          </a:p>
          <a:p>
            <a:pPr lvl="1"/>
            <a:r>
              <a:rPr lang="en-GB" sz="1100" b="1" dirty="0"/>
              <a:t>Very small scale randomised trial</a:t>
            </a:r>
          </a:p>
          <a:p>
            <a:pPr lvl="1"/>
            <a:r>
              <a:rPr lang="en-GB" sz="1100" b="1" dirty="0" smtClean="0"/>
              <a:t>£200,000 </a:t>
            </a:r>
            <a:r>
              <a:rPr lang="en-GB" sz="1100" b="1" dirty="0"/>
              <a:t>per </a:t>
            </a:r>
            <a:r>
              <a:rPr lang="en-GB" sz="1100" b="1" dirty="0" smtClean="0"/>
              <a:t>year</a:t>
            </a:r>
          </a:p>
          <a:p>
            <a:pPr lvl="1"/>
            <a:r>
              <a:rPr lang="en-GB" sz="1100" dirty="0" smtClean="0"/>
              <a:t>Design </a:t>
            </a:r>
            <a:r>
              <a:rPr lang="en-GB" sz="1100" dirty="0"/>
              <a:t>of intervention, research design, and evaluation </a:t>
            </a:r>
            <a:r>
              <a:rPr lang="en-GB" sz="1100" b="1" dirty="0"/>
              <a:t>conducted in </a:t>
            </a:r>
            <a:r>
              <a:rPr lang="en-GB" sz="1100" b="1" dirty="0" smtClean="0"/>
              <a:t>house</a:t>
            </a:r>
            <a:endParaRPr lang="en-GB" sz="1100" b="1" dirty="0"/>
          </a:p>
          <a:p>
            <a:r>
              <a:rPr lang="en-GB" sz="1200" b="1" dirty="0" smtClean="0"/>
              <a:t>SOFEA Milton Keynes</a:t>
            </a:r>
            <a:endParaRPr lang="en-GB" sz="1200" b="1" dirty="0"/>
          </a:p>
          <a:p>
            <a:pPr lvl="1"/>
            <a:r>
              <a:rPr lang="en-GB" sz="1100" dirty="0" smtClean="0"/>
              <a:t>Mentors, Administration, and Management of mentors</a:t>
            </a:r>
            <a:endParaRPr lang="en-GB" sz="1100" dirty="0"/>
          </a:p>
          <a:p>
            <a:r>
              <a:rPr lang="en-GB" sz="1200" b="1" dirty="0" smtClean="0"/>
              <a:t>Data and Oversight support from Milton Keynes Council</a:t>
            </a:r>
            <a:endParaRPr lang="en-GB" sz="1200" b="1" dirty="0"/>
          </a:p>
          <a:p>
            <a:endParaRPr lang="en-GB" sz="1200" dirty="0" smtClean="0"/>
          </a:p>
        </p:txBody>
      </p:sp>
    </p:spTree>
    <p:extLst>
      <p:ext uri="{BB962C8B-B14F-4D97-AF65-F5344CB8AC3E}">
        <p14:creationId xmlns:p14="http://schemas.microsoft.com/office/powerpoint/2010/main" val="247798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p:txBody>
          <a:bodyPr>
            <a:normAutofit/>
          </a:bodyPr>
          <a:lstStyle/>
          <a:p>
            <a:r>
              <a:rPr lang="en-GB" sz="3000" dirty="0" smtClean="0"/>
              <a:t>Relationships and People</a:t>
            </a:r>
            <a:endParaRPr lang="en-US" dirty="0"/>
          </a:p>
        </p:txBody>
      </p:sp>
      <p:sp>
        <p:nvSpPr>
          <p:cNvPr id="3" name="Content Placeholder 2">
            <a:extLst>
              <a:ext uri="{FF2B5EF4-FFF2-40B4-BE49-F238E27FC236}">
                <a16:creationId xmlns:a16="http://schemas.microsoft.com/office/drawing/2014/main" id="{AB0805EB-1304-9395-D2C9-FABBD02437FC}"/>
              </a:ext>
            </a:extLst>
          </p:cNvPr>
          <p:cNvSpPr>
            <a:spLocks noGrp="1"/>
          </p:cNvSpPr>
          <p:nvPr>
            <p:ph idx="1"/>
          </p:nvPr>
        </p:nvSpPr>
        <p:spPr>
          <a:xfrm>
            <a:off x="628650" y="1228543"/>
            <a:ext cx="7886700" cy="3852276"/>
          </a:xfrm>
        </p:spPr>
        <p:txBody>
          <a:bodyPr>
            <a:noAutofit/>
          </a:bodyPr>
          <a:lstStyle/>
          <a:p>
            <a:r>
              <a:rPr lang="en-GB" sz="1100" dirty="0" smtClean="0"/>
              <a:t>Identified a lack of knowledge around what works</a:t>
            </a:r>
          </a:p>
          <a:p>
            <a:r>
              <a:rPr lang="en-GB" sz="1100" dirty="0" smtClean="0"/>
              <a:t>Awareness of needing to have evidence to argue for funding to be spent in this way in times of austerity</a:t>
            </a:r>
          </a:p>
          <a:p>
            <a:r>
              <a:rPr lang="en-GB" sz="1100" dirty="0" smtClean="0"/>
              <a:t>SOFEA and Milton Keynes Council head of Education were both keen to work towards having evidence of what works in relation to mentoring for prevention of school suspension</a:t>
            </a:r>
          </a:p>
          <a:p>
            <a:endParaRPr lang="en-GB" sz="1100" dirty="0"/>
          </a:p>
          <a:p>
            <a:r>
              <a:rPr lang="en-GB" sz="1100" dirty="0" smtClean="0"/>
              <a:t>All partners were incredibly active in the design and implementation of the programme</a:t>
            </a:r>
          </a:p>
          <a:p>
            <a:pPr lvl="1"/>
            <a:r>
              <a:rPr lang="en-GB" sz="750" dirty="0" smtClean="0"/>
              <a:t>SOFEA managed the tracking of referrals, questionnaire completion and delivery, and reported on delivery on a monthly basis allowing us to track progress of the project</a:t>
            </a:r>
          </a:p>
          <a:p>
            <a:pPr lvl="1"/>
            <a:r>
              <a:rPr lang="en-GB" sz="750" dirty="0" smtClean="0"/>
              <a:t>DI Kelly Reed managed the delivery of the project from the VPP side</a:t>
            </a:r>
          </a:p>
          <a:p>
            <a:pPr lvl="1"/>
            <a:r>
              <a:rPr lang="en-GB" sz="750" dirty="0" smtClean="0"/>
              <a:t>Where problems were identified in consent for referrals, a video message was produced to talk to parents about the offer. This appeared to assist with referral uptake</a:t>
            </a:r>
          </a:p>
        </p:txBody>
      </p:sp>
    </p:spTree>
    <p:extLst>
      <p:ext uri="{BB962C8B-B14F-4D97-AF65-F5344CB8AC3E}">
        <p14:creationId xmlns:p14="http://schemas.microsoft.com/office/powerpoint/2010/main" val="4142027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2D6D-0902-EC1F-50D1-F6EC440CDF8C}"/>
              </a:ext>
            </a:extLst>
          </p:cNvPr>
          <p:cNvSpPr>
            <a:spLocks noGrp="1"/>
          </p:cNvSpPr>
          <p:nvPr>
            <p:ph type="title"/>
          </p:nvPr>
        </p:nvSpPr>
        <p:spPr/>
        <p:txBody>
          <a:bodyPr/>
          <a:lstStyle/>
          <a:p>
            <a:r>
              <a:rPr lang="en-US" dirty="0" smtClean="0"/>
              <a:t>Results of the trial after full school year</a:t>
            </a:r>
            <a:endParaRPr lang="en-US" dirty="0"/>
          </a:p>
        </p:txBody>
      </p:sp>
      <p:sp>
        <p:nvSpPr>
          <p:cNvPr id="3" name="Content Placeholder 2">
            <a:extLst>
              <a:ext uri="{FF2B5EF4-FFF2-40B4-BE49-F238E27FC236}">
                <a16:creationId xmlns:a16="http://schemas.microsoft.com/office/drawing/2014/main" id="{080E8679-B1F2-D0F4-9BB0-80056EEAA367}"/>
              </a:ext>
            </a:extLst>
          </p:cNvPr>
          <p:cNvSpPr txBox="1">
            <a:spLocks/>
          </p:cNvSpPr>
          <p:nvPr/>
        </p:nvSpPr>
        <p:spPr>
          <a:xfrm>
            <a:off x="628650" y="1726429"/>
            <a:ext cx="4902722" cy="2713219"/>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dirty="0" smtClean="0">
              <a:solidFill>
                <a:srgbClr val="0FB6CC"/>
              </a:solidFill>
            </a:endParaRPr>
          </a:p>
          <a:p>
            <a:pPr marL="0" indent="0">
              <a:buNone/>
            </a:pPr>
            <a:r>
              <a:rPr lang="en-GB" dirty="0" smtClean="0">
                <a:solidFill>
                  <a:srgbClr val="0FB6CC"/>
                </a:solidFill>
              </a:rPr>
              <a:t>A glossy ‘What Works’ report has been circulated, but please request it to be sent to you if you have not received it already. To reference, please use:</a:t>
            </a:r>
          </a:p>
          <a:p>
            <a:pPr marL="0" indent="0">
              <a:buNone/>
            </a:pPr>
            <a:endParaRPr lang="en-GB" dirty="0">
              <a:solidFill>
                <a:srgbClr val="0FB6CC"/>
              </a:solidFill>
            </a:endParaRPr>
          </a:p>
          <a:p>
            <a:pPr marL="0" indent="0">
              <a:buNone/>
            </a:pPr>
            <a:r>
              <a:rPr lang="en-GB" dirty="0">
                <a:solidFill>
                  <a:schemeClr val="bg1"/>
                </a:solidFill>
              </a:rPr>
              <a:t>Olphin, T. &amp; Reed, K. (2024) </a:t>
            </a:r>
            <a:r>
              <a:rPr lang="en-GB" i="1" dirty="0">
                <a:solidFill>
                  <a:schemeClr val="bg1"/>
                </a:solidFill>
              </a:rPr>
              <a:t>What Works Series: School Navigators Project</a:t>
            </a:r>
            <a:r>
              <a:rPr lang="en-GB" dirty="0">
                <a:solidFill>
                  <a:schemeClr val="bg1"/>
                </a:solidFill>
              </a:rPr>
              <a:t>, </a:t>
            </a:r>
            <a:r>
              <a:rPr lang="en-GB" dirty="0" smtClean="0">
                <a:solidFill>
                  <a:schemeClr val="bg1"/>
                </a:solidFill>
              </a:rPr>
              <a:t>Thames </a:t>
            </a:r>
            <a:r>
              <a:rPr lang="en-GB" dirty="0">
                <a:solidFill>
                  <a:schemeClr val="bg1"/>
                </a:solidFill>
              </a:rPr>
              <a:t>Valley Violence Prevention Partnership: Kidlington, UK</a:t>
            </a:r>
            <a:endParaRPr lang="en-GB" dirty="0" smtClean="0">
              <a:solidFill>
                <a:schemeClr val="bg1"/>
              </a:solidFill>
            </a:endParaRPr>
          </a:p>
        </p:txBody>
      </p:sp>
      <p:pic>
        <p:nvPicPr>
          <p:cNvPr id="5" name="Picture 4"/>
          <p:cNvPicPr>
            <a:picLocks noChangeAspect="1"/>
          </p:cNvPicPr>
          <p:nvPr/>
        </p:nvPicPr>
        <p:blipFill>
          <a:blip r:embed="rId2"/>
          <a:stretch>
            <a:fillRect/>
          </a:stretch>
        </p:blipFill>
        <p:spPr>
          <a:xfrm>
            <a:off x="5718747" y="1255860"/>
            <a:ext cx="2604166" cy="3695101"/>
          </a:xfrm>
          <a:prstGeom prst="rect">
            <a:avLst/>
          </a:prstGeom>
        </p:spPr>
      </p:pic>
    </p:spTree>
    <p:extLst>
      <p:ext uri="{BB962C8B-B14F-4D97-AF65-F5344CB8AC3E}">
        <p14:creationId xmlns:p14="http://schemas.microsoft.com/office/powerpoint/2010/main" val="1653413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a:bodyPr>
          <a:lstStyle/>
          <a:p>
            <a:r>
              <a:rPr lang="en-GB" dirty="0" smtClean="0"/>
              <a:t>Overall Experimental Findings</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4489554"/>
            <a:ext cx="7886700" cy="65394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dirty="0" smtClean="0">
                <a:solidFill>
                  <a:srgbClr val="6693CE"/>
                </a:solidFill>
              </a:rPr>
              <a:t>There is less than 10% </a:t>
            </a:r>
            <a:r>
              <a:rPr lang="en-GB" sz="1200" dirty="0">
                <a:solidFill>
                  <a:srgbClr val="6693CE"/>
                </a:solidFill>
              </a:rPr>
              <a:t>likelihood the finding was due to chance, </a:t>
            </a:r>
            <a:r>
              <a:rPr lang="en-GB" sz="1200" dirty="0" smtClean="0">
                <a:solidFill>
                  <a:srgbClr val="6693CE"/>
                </a:solidFill>
              </a:rPr>
              <a:t>and alongside questionnaire findings show strong evidence for this approach</a:t>
            </a:r>
            <a:endParaRPr lang="en-GB" sz="1200" dirty="0">
              <a:solidFill>
                <a:srgbClr val="6693CE"/>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a:xfrm>
            <a:off x="1853855" y="1558994"/>
            <a:ext cx="5438017" cy="2584520"/>
          </a:xfrm>
          <a:prstGeom prst="rect">
            <a:avLst/>
          </a:prstGeom>
        </p:spPr>
      </p:pic>
    </p:spTree>
    <p:extLst>
      <p:ext uri="{BB962C8B-B14F-4D97-AF65-F5344CB8AC3E}">
        <p14:creationId xmlns:p14="http://schemas.microsoft.com/office/powerpoint/2010/main" val="1484231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Additional Information</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7886700"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smtClean="0"/>
              <a:t>The rate of suspension in the first month of the school year, before the mentoring commenced in October, was slightly higher in the treatment schools than the control schools, adding to the strength of findings </a:t>
            </a:r>
          </a:p>
          <a:p>
            <a:r>
              <a:rPr lang="en-GB" sz="1400" dirty="0" smtClean="0"/>
              <a:t>These </a:t>
            </a:r>
            <a:r>
              <a:rPr lang="en-GB" sz="1400" dirty="0"/>
              <a:t>results are likely to be lower than potentially possible, as only 165 out of 415 (39.8%) pupils who were suspended at the treatment schools received the </a:t>
            </a:r>
            <a:r>
              <a:rPr lang="en-GB" sz="1400" dirty="0" smtClean="0"/>
              <a:t>intervention</a:t>
            </a:r>
          </a:p>
          <a:p>
            <a:pPr lvl="1"/>
            <a:r>
              <a:rPr lang="en-GB" sz="1200" dirty="0" smtClean="0"/>
              <a:t>This </a:t>
            </a:r>
            <a:r>
              <a:rPr lang="en-GB" sz="1200" dirty="0"/>
              <a:t>may have been due to either the school not making a referral to the mentor for a reason, or the lack of parental consent to a referral. </a:t>
            </a:r>
          </a:p>
        </p:txBody>
      </p:sp>
    </p:spTree>
    <p:extLst>
      <p:ext uri="{BB962C8B-B14F-4D97-AF65-F5344CB8AC3E}">
        <p14:creationId xmlns:p14="http://schemas.microsoft.com/office/powerpoint/2010/main" val="3060129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fontScale="90000"/>
          </a:bodyPr>
          <a:lstStyle/>
          <a:p>
            <a:r>
              <a:rPr lang="en-GB" dirty="0" smtClean="0"/>
              <a:t>Strengths and Difficulties Questionnaire (SDQ)</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5212961"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dirty="0"/>
              <a:t>63 </a:t>
            </a:r>
            <a:r>
              <a:rPr lang="en-GB" sz="1200" dirty="0" smtClean="0"/>
              <a:t>Strengths </a:t>
            </a:r>
            <a:r>
              <a:rPr lang="en-GB" sz="1200" dirty="0"/>
              <a:t>&amp; Difficulties Questionnaires were </a:t>
            </a:r>
            <a:r>
              <a:rPr lang="en-GB" sz="1200" dirty="0" smtClean="0"/>
              <a:t>completed</a:t>
            </a:r>
          </a:p>
          <a:p>
            <a:pPr lvl="1"/>
            <a:r>
              <a:rPr lang="en-GB" sz="1050" dirty="0" smtClean="0"/>
              <a:t>38% response rate, so there is a risk of selection bias</a:t>
            </a:r>
            <a:endParaRPr lang="en-GB" sz="1050" dirty="0"/>
          </a:p>
          <a:p>
            <a:r>
              <a:rPr lang="en-GB" sz="1200" dirty="0" smtClean="0"/>
              <a:t>The </a:t>
            </a:r>
            <a:r>
              <a:rPr lang="en-GB" sz="1200" dirty="0"/>
              <a:t>results from these showed: </a:t>
            </a:r>
          </a:p>
          <a:p>
            <a:pPr lvl="1"/>
            <a:r>
              <a:rPr lang="en-GB" sz="1050" dirty="0" smtClean="0"/>
              <a:t>Significant </a:t>
            </a:r>
            <a:r>
              <a:rPr lang="en-GB" sz="1050" b="1" dirty="0"/>
              <a:t>reduction in total difficulties</a:t>
            </a:r>
            <a:r>
              <a:rPr lang="en-GB" sz="1050" dirty="0"/>
              <a:t> </a:t>
            </a:r>
            <a:r>
              <a:rPr lang="en-GB" sz="1050" dirty="0" smtClean="0"/>
              <a:t>reported</a:t>
            </a:r>
            <a:endParaRPr lang="en-GB" sz="1050" dirty="0"/>
          </a:p>
          <a:p>
            <a:pPr lvl="1"/>
            <a:r>
              <a:rPr lang="en-GB" sz="1050" dirty="0" smtClean="0"/>
              <a:t>Significant </a:t>
            </a:r>
            <a:r>
              <a:rPr lang="en-GB" sz="1050" b="1" dirty="0"/>
              <a:t>reduction in total hyperactivity </a:t>
            </a:r>
            <a:r>
              <a:rPr lang="en-GB" sz="1050" dirty="0"/>
              <a:t>reported </a:t>
            </a:r>
            <a:endParaRPr lang="en-GB" sz="1050" dirty="0" smtClean="0"/>
          </a:p>
          <a:p>
            <a:pPr lvl="1"/>
            <a:r>
              <a:rPr lang="en-GB" sz="1050" dirty="0" smtClean="0"/>
              <a:t>Significant </a:t>
            </a:r>
            <a:r>
              <a:rPr lang="en-GB" sz="1050" b="1" dirty="0"/>
              <a:t>reduction in total supplement </a:t>
            </a:r>
            <a:r>
              <a:rPr lang="en-GB" sz="1050" dirty="0" smtClean="0"/>
              <a:t>score</a:t>
            </a:r>
            <a:endParaRPr lang="en-GB" sz="1050" dirty="0"/>
          </a:p>
          <a:p>
            <a:pPr lvl="1"/>
            <a:r>
              <a:rPr lang="en-GB" sz="1050" dirty="0" smtClean="0"/>
              <a:t>Near </a:t>
            </a:r>
            <a:r>
              <a:rPr lang="en-GB" sz="1050" dirty="0"/>
              <a:t>significant </a:t>
            </a:r>
            <a:r>
              <a:rPr lang="en-GB" sz="1050" b="1" dirty="0"/>
              <a:t>reduction in total externalising </a:t>
            </a:r>
            <a:r>
              <a:rPr lang="en-GB" sz="1050" dirty="0" smtClean="0"/>
              <a:t>score</a:t>
            </a:r>
            <a:endParaRPr lang="en-GB" sz="1050" dirty="0"/>
          </a:p>
          <a:p>
            <a:pPr lvl="1"/>
            <a:r>
              <a:rPr lang="en-GB" sz="1050" dirty="0" smtClean="0"/>
              <a:t>However</a:t>
            </a:r>
            <a:r>
              <a:rPr lang="en-GB" sz="1050" dirty="0"/>
              <a:t>, there was also a significant </a:t>
            </a:r>
            <a:r>
              <a:rPr lang="en-GB" sz="1050" b="1" dirty="0"/>
              <a:t>reduction in their prosocial score</a:t>
            </a:r>
            <a:r>
              <a:rPr lang="en-GB" sz="1050" dirty="0"/>
              <a:t> as well.</a:t>
            </a:r>
          </a:p>
          <a:p>
            <a:pPr lvl="1"/>
            <a:r>
              <a:rPr lang="en-GB" sz="1050" dirty="0" smtClean="0"/>
              <a:t>Non-significant </a:t>
            </a:r>
            <a:r>
              <a:rPr lang="en-GB" sz="1050" b="1" dirty="0"/>
              <a:t>reductions in internalising, emotional problems, conduct problems and </a:t>
            </a:r>
            <a:r>
              <a:rPr lang="en-GB" sz="1050" b="1" dirty="0" smtClean="0"/>
              <a:t>peer </a:t>
            </a:r>
            <a:r>
              <a:rPr lang="en-GB" sz="1050" b="1" dirty="0"/>
              <a:t>problems</a:t>
            </a:r>
            <a:r>
              <a:rPr lang="en-GB" sz="1050" dirty="0"/>
              <a:t> </a:t>
            </a:r>
            <a:r>
              <a:rPr lang="en-GB" sz="1050" dirty="0" smtClean="0"/>
              <a:t>measured</a:t>
            </a:r>
            <a:endParaRPr lang="en-GB" sz="1050" dirty="0"/>
          </a:p>
        </p:txBody>
      </p:sp>
      <p:pic>
        <p:nvPicPr>
          <p:cNvPr id="3" name="Picture 2" descr="Desperate black woman embracing knees suffering from difficulti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329" y="2053883"/>
            <a:ext cx="2898822" cy="1932548"/>
          </a:xfrm>
          <a:prstGeom prst="rect">
            <a:avLst/>
          </a:prstGeom>
        </p:spPr>
      </p:pic>
    </p:spTree>
    <p:extLst>
      <p:ext uri="{BB962C8B-B14F-4D97-AF65-F5344CB8AC3E}">
        <p14:creationId xmlns:p14="http://schemas.microsoft.com/office/powerpoint/2010/main" val="1195329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fontScale="90000"/>
          </a:bodyPr>
          <a:lstStyle/>
          <a:p>
            <a:r>
              <a:rPr lang="en-GB" sz="3200" dirty="0"/>
              <a:t>Warwick Edinburgh Mental Well Being </a:t>
            </a:r>
            <a:r>
              <a:rPr lang="en-GB" sz="3200" dirty="0" smtClean="0"/>
              <a:t>Scale (</a:t>
            </a:r>
            <a:r>
              <a:rPr lang="en-GB" dirty="0" smtClean="0"/>
              <a:t>WEMWBS)</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5378257"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1200" dirty="0" smtClean="0"/>
          </a:p>
          <a:p>
            <a:r>
              <a:rPr lang="en-GB" sz="1200" dirty="0" smtClean="0"/>
              <a:t>87 WEMWBS were completed</a:t>
            </a:r>
          </a:p>
          <a:p>
            <a:pPr lvl="1"/>
            <a:r>
              <a:rPr lang="en-GB" sz="1100" dirty="0" smtClean="0"/>
              <a:t>53% response rate, so there is a risk of selection bias</a:t>
            </a:r>
            <a:endParaRPr lang="en-GB" sz="1100" dirty="0"/>
          </a:p>
          <a:p>
            <a:r>
              <a:rPr lang="en-GB" sz="1200" b="1" dirty="0"/>
              <a:t>S</a:t>
            </a:r>
            <a:r>
              <a:rPr lang="en-GB" sz="1200" b="1" dirty="0" smtClean="0"/>
              <a:t>ignificant </a:t>
            </a:r>
            <a:r>
              <a:rPr lang="en-GB" sz="1200" b="1" dirty="0"/>
              <a:t>increase in total score, a positive metric. </a:t>
            </a:r>
          </a:p>
          <a:p>
            <a:endParaRPr lang="en-GB" sz="1200" dirty="0" smtClean="0"/>
          </a:p>
          <a:p>
            <a:r>
              <a:rPr lang="en-GB" sz="1200" dirty="0" smtClean="0"/>
              <a:t>Furthermore</a:t>
            </a:r>
            <a:r>
              <a:rPr lang="en-GB" sz="1200" dirty="0"/>
              <a:t>, the WEMWBS </a:t>
            </a:r>
            <a:r>
              <a:rPr lang="en-GB" sz="1200" dirty="0" smtClean="0"/>
              <a:t>can also indicate those </a:t>
            </a:r>
            <a:r>
              <a:rPr lang="en-GB" sz="1200" dirty="0"/>
              <a:t>children who would be in the </a:t>
            </a:r>
            <a:r>
              <a:rPr lang="en-GB" sz="1200" dirty="0" smtClean="0"/>
              <a:t>lowest </a:t>
            </a:r>
            <a:r>
              <a:rPr lang="en-GB" sz="1200" dirty="0"/>
              <a:t>15% of wellbeing, those who would be in the middle or standard wellbeing range, and </a:t>
            </a:r>
            <a:r>
              <a:rPr lang="en-GB" sz="1200" dirty="0" smtClean="0"/>
              <a:t>then </a:t>
            </a:r>
            <a:r>
              <a:rPr lang="en-GB" sz="1200" dirty="0"/>
              <a:t>those in the highest 15% wellbeing range. </a:t>
            </a:r>
          </a:p>
          <a:p>
            <a:r>
              <a:rPr lang="en-GB" sz="1200" b="1" dirty="0"/>
              <a:t>There was a doubling from four to eight of those pupils placed in the highest wellbeing </a:t>
            </a:r>
            <a:r>
              <a:rPr lang="en-GB" sz="1200" b="1" dirty="0" smtClean="0"/>
              <a:t>range</a:t>
            </a:r>
            <a:r>
              <a:rPr lang="en-GB" sz="1200" b="1" dirty="0"/>
              <a:t>, and reduction of those in the lowest</a:t>
            </a:r>
            <a:endParaRPr lang="en-GB" sz="1050" b="1" dirty="0" smtClean="0"/>
          </a:p>
        </p:txBody>
      </p:sp>
      <p:graphicFrame>
        <p:nvGraphicFramePr>
          <p:cNvPr id="3" name="Diagram 2"/>
          <p:cNvGraphicFramePr/>
          <p:nvPr>
            <p:extLst>
              <p:ext uri="{D42A27DB-BD31-4B8C-83A1-F6EECF244321}">
                <p14:modId xmlns:p14="http://schemas.microsoft.com/office/powerpoint/2010/main" val="1418932472"/>
              </p:ext>
            </p:extLst>
          </p:nvPr>
        </p:nvGraphicFramePr>
        <p:xfrm>
          <a:off x="6063176" y="1723147"/>
          <a:ext cx="2434588" cy="2198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310239" y="3752091"/>
            <a:ext cx="2205111" cy="338554"/>
          </a:xfrm>
          <a:prstGeom prst="rect">
            <a:avLst/>
          </a:prstGeom>
          <a:noFill/>
        </p:spPr>
        <p:txBody>
          <a:bodyPr wrap="square" rtlCol="0">
            <a:spAutoFit/>
          </a:bodyPr>
          <a:lstStyle/>
          <a:p>
            <a:r>
              <a:rPr lang="en-GB" sz="800" dirty="0" smtClean="0"/>
              <a:t>Adapted from </a:t>
            </a:r>
            <a:r>
              <a:rPr lang="en-GB" sz="800" dirty="0">
                <a:hlinkClick r:id="rId7"/>
              </a:rPr>
              <a:t>The Warwick-Edinburgh Mental Wellbeing Scale (WEMWBS)</a:t>
            </a:r>
            <a:endParaRPr lang="en-GB" sz="800" dirty="0"/>
          </a:p>
        </p:txBody>
      </p:sp>
    </p:spTree>
    <p:extLst>
      <p:ext uri="{BB962C8B-B14F-4D97-AF65-F5344CB8AC3E}">
        <p14:creationId xmlns:p14="http://schemas.microsoft.com/office/powerpoint/2010/main" val="2814919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9516777"/>
              </p:ext>
            </p:extLst>
          </p:nvPr>
        </p:nvGraphicFramePr>
        <p:xfrm>
          <a:off x="628650" y="1333586"/>
          <a:ext cx="7886700" cy="3298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fontScale="90000"/>
          </a:bodyPr>
          <a:lstStyle/>
          <a:p>
            <a:r>
              <a:rPr lang="en-GB" dirty="0" smtClean="0"/>
              <a:t>What </a:t>
            </a:r>
            <a:r>
              <a:rPr lang="en-GB" dirty="0"/>
              <a:t>has been </a:t>
            </a:r>
            <a:r>
              <a:rPr lang="en-GB" dirty="0" smtClean="0"/>
              <a:t>achieved:</a:t>
            </a:r>
            <a:br>
              <a:rPr lang="en-GB" dirty="0" smtClean="0"/>
            </a:br>
            <a:r>
              <a:rPr lang="en-GB" sz="2700" dirty="0" smtClean="0"/>
              <a:t>Navigator </a:t>
            </a:r>
            <a:r>
              <a:rPr lang="en-GB" sz="2700" dirty="0"/>
              <a:t>and </a:t>
            </a:r>
            <a:r>
              <a:rPr lang="en-GB" sz="2700" dirty="0" smtClean="0"/>
              <a:t>Student perspectives</a:t>
            </a:r>
            <a:endParaRPr lang="en-GB" sz="2700" dirty="0"/>
          </a:p>
        </p:txBody>
      </p:sp>
    </p:spTree>
    <p:extLst>
      <p:ext uri="{BB962C8B-B14F-4D97-AF65-F5344CB8AC3E}">
        <p14:creationId xmlns:p14="http://schemas.microsoft.com/office/powerpoint/2010/main" val="4048829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28650" y="1215116"/>
            <a:ext cx="7886700" cy="3631204"/>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n-GB" sz="1400" i="1" dirty="0"/>
              <a:t>“I have learnt to like myself and be at peace. I focus on the good stuff, not the bad stuff.”</a:t>
            </a:r>
            <a:r>
              <a:rPr lang="en-GB" sz="1400" dirty="0"/>
              <a:t> – A</a:t>
            </a:r>
            <a:r>
              <a:rPr lang="en-GB" sz="1400" dirty="0" smtClean="0"/>
              <a:t>​ (</a:t>
            </a:r>
            <a:r>
              <a:rPr lang="en-GB" sz="1400" dirty="0"/>
              <a:t>Case study A</a:t>
            </a:r>
            <a:r>
              <a:rPr lang="en-GB" sz="1400" dirty="0" smtClean="0"/>
              <a:t>)</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i="1" dirty="0"/>
              <a:t>“The sessions gave me a new perspective into life and how my actions will make a major impact. She taught me how to control my feelings and sit down to see how I can improve myself.”</a:t>
            </a:r>
            <a:r>
              <a:rPr lang="en-GB" sz="1400" dirty="0"/>
              <a:t> – </a:t>
            </a:r>
            <a:r>
              <a:rPr lang="en-GB" sz="1400" dirty="0" smtClean="0"/>
              <a:t>M ​</a:t>
            </a:r>
            <a:r>
              <a:rPr lang="en-GB" sz="1400" dirty="0"/>
              <a:t>(Case study M</a:t>
            </a:r>
            <a:r>
              <a:rPr lang="en-GB" sz="1400" dirty="0" smtClean="0"/>
              <a:t>)</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i="1" dirty="0"/>
              <a:t>“Having someone to talk to about being sent out of class and teachers has really helped. It also helped me a lot with sorting out attending lessons, that made a real difference.”</a:t>
            </a:r>
            <a:r>
              <a:rPr lang="en-GB" sz="1400" dirty="0"/>
              <a:t> – </a:t>
            </a:r>
            <a:r>
              <a:rPr lang="en-GB" sz="1400" dirty="0" smtClean="0"/>
              <a:t>O ​</a:t>
            </a:r>
            <a:r>
              <a:rPr lang="en-GB" sz="1400" dirty="0"/>
              <a:t>(</a:t>
            </a:r>
            <a:r>
              <a:rPr lang="en-GB" sz="1400" dirty="0" smtClean="0"/>
              <a:t>Case </a:t>
            </a:r>
            <a:r>
              <a:rPr lang="en-GB" sz="1400" dirty="0"/>
              <a:t>study O</a:t>
            </a:r>
            <a:r>
              <a:rPr lang="en-GB" sz="1400" dirty="0" smtClean="0"/>
              <a:t>)</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i="1" dirty="0"/>
              <a:t>“I found it helpful being able to come in and talk.”</a:t>
            </a:r>
            <a:r>
              <a:rPr lang="en-GB" sz="1400" dirty="0"/>
              <a:t> – R</a:t>
            </a:r>
            <a:r>
              <a:rPr lang="en-GB" sz="1400" dirty="0" smtClean="0"/>
              <a:t>​ (</a:t>
            </a:r>
            <a:r>
              <a:rPr lang="en-GB" sz="1400" dirty="0"/>
              <a:t>Case study R</a:t>
            </a:r>
            <a:r>
              <a:rPr lang="en-GB" sz="1400" dirty="0" smtClean="0"/>
              <a:t>)</a:t>
            </a:r>
          </a:p>
          <a:p>
            <a:pPr marL="285750" lvl="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i="1" dirty="0"/>
              <a:t>“I feel like the Queen of the World.”</a:t>
            </a:r>
            <a:r>
              <a:rPr lang="en-GB" sz="1400" dirty="0"/>
              <a:t> – S, reflecting on newfound positivity and self-confidence​ (Case Study S</a:t>
            </a:r>
            <a:r>
              <a:rPr lang="en-GB" sz="1400" dirty="0" smtClean="0"/>
              <a:t>)</a:t>
            </a:r>
          </a:p>
        </p:txBody>
      </p:sp>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a:bodyPr>
          <a:lstStyle/>
          <a:p>
            <a:r>
              <a:rPr lang="en-GB" dirty="0"/>
              <a:t>Quotes from Young People</a:t>
            </a:r>
          </a:p>
        </p:txBody>
      </p:sp>
    </p:spTree>
    <p:extLst>
      <p:ext uri="{BB962C8B-B14F-4D97-AF65-F5344CB8AC3E}">
        <p14:creationId xmlns:p14="http://schemas.microsoft.com/office/powerpoint/2010/main" val="3116692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Statistical significance and confidence</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7886700"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smtClean="0"/>
              <a:t>Statistical significance is usually used to indicate that mathematically there is less than 5% likelihood that the finding was by chance</a:t>
            </a:r>
          </a:p>
          <a:p>
            <a:pPr lvl="1"/>
            <a:r>
              <a:rPr lang="en-GB" sz="1400" dirty="0" smtClean="0"/>
              <a:t>However, it is not the only important thing:</a:t>
            </a:r>
          </a:p>
          <a:p>
            <a:pPr lvl="2"/>
            <a:r>
              <a:rPr lang="en-GB" sz="1200" dirty="0" smtClean="0"/>
              <a:t>All of the findings going in the same direction also provide confidence in the combined findings</a:t>
            </a:r>
          </a:p>
          <a:p>
            <a:pPr lvl="2"/>
            <a:r>
              <a:rPr lang="en-GB" sz="1200" dirty="0" smtClean="0"/>
              <a:t>There are no identified backfire effects and so, if seen as cost-effective, statistical significance may not be the most important thing</a:t>
            </a:r>
          </a:p>
          <a:p>
            <a:pPr lvl="2"/>
            <a:r>
              <a:rPr lang="en-GB" sz="1200" dirty="0" smtClean="0"/>
              <a:t>Questionnaire findings and qualitative methods show strong reasons for why improvements may have been found</a:t>
            </a:r>
          </a:p>
          <a:p>
            <a:pPr lvl="2"/>
            <a:r>
              <a:rPr lang="en-GB" sz="1200" dirty="0" smtClean="0"/>
              <a:t>Overall, 10% likelihood of findings having occurred by chance is a strong finding when combined with the other sources of evidence in a mixed methods approach, especially for a cost effective intervention</a:t>
            </a:r>
          </a:p>
        </p:txBody>
      </p:sp>
    </p:spTree>
    <p:extLst>
      <p:ext uri="{BB962C8B-B14F-4D97-AF65-F5344CB8AC3E}">
        <p14:creationId xmlns:p14="http://schemas.microsoft.com/office/powerpoint/2010/main" val="1692371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fontScale="90000"/>
          </a:bodyPr>
          <a:lstStyle/>
          <a:p>
            <a:r>
              <a:rPr lang="en-GB" dirty="0" smtClean="0"/>
              <a:t>School Navigator Mentoring in Thames Valley</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4703841" cy="2791007"/>
          </a:xfrm>
        </p:spPr>
        <p:txBody>
          <a:bodyPr>
            <a:normAutofit fontScale="77500" lnSpcReduction="20000"/>
          </a:bodyPr>
          <a:lstStyle/>
          <a:p>
            <a:r>
              <a:rPr lang="en-GB" sz="2000" dirty="0" smtClean="0">
                <a:latin typeface="Cabin" pitchFamily="2" charset="0"/>
              </a:rPr>
              <a:t>Combination of research areas for YEF:</a:t>
            </a:r>
          </a:p>
          <a:p>
            <a:pPr lvl="1"/>
            <a:r>
              <a:rPr lang="en-GB" sz="1700" dirty="0" smtClean="0">
                <a:latin typeface="Cabin" pitchFamily="2" charset="0"/>
              </a:rPr>
              <a:t>Mentoring identified as having potential for moderate impact on violence</a:t>
            </a:r>
          </a:p>
          <a:p>
            <a:pPr lvl="1"/>
            <a:r>
              <a:rPr lang="en-GB" sz="1700" dirty="0" smtClean="0">
                <a:latin typeface="Cabin" pitchFamily="2" charset="0"/>
              </a:rPr>
              <a:t>Interventions to prevent school exclusion identified as having low impact on violence and suspensions, but high impact on exclusion by YEF</a:t>
            </a:r>
            <a:endParaRPr lang="en-GB" sz="2000" dirty="0" smtClean="0">
              <a:latin typeface="Cabin" pitchFamily="2" charset="0"/>
            </a:endParaRPr>
          </a:p>
          <a:p>
            <a:r>
              <a:rPr lang="en-GB" sz="2000" dirty="0" smtClean="0">
                <a:latin typeface="Cabin" pitchFamily="2" charset="0"/>
              </a:rPr>
              <a:t>How did we conduct the trial?</a:t>
            </a:r>
          </a:p>
          <a:p>
            <a:r>
              <a:rPr lang="en-GB" sz="2000" dirty="0" smtClean="0">
                <a:latin typeface="Cabin" pitchFamily="2" charset="0"/>
              </a:rPr>
              <a:t>What did we find?</a:t>
            </a:r>
          </a:p>
          <a:p>
            <a:r>
              <a:rPr lang="en-GB" sz="2000" dirty="0" smtClean="0">
                <a:latin typeface="Cabin" pitchFamily="2" charset="0"/>
              </a:rPr>
              <a:t>How have we adapted our delivery?</a:t>
            </a:r>
          </a:p>
          <a:p>
            <a:endParaRPr lang="en-GB" sz="2000" dirty="0" smtClean="0">
              <a:latin typeface="Cabin" pitchFamily="2" charset="0"/>
            </a:endParaRPr>
          </a:p>
        </p:txBody>
      </p:sp>
      <p:pic>
        <p:nvPicPr>
          <p:cNvPr id="8" name="Picture 7"/>
          <p:cNvPicPr>
            <a:picLocks noChangeAspect="1"/>
          </p:cNvPicPr>
          <p:nvPr/>
        </p:nvPicPr>
        <p:blipFill>
          <a:blip r:embed="rId2"/>
          <a:stretch>
            <a:fillRect/>
          </a:stretch>
        </p:blipFill>
        <p:spPr>
          <a:xfrm>
            <a:off x="5265036" y="2168109"/>
            <a:ext cx="2031166" cy="1047654"/>
          </a:xfrm>
          <a:prstGeom prst="rect">
            <a:avLst/>
          </a:prstGeom>
        </p:spPr>
      </p:pic>
      <p:pic>
        <p:nvPicPr>
          <p:cNvPr id="9" name="Picture 8"/>
          <p:cNvPicPr>
            <a:picLocks noChangeAspect="1"/>
          </p:cNvPicPr>
          <p:nvPr/>
        </p:nvPicPr>
        <p:blipFill>
          <a:blip r:embed="rId3"/>
          <a:stretch>
            <a:fillRect/>
          </a:stretch>
        </p:blipFill>
        <p:spPr>
          <a:xfrm>
            <a:off x="5261029" y="3614745"/>
            <a:ext cx="2035173" cy="1177714"/>
          </a:xfrm>
          <a:prstGeom prst="rect">
            <a:avLst/>
          </a:prstGeom>
        </p:spPr>
      </p:pic>
      <p:pic>
        <p:nvPicPr>
          <p:cNvPr id="7" name="Picture 6"/>
          <p:cNvPicPr>
            <a:picLocks noChangeAspect="1"/>
          </p:cNvPicPr>
          <p:nvPr/>
        </p:nvPicPr>
        <p:blipFill>
          <a:blip r:embed="rId4"/>
          <a:stretch>
            <a:fillRect/>
          </a:stretch>
        </p:blipFill>
        <p:spPr>
          <a:xfrm>
            <a:off x="6388801" y="3419362"/>
            <a:ext cx="2621082" cy="450288"/>
          </a:xfrm>
          <a:prstGeom prst="rect">
            <a:avLst/>
          </a:prstGeom>
        </p:spPr>
      </p:pic>
      <p:pic>
        <p:nvPicPr>
          <p:cNvPr id="6" name="Picture 5"/>
          <p:cNvPicPr>
            <a:picLocks noChangeAspect="1"/>
          </p:cNvPicPr>
          <p:nvPr/>
        </p:nvPicPr>
        <p:blipFill>
          <a:blip r:embed="rId5"/>
          <a:stretch>
            <a:fillRect/>
          </a:stretch>
        </p:blipFill>
        <p:spPr>
          <a:xfrm>
            <a:off x="6385811" y="1354761"/>
            <a:ext cx="2624072" cy="1227715"/>
          </a:xfrm>
          <a:prstGeom prst="rect">
            <a:avLst/>
          </a:prstGeom>
        </p:spPr>
      </p:pic>
    </p:spTree>
    <p:extLst>
      <p:ext uri="{BB962C8B-B14F-4D97-AF65-F5344CB8AC3E}">
        <p14:creationId xmlns:p14="http://schemas.microsoft.com/office/powerpoint/2010/main" val="11900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What do the findings go on to mean?</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4340764"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a:t>If we extrapolate from these findings, a reduction in the mean number of suspensions </a:t>
            </a:r>
            <a:r>
              <a:rPr lang="en-GB" sz="1400" dirty="0" smtClean="0"/>
              <a:t>equates </a:t>
            </a:r>
            <a:r>
              <a:rPr lang="en-GB" sz="1400" dirty="0"/>
              <a:t>to 401.8 suspensions prevented per year, and at an average of 1.98 days per </a:t>
            </a:r>
            <a:r>
              <a:rPr lang="en-GB" sz="1400" dirty="0" smtClean="0"/>
              <a:t>suspension</a:t>
            </a:r>
            <a:r>
              <a:rPr lang="en-GB" sz="1400" dirty="0"/>
              <a:t>, this would mean </a:t>
            </a:r>
            <a:r>
              <a:rPr lang="en-GB" sz="1400" b="1" dirty="0"/>
              <a:t>795 days of education not </a:t>
            </a:r>
            <a:r>
              <a:rPr lang="en-GB" sz="1400" b="1" dirty="0" smtClean="0"/>
              <a:t>missed</a:t>
            </a:r>
            <a:endParaRPr lang="en-GB" sz="1400" b="1" dirty="0"/>
          </a:p>
          <a:p>
            <a:r>
              <a:rPr lang="en-GB" sz="1400" dirty="0"/>
              <a:t>If each suspension requires just one hour of meetings and paperwork (an underestimate), </a:t>
            </a:r>
            <a:r>
              <a:rPr lang="en-GB" sz="1400" dirty="0" smtClean="0"/>
              <a:t>this </a:t>
            </a:r>
            <a:r>
              <a:rPr lang="en-GB" sz="1400" dirty="0"/>
              <a:t>would result in a </a:t>
            </a:r>
            <a:r>
              <a:rPr lang="en-GB" sz="1400" b="1" dirty="0"/>
              <a:t>reduction in workload on a school of at least 400 hours </a:t>
            </a:r>
            <a:r>
              <a:rPr lang="en-GB" sz="1400" dirty="0"/>
              <a:t>– or almost </a:t>
            </a:r>
            <a:r>
              <a:rPr lang="en-GB" sz="1400" dirty="0" smtClean="0"/>
              <a:t>an </a:t>
            </a:r>
            <a:r>
              <a:rPr lang="en-GB" sz="1400" dirty="0"/>
              <a:t>entire </a:t>
            </a:r>
            <a:r>
              <a:rPr lang="en-GB" sz="1400" dirty="0" smtClean="0"/>
              <a:t>term</a:t>
            </a:r>
          </a:p>
        </p:txBody>
      </p:sp>
      <p:pic>
        <p:nvPicPr>
          <p:cNvPr id="7" name="Picture 6" descr="Cartoon Teacher PNG Free Download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9105" y="1618103"/>
            <a:ext cx="3190990" cy="3190990"/>
          </a:xfrm>
          <a:prstGeom prst="rect">
            <a:avLst/>
          </a:prstGeom>
        </p:spPr>
      </p:pic>
    </p:spTree>
    <p:extLst>
      <p:ext uri="{BB962C8B-B14F-4D97-AF65-F5344CB8AC3E}">
        <p14:creationId xmlns:p14="http://schemas.microsoft.com/office/powerpoint/2010/main" val="4171304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What does this mean?</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7886700"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GB" sz="1200" b="1" i="1" dirty="0" smtClean="0"/>
          </a:p>
          <a:p>
            <a:pPr marL="0" indent="0">
              <a:buNone/>
            </a:pPr>
            <a:r>
              <a:rPr lang="en-GB" sz="1800" b="1" i="1" dirty="0" smtClean="0"/>
              <a:t>Students at schools where six sessions of mentoring were provided following first suspension of the year, have lower re-suspension rates than students at schools without the school navigator programme</a:t>
            </a:r>
          </a:p>
          <a:p>
            <a:pPr marL="0" indent="0">
              <a:buNone/>
            </a:pPr>
            <a:endParaRPr lang="en-GB" sz="1800" b="1" i="1" dirty="0" smtClean="0"/>
          </a:p>
          <a:p>
            <a:pPr marL="0" indent="0">
              <a:buNone/>
            </a:pPr>
            <a:r>
              <a:rPr lang="en-GB" sz="1800" b="1" i="1" dirty="0" smtClean="0"/>
              <a:t>They also </a:t>
            </a:r>
            <a:r>
              <a:rPr lang="en-GB" sz="1800" b="1" i="1" dirty="0"/>
              <a:t>recorded improved scores in their self-reported emotional wellbeing </a:t>
            </a:r>
            <a:r>
              <a:rPr lang="en-GB" sz="1800" b="1" i="1" dirty="0" smtClean="0"/>
              <a:t>and their </a:t>
            </a:r>
            <a:r>
              <a:rPr lang="en-GB" sz="1800" b="1" i="1" dirty="0"/>
              <a:t>ability to cope with a range of difficulties being experienced </a:t>
            </a:r>
          </a:p>
        </p:txBody>
      </p:sp>
    </p:spTree>
    <p:extLst>
      <p:ext uri="{BB962C8B-B14F-4D97-AF65-F5344CB8AC3E}">
        <p14:creationId xmlns:p14="http://schemas.microsoft.com/office/powerpoint/2010/main" val="676943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490331"/>
            <a:ext cx="7886700" cy="4721750"/>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endParaRPr lang="en-GB" sz="2400" b="1" i="1" dirty="0" smtClean="0"/>
          </a:p>
          <a:p>
            <a:pPr marL="0" indent="0" algn="ctr">
              <a:buNone/>
            </a:pPr>
            <a:r>
              <a:rPr lang="en-GB" sz="2400" b="1" i="1" dirty="0" smtClean="0"/>
              <a:t>Improved Suspension Rate</a:t>
            </a:r>
          </a:p>
          <a:p>
            <a:pPr marL="0" indent="0" algn="ctr">
              <a:buNone/>
            </a:pPr>
            <a:endParaRPr lang="en-GB" sz="2400" b="1" i="1" dirty="0"/>
          </a:p>
          <a:p>
            <a:pPr marL="0" indent="0" algn="ctr">
              <a:buNone/>
            </a:pPr>
            <a:r>
              <a:rPr lang="en-GB" sz="2400" b="1" i="1" dirty="0" smtClean="0"/>
              <a:t>Improved Wellbeing</a:t>
            </a:r>
          </a:p>
          <a:p>
            <a:pPr marL="0" indent="0" algn="ctr">
              <a:buNone/>
            </a:pPr>
            <a:endParaRPr lang="en-GB" sz="2400" b="1" i="1" dirty="0"/>
          </a:p>
          <a:p>
            <a:pPr marL="0" indent="0" algn="ctr">
              <a:buNone/>
            </a:pPr>
            <a:r>
              <a:rPr lang="en-GB" sz="2400" b="1" i="1" dirty="0" smtClean="0"/>
              <a:t>Improved Ability to Cope </a:t>
            </a:r>
            <a:endParaRPr lang="en-GB" sz="2400" b="1" i="1" dirty="0"/>
          </a:p>
        </p:txBody>
      </p:sp>
    </p:spTree>
    <p:extLst>
      <p:ext uri="{BB962C8B-B14F-4D97-AF65-F5344CB8AC3E}">
        <p14:creationId xmlns:p14="http://schemas.microsoft.com/office/powerpoint/2010/main" val="4191485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Important Factors</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8"/>
            <a:ext cx="7886700" cy="364169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dirty="0"/>
              <a:t>Buy-in from school management and school staff is essential to run this kind of intervention. If the children are not encouraged to attend sessions that they have consented to undertake it can result in missed </a:t>
            </a:r>
            <a:r>
              <a:rPr lang="en-GB" sz="1200" dirty="0" smtClean="0"/>
              <a:t>sessions</a:t>
            </a:r>
          </a:p>
          <a:p>
            <a:pPr lvl="1"/>
            <a:r>
              <a:rPr lang="en-GB" sz="1050" dirty="0" smtClean="0"/>
              <a:t>This </a:t>
            </a:r>
            <a:r>
              <a:rPr lang="en-GB" sz="1050" dirty="0"/>
              <a:t>was also apparent in the quantity of eligible children who were not referred into the </a:t>
            </a:r>
            <a:r>
              <a:rPr lang="en-GB" sz="1050" dirty="0" smtClean="0"/>
              <a:t>programme</a:t>
            </a:r>
          </a:p>
          <a:p>
            <a:pPr lvl="1"/>
            <a:r>
              <a:rPr lang="en-GB" sz="1050" dirty="0" smtClean="0"/>
              <a:t>However</a:t>
            </a:r>
            <a:r>
              <a:rPr lang="en-GB" sz="1050" dirty="0"/>
              <a:t>, most children do seem to engage with this mentoring if offered, and if their parents give consent. </a:t>
            </a:r>
            <a:endParaRPr lang="en-GB" sz="1050" dirty="0" smtClean="0"/>
          </a:p>
          <a:p>
            <a:r>
              <a:rPr lang="en-GB" sz="1200" dirty="0" smtClean="0"/>
              <a:t>Experimental </a:t>
            </a:r>
            <a:r>
              <a:rPr lang="en-GB" sz="1200" dirty="0"/>
              <a:t>implementation was expensive in terms of delivery cost per child. While this could potentially have been somewhat reduced had we had more time and knowledge before the commencement of the </a:t>
            </a:r>
            <a:r>
              <a:rPr lang="en-GB" sz="1200" dirty="0" smtClean="0"/>
              <a:t>trial</a:t>
            </a:r>
          </a:p>
          <a:p>
            <a:pPr lvl="1"/>
            <a:r>
              <a:rPr lang="en-GB" sz="1050" dirty="0" smtClean="0"/>
              <a:t>However</a:t>
            </a:r>
            <a:r>
              <a:rPr lang="en-GB" sz="1050" dirty="0"/>
              <a:t>, </a:t>
            </a:r>
            <a:r>
              <a:rPr lang="en-GB" sz="1050" dirty="0" smtClean="0"/>
              <a:t>randomisation can </a:t>
            </a:r>
            <a:r>
              <a:rPr lang="en-GB" sz="1050" dirty="0"/>
              <a:t>increase cost of </a:t>
            </a:r>
            <a:r>
              <a:rPr lang="en-GB" sz="1050" dirty="0" smtClean="0"/>
              <a:t>delivery</a:t>
            </a:r>
          </a:p>
          <a:p>
            <a:pPr lvl="1"/>
            <a:r>
              <a:rPr lang="en-GB" sz="1050" dirty="0" smtClean="0"/>
              <a:t>We </a:t>
            </a:r>
            <a:r>
              <a:rPr lang="en-GB" sz="1050" dirty="0"/>
              <a:t>could not choose schools that were close together </a:t>
            </a:r>
            <a:endParaRPr lang="en-GB" sz="1050" dirty="0" smtClean="0"/>
          </a:p>
          <a:p>
            <a:pPr lvl="1"/>
            <a:r>
              <a:rPr lang="en-GB" sz="1050" dirty="0" smtClean="0"/>
              <a:t>More difficult </a:t>
            </a:r>
            <a:r>
              <a:rPr lang="en-GB" sz="1050" dirty="0"/>
              <a:t>for our mentors to travel into the locations to give </a:t>
            </a:r>
            <a:r>
              <a:rPr lang="en-GB" sz="1050" dirty="0" smtClean="0"/>
              <a:t>mentoring</a:t>
            </a:r>
          </a:p>
          <a:p>
            <a:pPr lvl="1"/>
            <a:r>
              <a:rPr lang="en-GB" sz="1050" dirty="0" smtClean="0"/>
              <a:t>Fewer schools also limited efficiency, and </a:t>
            </a:r>
            <a:r>
              <a:rPr lang="en-GB" sz="1050" dirty="0"/>
              <a:t>the number of sessions that could be delivered</a:t>
            </a:r>
            <a:endParaRPr lang="en-GB" sz="1050" dirty="0" smtClean="0"/>
          </a:p>
        </p:txBody>
      </p:sp>
    </p:spTree>
    <p:extLst>
      <p:ext uri="{BB962C8B-B14F-4D97-AF65-F5344CB8AC3E}">
        <p14:creationId xmlns:p14="http://schemas.microsoft.com/office/powerpoint/2010/main" val="2598256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Potential additional benefits</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8"/>
            <a:ext cx="5642026" cy="364169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dirty="0"/>
              <a:t>The reduction in future suspension rate, reductions in self-reported difficulties and </a:t>
            </a:r>
            <a:r>
              <a:rPr lang="en-GB" sz="1200" dirty="0" smtClean="0"/>
              <a:t>improvements </a:t>
            </a:r>
            <a:r>
              <a:rPr lang="en-GB" sz="1200" dirty="0"/>
              <a:t>in emotional wellbeing may </a:t>
            </a:r>
            <a:r>
              <a:rPr lang="en-GB" sz="1200" dirty="0" smtClean="0"/>
              <a:t>have knock </a:t>
            </a:r>
            <a:r>
              <a:rPr lang="en-GB" sz="1200" dirty="0"/>
              <a:t>on </a:t>
            </a:r>
            <a:r>
              <a:rPr lang="en-GB" sz="1200" dirty="0" smtClean="0"/>
              <a:t>impacts on:</a:t>
            </a:r>
          </a:p>
          <a:p>
            <a:pPr lvl="1"/>
            <a:r>
              <a:rPr lang="en-GB" sz="1050" dirty="0" smtClean="0"/>
              <a:t>Academic attainment</a:t>
            </a:r>
          </a:p>
          <a:p>
            <a:pPr lvl="1"/>
            <a:r>
              <a:rPr lang="en-GB" sz="1050" dirty="0"/>
              <a:t>B</a:t>
            </a:r>
            <a:r>
              <a:rPr lang="en-GB" sz="1050" dirty="0" smtClean="0"/>
              <a:t>ehaviour </a:t>
            </a:r>
            <a:r>
              <a:rPr lang="en-GB" sz="1050" dirty="0"/>
              <a:t>in the classroom; behaviour that </a:t>
            </a:r>
            <a:r>
              <a:rPr lang="en-GB" sz="1050" dirty="0" smtClean="0"/>
              <a:t>is </a:t>
            </a:r>
            <a:r>
              <a:rPr lang="en-GB" sz="1050" dirty="0"/>
              <a:t>now not getting the child </a:t>
            </a:r>
            <a:r>
              <a:rPr lang="en-GB" sz="1050" dirty="0" smtClean="0"/>
              <a:t>suspended</a:t>
            </a:r>
          </a:p>
          <a:p>
            <a:pPr lvl="1"/>
            <a:r>
              <a:rPr lang="en-GB" sz="1050" dirty="0" smtClean="0"/>
              <a:t>May also </a:t>
            </a:r>
            <a:r>
              <a:rPr lang="en-GB" sz="1050" dirty="0"/>
              <a:t>have a </a:t>
            </a:r>
            <a:r>
              <a:rPr lang="en-GB" sz="1050" dirty="0" smtClean="0"/>
              <a:t>knock </a:t>
            </a:r>
            <a:r>
              <a:rPr lang="en-GB" sz="1050" dirty="0"/>
              <a:t>on benefit on the behaviour and attainment of other children in the same </a:t>
            </a:r>
            <a:r>
              <a:rPr lang="en-GB" sz="1050" dirty="0" smtClean="0"/>
              <a:t>classes</a:t>
            </a:r>
            <a:endParaRPr lang="en-GB" sz="1050" dirty="0"/>
          </a:p>
          <a:p>
            <a:pPr lvl="1"/>
            <a:r>
              <a:rPr lang="en-GB" sz="1050" dirty="0" smtClean="0"/>
              <a:t>Workload </a:t>
            </a:r>
            <a:r>
              <a:rPr lang="en-GB" sz="1050" dirty="0"/>
              <a:t>of teachers and school staff who deal </a:t>
            </a:r>
            <a:r>
              <a:rPr lang="en-GB" sz="1050" dirty="0" smtClean="0"/>
              <a:t>with </a:t>
            </a:r>
            <a:r>
              <a:rPr lang="en-GB" sz="1050" dirty="0"/>
              <a:t>discipline, suspension, and meetings with parents of children who have been </a:t>
            </a:r>
            <a:r>
              <a:rPr lang="en-GB" sz="1050" dirty="0" smtClean="0"/>
              <a:t>suspended</a:t>
            </a:r>
            <a:endParaRPr lang="en-GB" sz="1050" dirty="0"/>
          </a:p>
          <a:p>
            <a:pPr lvl="1"/>
            <a:r>
              <a:rPr lang="en-GB" sz="1050" dirty="0"/>
              <a:t>Reductions in disciplinary work and paperwork relating to disciplinary action </a:t>
            </a:r>
            <a:r>
              <a:rPr lang="en-GB" sz="1050" dirty="0" smtClean="0"/>
              <a:t>may well also have a knock </a:t>
            </a:r>
            <a:r>
              <a:rPr lang="en-GB" sz="1050" dirty="0"/>
              <a:t>on effect on teacher and school-staff member wellbeing and job </a:t>
            </a:r>
            <a:r>
              <a:rPr lang="en-GB" sz="1050" dirty="0" smtClean="0"/>
              <a:t>satisfaction</a:t>
            </a:r>
            <a:endParaRPr lang="en-GB" sz="7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674" y="1403252"/>
            <a:ext cx="2667585" cy="2667585"/>
          </a:xfrm>
          <a:prstGeom prst="rect">
            <a:avLst/>
          </a:prstGeom>
        </p:spPr>
      </p:pic>
      <p:sp>
        <p:nvSpPr>
          <p:cNvPr id="5" name="TextBox 4"/>
          <p:cNvSpPr txBox="1"/>
          <p:nvPr/>
        </p:nvSpPr>
        <p:spPr>
          <a:xfrm>
            <a:off x="7558749" y="4070837"/>
            <a:ext cx="1486398" cy="215444"/>
          </a:xfrm>
          <a:prstGeom prst="rect">
            <a:avLst/>
          </a:prstGeom>
          <a:noFill/>
        </p:spPr>
        <p:txBody>
          <a:bodyPr wrap="square" rtlCol="0">
            <a:spAutoFit/>
          </a:bodyPr>
          <a:lstStyle/>
          <a:p>
            <a:r>
              <a:rPr lang="en-GB" sz="800" i="1" dirty="0" smtClean="0"/>
              <a:t>Created with Microsoft </a:t>
            </a:r>
            <a:r>
              <a:rPr lang="en-GB" sz="800" i="1" dirty="0" err="1" smtClean="0"/>
              <a:t>Copilot</a:t>
            </a:r>
            <a:endParaRPr lang="en-GB" sz="800" i="1" dirty="0"/>
          </a:p>
        </p:txBody>
      </p:sp>
    </p:spTree>
    <p:extLst>
      <p:ext uri="{BB962C8B-B14F-4D97-AF65-F5344CB8AC3E}">
        <p14:creationId xmlns:p14="http://schemas.microsoft.com/office/powerpoint/2010/main" val="3312512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fontScale="90000"/>
          </a:bodyPr>
          <a:lstStyle/>
          <a:p>
            <a:r>
              <a:rPr lang="en-GB" dirty="0"/>
              <a:t>Implications for wider adoption </a:t>
            </a:r>
            <a:br>
              <a:rPr lang="en-GB" dirty="0"/>
            </a:br>
            <a:r>
              <a:rPr lang="en-GB" dirty="0"/>
              <a:t>and next steps</a:t>
            </a:r>
            <a:endParaRPr lang="en-US" dirty="0"/>
          </a:p>
        </p:txBody>
      </p:sp>
      <p:sp>
        <p:nvSpPr>
          <p:cNvPr id="5" name="Content Placeholder 2">
            <a:extLst>
              <a:ext uri="{FF2B5EF4-FFF2-40B4-BE49-F238E27FC236}">
                <a16:creationId xmlns:a16="http://schemas.microsoft.com/office/drawing/2014/main" id="{080E8679-B1F2-D0F4-9BB0-80056EEAA367}"/>
              </a:ext>
            </a:extLst>
          </p:cNvPr>
          <p:cNvSpPr txBox="1">
            <a:spLocks/>
          </p:cNvSpPr>
          <p:nvPr/>
        </p:nvSpPr>
        <p:spPr>
          <a:xfrm>
            <a:off x="628648" y="1215118"/>
            <a:ext cx="7886700" cy="364169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1200" dirty="0" smtClean="0"/>
          </a:p>
          <a:p>
            <a:r>
              <a:rPr lang="en-GB" sz="1200" dirty="0" smtClean="0"/>
              <a:t>Potential for massive population level </a:t>
            </a:r>
            <a:r>
              <a:rPr lang="en-GB" sz="1200" dirty="0"/>
              <a:t>benefits; it is possible to reduce repeat suspension from schools, and therefore potentially reduce the impact of suspension from school on young people’s lives</a:t>
            </a:r>
            <a:endParaRPr lang="en-GB" sz="1200" dirty="0" smtClean="0"/>
          </a:p>
          <a:p>
            <a:r>
              <a:rPr lang="en-GB" sz="1200" dirty="0" smtClean="0"/>
              <a:t>Small trial, so would benefit from further testing and ideally a larger scale trial</a:t>
            </a:r>
          </a:p>
          <a:p>
            <a:r>
              <a:rPr lang="en-GB" sz="1200" dirty="0" smtClean="0"/>
              <a:t>Ideal implementation would involve either replication of test, or experimental implementation to test similar delivery</a:t>
            </a:r>
          </a:p>
          <a:p>
            <a:r>
              <a:rPr lang="en-GB" sz="1200" dirty="0"/>
              <a:t>Results should be generalizable if delivering a very similar intervention, in a very similar cohort who have a similar </a:t>
            </a:r>
            <a:r>
              <a:rPr lang="en-GB" sz="1200" dirty="0" smtClean="0"/>
              <a:t>rate of re-suspension</a:t>
            </a:r>
            <a:endParaRPr lang="en-GB" sz="1200" dirty="0"/>
          </a:p>
          <a:p>
            <a:r>
              <a:rPr lang="en-GB" sz="1200" dirty="0" smtClean="0"/>
              <a:t>Good data science for cohort identification is essential for effective resource allocation, and this should be tested in other areas to test validity of this cohort selection criteria</a:t>
            </a:r>
          </a:p>
        </p:txBody>
      </p:sp>
    </p:spTree>
    <p:extLst>
      <p:ext uri="{BB962C8B-B14F-4D97-AF65-F5344CB8AC3E}">
        <p14:creationId xmlns:p14="http://schemas.microsoft.com/office/powerpoint/2010/main" val="291006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a:bodyPr>
          <a:lstStyle/>
          <a:p>
            <a:r>
              <a:rPr lang="en-GB" dirty="0" smtClean="0"/>
              <a:t>Observations on Dosage and Exiting</a:t>
            </a:r>
            <a:endParaRPr lang="en-US" dirty="0"/>
          </a:p>
        </p:txBody>
      </p:sp>
      <p:sp>
        <p:nvSpPr>
          <p:cNvPr id="5" name="Content Placeholder 2">
            <a:extLst>
              <a:ext uri="{FF2B5EF4-FFF2-40B4-BE49-F238E27FC236}">
                <a16:creationId xmlns:a16="http://schemas.microsoft.com/office/drawing/2014/main" id="{080E8679-B1F2-D0F4-9BB0-80056EEAA367}"/>
              </a:ext>
            </a:extLst>
          </p:cNvPr>
          <p:cNvSpPr txBox="1">
            <a:spLocks/>
          </p:cNvSpPr>
          <p:nvPr/>
        </p:nvSpPr>
        <p:spPr>
          <a:xfrm>
            <a:off x="628648" y="1215118"/>
            <a:ext cx="7886700" cy="364169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1400" dirty="0" smtClean="0"/>
          </a:p>
          <a:p>
            <a:r>
              <a:rPr lang="en-GB" sz="1200" dirty="0" smtClean="0"/>
              <a:t>Findings from this trial indicate that the level of dosage (six sessions of in-depth problem solving) is of benefit</a:t>
            </a:r>
          </a:p>
          <a:p>
            <a:r>
              <a:rPr lang="en-GB" sz="1200" dirty="0" smtClean="0"/>
              <a:t>Compared to other trials with higher dosage, such as our focused deterrence trial, these findings appear less impactful but also less resource intensive</a:t>
            </a:r>
          </a:p>
          <a:p>
            <a:r>
              <a:rPr lang="en-GB" sz="1200" dirty="0" smtClean="0"/>
              <a:t>The level of dosage that would be most effective has not been tested</a:t>
            </a:r>
          </a:p>
          <a:p>
            <a:r>
              <a:rPr lang="en-GB" sz="1200" dirty="0" smtClean="0"/>
              <a:t>It would be possible, and useful, to run a trial where the same treatment is given, but for different dosages to examine the impact change</a:t>
            </a:r>
          </a:p>
        </p:txBody>
      </p:sp>
    </p:spTree>
    <p:extLst>
      <p:ext uri="{BB962C8B-B14F-4D97-AF65-F5344CB8AC3E}">
        <p14:creationId xmlns:p14="http://schemas.microsoft.com/office/powerpoint/2010/main" val="4041741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a:bodyPr>
          <a:lstStyle/>
          <a:p>
            <a:r>
              <a:rPr lang="en-GB" dirty="0" smtClean="0"/>
              <a:t>Moving from Experiment to Implementation</a:t>
            </a:r>
            <a:endParaRPr lang="en-US" dirty="0"/>
          </a:p>
        </p:txBody>
      </p:sp>
      <p:sp>
        <p:nvSpPr>
          <p:cNvPr id="5" name="Content Placeholder 2">
            <a:extLst>
              <a:ext uri="{FF2B5EF4-FFF2-40B4-BE49-F238E27FC236}">
                <a16:creationId xmlns:a16="http://schemas.microsoft.com/office/drawing/2014/main" id="{080E8679-B1F2-D0F4-9BB0-80056EEAA367}"/>
              </a:ext>
            </a:extLst>
          </p:cNvPr>
          <p:cNvSpPr txBox="1">
            <a:spLocks/>
          </p:cNvSpPr>
          <p:nvPr/>
        </p:nvSpPr>
        <p:spPr>
          <a:xfrm>
            <a:off x="628648" y="1215118"/>
            <a:ext cx="7886700" cy="3641696"/>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sz="1400" dirty="0" smtClean="0"/>
          </a:p>
          <a:p>
            <a:r>
              <a:rPr lang="en-GB" sz="1400" dirty="0" smtClean="0"/>
              <a:t>Experiments can cause inefficiency, so need to examine processes for options that are more efficient</a:t>
            </a:r>
          </a:p>
          <a:p>
            <a:r>
              <a:rPr lang="en-GB" sz="1400" dirty="0" smtClean="0"/>
              <a:t>We performed </a:t>
            </a:r>
            <a:r>
              <a:rPr lang="en-GB" sz="1400" b="1" dirty="0" smtClean="0"/>
              <a:t>value stream mapping</a:t>
            </a:r>
            <a:r>
              <a:rPr lang="en-GB" sz="1400" dirty="0" smtClean="0"/>
              <a:t> and </a:t>
            </a:r>
            <a:r>
              <a:rPr lang="en-GB" sz="1400" b="1" dirty="0" smtClean="0"/>
              <a:t>redesign of the delivery model </a:t>
            </a:r>
            <a:r>
              <a:rPr lang="en-GB" sz="1400" dirty="0" smtClean="0"/>
              <a:t>with SOFEA, and have managed to identify a method for delivery of the programme to more schools, and more children</a:t>
            </a:r>
          </a:p>
          <a:p>
            <a:pPr lvl="1"/>
            <a:r>
              <a:rPr lang="en-GB" sz="1200" dirty="0" smtClean="0"/>
              <a:t>Cost per child has been reduced from £1200 to £240</a:t>
            </a:r>
          </a:p>
          <a:p>
            <a:pPr lvl="1"/>
            <a:r>
              <a:rPr lang="en-GB" sz="1200" dirty="0" smtClean="0"/>
              <a:t>Rolled out to 10 schools, including the control schools</a:t>
            </a:r>
            <a:endParaRPr lang="en-GB" sz="1200" dirty="0"/>
          </a:p>
          <a:p>
            <a:pPr lvl="1"/>
            <a:r>
              <a:rPr lang="en-GB" sz="1200" dirty="0" smtClean="0"/>
              <a:t>In the year of trial, we reached 165 children</a:t>
            </a:r>
          </a:p>
          <a:p>
            <a:pPr lvl="1"/>
            <a:r>
              <a:rPr lang="en-GB" sz="1200" dirty="0" smtClean="0"/>
              <a:t>During October and November this year, there have already been 138 children referred for mentoring</a:t>
            </a:r>
          </a:p>
        </p:txBody>
      </p:sp>
    </p:spTree>
    <p:extLst>
      <p:ext uri="{BB962C8B-B14F-4D97-AF65-F5344CB8AC3E}">
        <p14:creationId xmlns:p14="http://schemas.microsoft.com/office/powerpoint/2010/main" val="2016233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lstStyle/>
          <a:p>
            <a:r>
              <a:rPr lang="en-GB" dirty="0" smtClean="0"/>
              <a:t>Conclusions</a:t>
            </a:r>
            <a:endParaRPr lang="en-US" dirty="0"/>
          </a:p>
        </p:txBody>
      </p:sp>
      <p:sp>
        <p:nvSpPr>
          <p:cNvPr id="4" name="Content Placeholder 2">
            <a:extLst>
              <a:ext uri="{FF2B5EF4-FFF2-40B4-BE49-F238E27FC236}">
                <a16:creationId xmlns:a16="http://schemas.microsoft.com/office/drawing/2014/main" id="{080E8679-B1F2-D0F4-9BB0-80056EEAA367}"/>
              </a:ext>
            </a:extLst>
          </p:cNvPr>
          <p:cNvSpPr txBox="1">
            <a:spLocks/>
          </p:cNvSpPr>
          <p:nvPr/>
        </p:nvSpPr>
        <p:spPr>
          <a:xfrm>
            <a:off x="628648" y="1215117"/>
            <a:ext cx="7886700" cy="3996963"/>
          </a:xfrm>
          <a:prstGeom prst="rect">
            <a:avLst/>
          </a:prstGeom>
        </p:spPr>
        <p:txBody>
          <a:bodyPr vert="horz" lIns="91440" tIns="45720" rIns="91440" bIns="45720" rtlCol="0">
            <a:normAutofit/>
          </a:bodyPr>
          <a:lstStyle>
            <a:lvl1pPr marL="171450" indent="-171450" algn="l" defTabSz="685800" rtl="0" eaLnBrk="1" latinLnBrk="0" hangingPunct="1">
              <a:lnSpc>
                <a:spcPct val="120000"/>
              </a:lnSpc>
              <a:spcBef>
                <a:spcPts val="750"/>
              </a:spcBef>
              <a:spcAft>
                <a:spcPts val="6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6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6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6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400" dirty="0" smtClean="0"/>
              <a:t>Results </a:t>
            </a:r>
            <a:r>
              <a:rPr lang="en-GB" sz="1400" dirty="0"/>
              <a:t>of this trial are </a:t>
            </a:r>
            <a:r>
              <a:rPr lang="en-GB" sz="1400" dirty="0" smtClean="0"/>
              <a:t>promising</a:t>
            </a:r>
          </a:p>
          <a:p>
            <a:pPr lvl="1"/>
            <a:r>
              <a:rPr lang="en-GB" sz="1200" b="1" dirty="0" smtClean="0"/>
              <a:t>Improved suspension rate</a:t>
            </a:r>
            <a:r>
              <a:rPr lang="en-GB" sz="1200" dirty="0" smtClean="0"/>
              <a:t>, </a:t>
            </a:r>
            <a:r>
              <a:rPr lang="en-GB" sz="1200" b="1" dirty="0" smtClean="0"/>
              <a:t>Improved wellbeing</a:t>
            </a:r>
            <a:r>
              <a:rPr lang="en-GB" sz="1200" dirty="0" smtClean="0"/>
              <a:t>, and </a:t>
            </a:r>
            <a:r>
              <a:rPr lang="en-GB" sz="1200" b="1" dirty="0" smtClean="0"/>
              <a:t>Improved ability to cope</a:t>
            </a:r>
            <a:endParaRPr lang="en-GB" sz="1200" b="1" dirty="0" smtClean="0"/>
          </a:p>
          <a:p>
            <a:pPr lvl="1"/>
            <a:r>
              <a:rPr lang="en-GB" sz="1200" dirty="0" smtClean="0"/>
              <a:t>It </a:t>
            </a:r>
            <a:r>
              <a:rPr lang="en-GB" sz="1200" dirty="0"/>
              <a:t>is possible to reduce repeat suspension from schools, and therefore potentially reduce the impact of suspension from school on young people’s </a:t>
            </a:r>
            <a:r>
              <a:rPr lang="en-GB" sz="1200" dirty="0" smtClean="0"/>
              <a:t>lives</a:t>
            </a:r>
          </a:p>
          <a:p>
            <a:pPr lvl="1"/>
            <a:r>
              <a:rPr lang="en-GB" sz="1200" dirty="0" smtClean="0"/>
              <a:t>Small Trial</a:t>
            </a:r>
          </a:p>
          <a:p>
            <a:pPr lvl="2"/>
            <a:r>
              <a:rPr lang="en-GB" sz="900" dirty="0" smtClean="0"/>
              <a:t>would </a:t>
            </a:r>
            <a:r>
              <a:rPr lang="en-GB" sz="900" b="1" dirty="0"/>
              <a:t>benefit from replication </a:t>
            </a:r>
            <a:r>
              <a:rPr lang="en-GB" sz="900" dirty="0"/>
              <a:t>and </a:t>
            </a:r>
            <a:r>
              <a:rPr lang="en-GB" sz="900" b="1" dirty="0"/>
              <a:t>further testing </a:t>
            </a:r>
            <a:r>
              <a:rPr lang="en-GB" sz="900" dirty="0"/>
              <a:t>on a larger </a:t>
            </a:r>
            <a:r>
              <a:rPr lang="en-GB" sz="900" dirty="0" smtClean="0"/>
              <a:t>scale</a:t>
            </a:r>
            <a:endParaRPr lang="en-GB" sz="900" dirty="0" smtClean="0"/>
          </a:p>
          <a:p>
            <a:r>
              <a:rPr lang="en-GB" sz="1400" dirty="0" smtClean="0"/>
              <a:t>It </a:t>
            </a:r>
            <a:r>
              <a:rPr lang="en-GB" sz="1400" dirty="0"/>
              <a:t>has been possible to make the delivery of this project </a:t>
            </a:r>
            <a:r>
              <a:rPr lang="en-GB" sz="1400" b="1" dirty="0"/>
              <a:t>much more efficient </a:t>
            </a:r>
            <a:r>
              <a:rPr lang="en-GB" sz="1400" dirty="0"/>
              <a:t>to deliver following the experimental </a:t>
            </a:r>
            <a:r>
              <a:rPr lang="en-GB" sz="1400" dirty="0" smtClean="0"/>
              <a:t>period</a:t>
            </a:r>
          </a:p>
          <a:p>
            <a:pPr lvl="1"/>
            <a:r>
              <a:rPr lang="en-GB" sz="1200" dirty="0"/>
              <a:t>T</a:t>
            </a:r>
            <a:r>
              <a:rPr lang="en-GB" sz="1200" dirty="0" smtClean="0"/>
              <a:t>his </a:t>
            </a:r>
            <a:r>
              <a:rPr lang="en-GB" sz="1200" dirty="0"/>
              <a:t>is something that should be </a:t>
            </a:r>
            <a:r>
              <a:rPr lang="en-GB" sz="1200" b="1" dirty="0"/>
              <a:t>considered in all implementations </a:t>
            </a:r>
            <a:r>
              <a:rPr lang="en-GB" sz="1200" dirty="0"/>
              <a:t>of </a:t>
            </a:r>
            <a:r>
              <a:rPr lang="en-GB" sz="1200" dirty="0" smtClean="0"/>
              <a:t>research</a:t>
            </a:r>
          </a:p>
          <a:p>
            <a:pPr lvl="1"/>
            <a:r>
              <a:rPr lang="en-GB" sz="1200" dirty="0"/>
              <a:t>E</a:t>
            </a:r>
            <a:r>
              <a:rPr lang="en-GB" sz="1200" dirty="0" smtClean="0"/>
              <a:t>xperimenting </a:t>
            </a:r>
            <a:r>
              <a:rPr lang="en-GB" sz="1200" dirty="0"/>
              <a:t>to discover what works can introduce inefficiencies which should be reduced as far as possible before implementation to maximise value for </a:t>
            </a:r>
            <a:r>
              <a:rPr lang="en-GB" sz="1200" dirty="0" smtClean="0"/>
              <a:t>money</a:t>
            </a:r>
            <a:endParaRPr lang="en-GB" sz="1200" dirty="0"/>
          </a:p>
        </p:txBody>
      </p:sp>
    </p:spTree>
    <p:extLst>
      <p:ext uri="{BB962C8B-B14F-4D97-AF65-F5344CB8AC3E}">
        <p14:creationId xmlns:p14="http://schemas.microsoft.com/office/powerpoint/2010/main" val="1160383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1842-4116-4BE5-8D4C-18E02CE7E529}"/>
              </a:ext>
            </a:extLst>
          </p:cNvPr>
          <p:cNvSpPr>
            <a:spLocks noGrp="1"/>
          </p:cNvSpPr>
          <p:nvPr>
            <p:ph type="title"/>
          </p:nvPr>
        </p:nvSpPr>
        <p:spPr/>
        <p:txBody>
          <a:bodyPr>
            <a:normAutofit fontScale="90000"/>
          </a:bodyPr>
          <a:lstStyle/>
          <a:p>
            <a:r>
              <a:rPr lang="en-GB" dirty="0" smtClean="0"/>
              <a:t>How did it feel to deliver this as part of an RCT?</a:t>
            </a:r>
            <a:endParaRPr lang="en-US" dirty="0"/>
          </a:p>
        </p:txBody>
      </p:sp>
      <p:graphicFrame>
        <p:nvGraphicFramePr>
          <p:cNvPr id="3" name="Diagram 2"/>
          <p:cNvGraphicFramePr/>
          <p:nvPr>
            <p:extLst>
              <p:ext uri="{D42A27DB-BD31-4B8C-83A1-F6EECF244321}">
                <p14:modId xmlns:p14="http://schemas.microsoft.com/office/powerpoint/2010/main" val="2270221923"/>
              </p:ext>
            </p:extLst>
          </p:nvPr>
        </p:nvGraphicFramePr>
        <p:xfrm>
          <a:off x="117231" y="1325880"/>
          <a:ext cx="5632938" cy="333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882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dirty="0" smtClean="0"/>
              <a:t>Suspension from School</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4"/>
            <a:ext cx="7886700" cy="3108066"/>
          </a:xfrm>
        </p:spPr>
        <p:txBody>
          <a:bodyPr>
            <a:normAutofit fontScale="70000" lnSpcReduction="20000"/>
          </a:bodyPr>
          <a:lstStyle/>
          <a:p>
            <a:r>
              <a:rPr lang="en-GB" sz="2000" dirty="0" smtClean="0">
                <a:latin typeface="Cabin" pitchFamily="2" charset="0"/>
              </a:rPr>
              <a:t>Initial data analysis showed that around 70% of children who were suspended for the first time would go on to be suspended again in the same school year</a:t>
            </a:r>
            <a:endParaRPr lang="en-GB" sz="2000" b="1" dirty="0" smtClean="0">
              <a:latin typeface="Cabin" pitchFamily="2" charset="0"/>
            </a:endParaRPr>
          </a:p>
          <a:p>
            <a:pPr lvl="1"/>
            <a:r>
              <a:rPr lang="en-GB" sz="1700" dirty="0" smtClean="0">
                <a:latin typeface="Cabin" pitchFamily="2" charset="0"/>
              </a:rPr>
              <a:t>Disruption to their education</a:t>
            </a:r>
          </a:p>
          <a:p>
            <a:pPr lvl="1"/>
            <a:r>
              <a:rPr lang="en-GB" sz="1700" dirty="0" smtClean="0">
                <a:latin typeface="Cabin" pitchFamily="2" charset="0"/>
              </a:rPr>
              <a:t>Disruption to education of others</a:t>
            </a:r>
          </a:p>
          <a:p>
            <a:pPr lvl="1"/>
            <a:r>
              <a:rPr lang="en-GB" sz="1700" dirty="0" smtClean="0">
                <a:latin typeface="Cabin" pitchFamily="2" charset="0"/>
              </a:rPr>
              <a:t>Direct harm within schools (not usually recorded as crime)</a:t>
            </a:r>
          </a:p>
          <a:p>
            <a:pPr lvl="1"/>
            <a:r>
              <a:rPr lang="en-GB" sz="1700" dirty="0" smtClean="0">
                <a:latin typeface="Cabin" pitchFamily="2" charset="0"/>
              </a:rPr>
              <a:t>Teacher and administrative workload impacted significantly</a:t>
            </a:r>
          </a:p>
          <a:p>
            <a:r>
              <a:rPr lang="en-GB" sz="2000" dirty="0" smtClean="0">
                <a:latin typeface="Cabin" pitchFamily="2" charset="0"/>
              </a:rPr>
              <a:t>An existing programme had been tested for process of implementation, but not for impact</a:t>
            </a:r>
          </a:p>
          <a:p>
            <a:endParaRPr lang="en-GB" sz="2000" dirty="0">
              <a:latin typeface="Cabin" pitchFamily="2" charset="0"/>
            </a:endParaRPr>
          </a:p>
          <a:p>
            <a:r>
              <a:rPr lang="en-GB" sz="2000" dirty="0" smtClean="0">
                <a:latin typeface="Cabin" pitchFamily="2" charset="0"/>
              </a:rPr>
              <a:t>So the idea was put through the research project lifecycle to work out the best way to implement…</a:t>
            </a:r>
          </a:p>
        </p:txBody>
      </p:sp>
    </p:spTree>
    <p:extLst>
      <p:ext uri="{BB962C8B-B14F-4D97-AF65-F5344CB8AC3E}">
        <p14:creationId xmlns:p14="http://schemas.microsoft.com/office/powerpoint/2010/main" val="169813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2D6D-0902-EC1F-50D1-F6EC440CDF8C}"/>
              </a:ext>
            </a:extLst>
          </p:cNvPr>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20220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a:xfrm>
            <a:off x="628649" y="320472"/>
            <a:ext cx="7886700" cy="686125"/>
          </a:xfrm>
        </p:spPr>
        <p:txBody>
          <a:bodyPr>
            <a:normAutofit/>
          </a:bodyPr>
          <a:lstStyle/>
          <a:p>
            <a:r>
              <a:rPr lang="en-GB" sz="3000" dirty="0" smtClean="0">
                <a:latin typeface="Lexend"/>
              </a:rPr>
              <a:t>Research Project Lifecycle</a:t>
            </a:r>
            <a:endParaRPr lang="en-US" dirty="0">
              <a:latin typeface="Lexend"/>
            </a:endParaRPr>
          </a:p>
        </p:txBody>
      </p:sp>
      <p:sp>
        <p:nvSpPr>
          <p:cNvPr id="6" name="TextBox 5"/>
          <p:cNvSpPr txBox="1"/>
          <p:nvPr/>
        </p:nvSpPr>
        <p:spPr>
          <a:xfrm>
            <a:off x="352424" y="4804946"/>
            <a:ext cx="4848225" cy="338554"/>
          </a:xfrm>
          <a:prstGeom prst="rect">
            <a:avLst/>
          </a:prstGeom>
          <a:noFill/>
        </p:spPr>
        <p:txBody>
          <a:bodyPr wrap="square" rtlCol="0">
            <a:spAutoFit/>
          </a:bodyPr>
          <a:lstStyle/>
          <a:p>
            <a:r>
              <a:rPr lang="en-GB" sz="800" dirty="0" smtClean="0">
                <a:solidFill>
                  <a:srgbClr val="0F8290"/>
                </a:solidFill>
              </a:rPr>
              <a:t>Reference: </a:t>
            </a:r>
            <a:r>
              <a:rPr lang="en-GB" sz="800" dirty="0" smtClean="0"/>
              <a:t>Adapted from Olphin, T.P.A. (2023). </a:t>
            </a:r>
            <a:r>
              <a:rPr lang="en-GB" sz="800" i="1" dirty="0" smtClean="0"/>
              <a:t>Research Project Lifecycle: A Structured Approach to Conducting Research in the Public Sector. </a:t>
            </a:r>
            <a:r>
              <a:rPr lang="en-GB" sz="800" dirty="0" smtClean="0"/>
              <a:t>Reading, UK: Thames Valley Violence Reduction Unit. @ Crown Copyright 2023</a:t>
            </a:r>
            <a:endParaRPr lang="en-GB" sz="800" dirty="0"/>
          </a:p>
        </p:txBody>
      </p:sp>
      <p:pic>
        <p:nvPicPr>
          <p:cNvPr id="7" name="Picture 6"/>
          <p:cNvPicPr>
            <a:picLocks noChangeAspect="1"/>
          </p:cNvPicPr>
          <p:nvPr/>
        </p:nvPicPr>
        <p:blipFill>
          <a:blip r:embed="rId2"/>
          <a:stretch>
            <a:fillRect/>
          </a:stretch>
        </p:blipFill>
        <p:spPr>
          <a:xfrm>
            <a:off x="1006982" y="907845"/>
            <a:ext cx="7130033" cy="3897101"/>
          </a:xfrm>
          <a:prstGeom prst="rect">
            <a:avLst/>
          </a:prstGeom>
        </p:spPr>
      </p:pic>
    </p:spTree>
    <p:extLst>
      <p:ext uri="{BB962C8B-B14F-4D97-AF65-F5344CB8AC3E}">
        <p14:creationId xmlns:p14="http://schemas.microsoft.com/office/powerpoint/2010/main" val="330653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sz="3000" dirty="0" smtClean="0"/>
              <a:t>Review of Previous Literature</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7886700" cy="2916237"/>
          </a:xfrm>
        </p:spPr>
        <p:txBody>
          <a:bodyPr>
            <a:normAutofit fontScale="55000" lnSpcReduction="20000"/>
          </a:bodyPr>
          <a:lstStyle/>
          <a:p>
            <a:r>
              <a:rPr lang="en-GB" sz="2000" dirty="0" smtClean="0">
                <a:latin typeface="Cabin" pitchFamily="2" charset="0"/>
              </a:rPr>
              <a:t>Process evaluation showed it is possible to implement, but needs to be tested</a:t>
            </a:r>
          </a:p>
          <a:p>
            <a:r>
              <a:rPr lang="en-GB" sz="2000" dirty="0" smtClean="0">
                <a:latin typeface="Cabin" pitchFamily="2" charset="0"/>
              </a:rPr>
              <a:t>Mentoring evidence is set across many different types of programme, so is not specific enough to base action in suspension prevention upon</a:t>
            </a:r>
          </a:p>
          <a:p>
            <a:r>
              <a:rPr lang="en-GB" sz="2000" dirty="0" smtClean="0">
                <a:latin typeface="Cabin" pitchFamily="2" charset="0"/>
              </a:rPr>
              <a:t>Mentoring has been suggested to have an impact on: </a:t>
            </a:r>
          </a:p>
          <a:p>
            <a:pPr lvl="1"/>
            <a:r>
              <a:rPr lang="en-GB" sz="1700" dirty="0" smtClean="0">
                <a:latin typeface="Cabin" pitchFamily="2" charset="0"/>
              </a:rPr>
              <a:t>Changing prevalent outcomes in high risk groups</a:t>
            </a:r>
          </a:p>
          <a:p>
            <a:pPr lvl="1"/>
            <a:r>
              <a:rPr lang="en-GB" sz="1700" dirty="0" smtClean="0">
                <a:latin typeface="Cabin" pitchFamily="2" charset="0"/>
              </a:rPr>
              <a:t>School outcomes</a:t>
            </a:r>
          </a:p>
          <a:p>
            <a:pPr lvl="1"/>
            <a:r>
              <a:rPr lang="en-GB" sz="1700" dirty="0" smtClean="0">
                <a:latin typeface="Cabin" pitchFamily="2" charset="0"/>
              </a:rPr>
              <a:t>Social, psychological and health outcomes</a:t>
            </a:r>
          </a:p>
          <a:p>
            <a:pPr lvl="1"/>
            <a:r>
              <a:rPr lang="en-GB" sz="1700" dirty="0" smtClean="0">
                <a:latin typeface="Cabin" pitchFamily="2" charset="0"/>
              </a:rPr>
              <a:t>Self regulation</a:t>
            </a:r>
          </a:p>
          <a:p>
            <a:r>
              <a:rPr lang="en-GB" sz="2000" dirty="0" smtClean="0">
                <a:latin typeface="Cabin" pitchFamily="2" charset="0"/>
              </a:rPr>
              <a:t>Very little strong evidence in school settings</a:t>
            </a:r>
            <a:endParaRPr lang="en-GB" sz="2000" dirty="0">
              <a:latin typeface="Cabin" pitchFamily="2" charset="0"/>
            </a:endParaRPr>
          </a:p>
          <a:p>
            <a:r>
              <a:rPr lang="en-GB" sz="2000" dirty="0" smtClean="0">
                <a:latin typeface="Cabin" pitchFamily="2" charset="0"/>
              </a:rPr>
              <a:t>Needs much more evidence to say what works and to what degree</a:t>
            </a:r>
          </a:p>
          <a:p>
            <a:r>
              <a:rPr lang="en-GB" sz="2000" dirty="0" smtClean="0">
                <a:latin typeface="Cabin" pitchFamily="2" charset="0"/>
              </a:rPr>
              <a:t>Value for money is not known</a:t>
            </a:r>
          </a:p>
        </p:txBody>
      </p:sp>
    </p:spTree>
    <p:extLst>
      <p:ext uri="{BB962C8B-B14F-4D97-AF65-F5344CB8AC3E}">
        <p14:creationId xmlns:p14="http://schemas.microsoft.com/office/powerpoint/2010/main" val="2036095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sz="3000" dirty="0" smtClean="0"/>
              <a:t>What is the School Navigator Trial?</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3"/>
            <a:ext cx="7886700" cy="3467282"/>
          </a:xfrm>
        </p:spPr>
        <p:txBody>
          <a:bodyPr>
            <a:noAutofit/>
          </a:bodyPr>
          <a:lstStyle/>
          <a:p>
            <a:endParaRPr lang="en-GB" sz="1400" dirty="0" smtClean="0"/>
          </a:p>
          <a:p>
            <a:r>
              <a:rPr lang="en-GB" sz="1400" dirty="0" smtClean="0"/>
              <a:t>Cluster Randomised </a:t>
            </a:r>
            <a:r>
              <a:rPr lang="en-GB" sz="1400" dirty="0"/>
              <a:t>Controlled </a:t>
            </a:r>
            <a:r>
              <a:rPr lang="en-GB" sz="1400" dirty="0" smtClean="0"/>
              <a:t>Trial</a:t>
            </a:r>
          </a:p>
          <a:p>
            <a:pPr lvl="1"/>
            <a:r>
              <a:rPr lang="en-GB" sz="1200" dirty="0"/>
              <a:t>Randomisation was done at the school level to ensure the most ethical way of testing this approach</a:t>
            </a:r>
          </a:p>
          <a:p>
            <a:pPr lvl="1"/>
            <a:r>
              <a:rPr lang="en-GB" sz="1200" dirty="0" smtClean="0"/>
              <a:t>Four </a:t>
            </a:r>
            <a:r>
              <a:rPr lang="en-GB" sz="1200" dirty="0"/>
              <a:t>schools were randomised to receive treatment, four to control group</a:t>
            </a:r>
          </a:p>
          <a:p>
            <a:pPr lvl="1"/>
            <a:r>
              <a:rPr lang="en-GB" sz="1200" dirty="0" smtClean="0"/>
              <a:t>Children at the schools in the treatment cohort became eligible following their first suspension from school in the school year</a:t>
            </a:r>
          </a:p>
          <a:p>
            <a:pPr marL="0" indent="0">
              <a:buNone/>
            </a:pPr>
            <a:endParaRPr lang="en-GB" sz="1400" dirty="0"/>
          </a:p>
          <a:p>
            <a:pPr marL="0" indent="0">
              <a:buNone/>
            </a:pPr>
            <a:r>
              <a:rPr lang="en-GB" sz="1400" b="1" i="1" dirty="0">
                <a:latin typeface="Cabin" pitchFamily="2" charset="0"/>
              </a:rPr>
              <a:t>Does offering </a:t>
            </a:r>
            <a:r>
              <a:rPr lang="en-GB" sz="1400" b="1" i="1" dirty="0" smtClean="0">
                <a:latin typeface="Cabin" pitchFamily="2" charset="0"/>
              </a:rPr>
              <a:t>children, </a:t>
            </a:r>
            <a:r>
              <a:rPr lang="en-GB" sz="1400" b="1" i="1" dirty="0">
                <a:latin typeface="Cabin" pitchFamily="2" charset="0"/>
              </a:rPr>
              <a:t>who have been suspended </a:t>
            </a:r>
            <a:r>
              <a:rPr lang="en-GB" sz="1400" b="1" i="1" dirty="0" smtClean="0">
                <a:latin typeface="Cabin" pitchFamily="2" charset="0"/>
              </a:rPr>
              <a:t>from </a:t>
            </a:r>
            <a:r>
              <a:rPr lang="en-GB" sz="1400" b="1" i="1" dirty="0">
                <a:latin typeface="Cabin" pitchFamily="2" charset="0"/>
              </a:rPr>
              <a:t>school for the first time in a </a:t>
            </a:r>
            <a:r>
              <a:rPr lang="en-GB" sz="1400" b="1" i="1" dirty="0" smtClean="0">
                <a:latin typeface="Cabin" pitchFamily="2" charset="0"/>
              </a:rPr>
              <a:t>year, </a:t>
            </a:r>
            <a:r>
              <a:rPr lang="en-GB" sz="1400" b="1" i="1" dirty="0">
                <a:latin typeface="Cabin" pitchFamily="2" charset="0"/>
              </a:rPr>
              <a:t>six sessions </a:t>
            </a:r>
            <a:r>
              <a:rPr lang="en-GB" sz="1400" b="1" i="1" dirty="0" smtClean="0">
                <a:latin typeface="Cabin" pitchFamily="2" charset="0"/>
              </a:rPr>
              <a:t>of mentoring; </a:t>
            </a:r>
            <a:r>
              <a:rPr lang="en-GB" sz="1400" b="1" i="1" dirty="0">
                <a:latin typeface="Cabin" pitchFamily="2" charset="0"/>
              </a:rPr>
              <a:t>working with them to problem solve </a:t>
            </a:r>
            <a:r>
              <a:rPr lang="en-GB" sz="1400" b="1" i="1" dirty="0" smtClean="0">
                <a:latin typeface="Cabin" pitchFamily="2" charset="0"/>
              </a:rPr>
              <a:t>around </a:t>
            </a:r>
            <a:r>
              <a:rPr lang="en-GB" sz="1400" b="1" i="1" dirty="0">
                <a:latin typeface="Cabin" pitchFamily="2" charset="0"/>
              </a:rPr>
              <a:t>their suspension from school, result in them </a:t>
            </a:r>
            <a:r>
              <a:rPr lang="en-GB" sz="1400" b="1" i="1" dirty="0" smtClean="0">
                <a:latin typeface="Cabin" pitchFamily="2" charset="0"/>
              </a:rPr>
              <a:t>being </a:t>
            </a:r>
            <a:r>
              <a:rPr lang="en-GB" sz="1400" b="1" i="1" dirty="0">
                <a:latin typeface="Cabin" pitchFamily="2" charset="0"/>
              </a:rPr>
              <a:t>suspended from school less in the rest of the </a:t>
            </a:r>
            <a:r>
              <a:rPr lang="en-GB" sz="1400" b="1" i="1" dirty="0" smtClean="0">
                <a:latin typeface="Cabin" pitchFamily="2" charset="0"/>
              </a:rPr>
              <a:t>school </a:t>
            </a:r>
            <a:r>
              <a:rPr lang="en-GB" sz="1400" b="1" i="1" dirty="0">
                <a:latin typeface="Cabin" pitchFamily="2" charset="0"/>
              </a:rPr>
              <a:t>year?​</a:t>
            </a:r>
          </a:p>
        </p:txBody>
      </p:sp>
    </p:spTree>
    <p:extLst>
      <p:ext uri="{BB962C8B-B14F-4D97-AF65-F5344CB8AC3E}">
        <p14:creationId xmlns:p14="http://schemas.microsoft.com/office/powerpoint/2010/main" val="1762209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A597-3B2A-C237-CA97-0877554261CB}"/>
              </a:ext>
            </a:extLst>
          </p:cNvPr>
          <p:cNvSpPr>
            <a:spLocks noGrp="1"/>
          </p:cNvSpPr>
          <p:nvPr>
            <p:ph type="title"/>
          </p:nvPr>
        </p:nvSpPr>
        <p:spPr/>
        <p:txBody>
          <a:bodyPr>
            <a:normAutofit/>
          </a:bodyPr>
          <a:lstStyle/>
          <a:p>
            <a:r>
              <a:rPr lang="en-GB" sz="3000" dirty="0" smtClean="0"/>
              <a:t>Cohort Identification</a:t>
            </a:r>
            <a:endParaRPr lang="en-US" dirty="0"/>
          </a:p>
        </p:txBody>
      </p:sp>
      <p:sp>
        <p:nvSpPr>
          <p:cNvPr id="3" name="Content Placeholder 2">
            <a:extLst>
              <a:ext uri="{FF2B5EF4-FFF2-40B4-BE49-F238E27FC236}">
                <a16:creationId xmlns:a16="http://schemas.microsoft.com/office/drawing/2014/main" id="{84FCC796-4D37-108E-A61C-86B85BA2D61B}"/>
              </a:ext>
            </a:extLst>
          </p:cNvPr>
          <p:cNvSpPr>
            <a:spLocks noGrp="1"/>
          </p:cNvSpPr>
          <p:nvPr>
            <p:ph idx="1"/>
          </p:nvPr>
        </p:nvSpPr>
        <p:spPr>
          <a:xfrm>
            <a:off x="628650" y="1228544"/>
            <a:ext cx="4414618" cy="3768970"/>
          </a:xfrm>
        </p:spPr>
        <p:txBody>
          <a:bodyPr>
            <a:normAutofit/>
          </a:bodyPr>
          <a:lstStyle/>
          <a:p>
            <a:pPr marL="0" indent="0">
              <a:buNone/>
            </a:pPr>
            <a:endParaRPr lang="en-GB" sz="1200" dirty="0">
              <a:latin typeface="Cabin" pitchFamily="2" charset="0"/>
            </a:endParaRPr>
          </a:p>
          <a:p>
            <a:r>
              <a:rPr lang="en-GB" sz="1200" dirty="0" smtClean="0">
                <a:latin typeface="Cabin" pitchFamily="2" charset="0"/>
              </a:rPr>
              <a:t>Small budget available, so impact needed to be maximised by selecting cohort with likely resuspension</a:t>
            </a:r>
          </a:p>
          <a:p>
            <a:r>
              <a:rPr lang="en-GB" sz="1200" dirty="0" smtClean="0">
                <a:latin typeface="Cabin" pitchFamily="2" charset="0"/>
              </a:rPr>
              <a:t>Good data science is essential for selecting productive cohorts</a:t>
            </a:r>
          </a:p>
          <a:p>
            <a:r>
              <a:rPr lang="en-GB" sz="1200" dirty="0" smtClean="0">
                <a:latin typeface="Cabin" pitchFamily="2" charset="0"/>
              </a:rPr>
              <a:t>From a dataset from the previous year:</a:t>
            </a:r>
          </a:p>
          <a:p>
            <a:pPr lvl="1"/>
            <a:r>
              <a:rPr lang="en-GB" sz="900" dirty="0" smtClean="0">
                <a:latin typeface="Cabin" pitchFamily="2" charset="0"/>
              </a:rPr>
              <a:t>about 70% of people were suspended again in the same year if suspended</a:t>
            </a:r>
          </a:p>
          <a:p>
            <a:pPr lvl="1"/>
            <a:r>
              <a:rPr lang="en-GB" sz="900" dirty="0" smtClean="0">
                <a:latin typeface="Cabin" pitchFamily="2" charset="0"/>
              </a:rPr>
              <a:t>high resuspension rate makes this a high impact potential cohort</a:t>
            </a:r>
            <a:endParaRPr lang="en-GB" sz="700" dirty="0"/>
          </a:p>
        </p:txBody>
      </p:sp>
      <p:pic>
        <p:nvPicPr>
          <p:cNvPr id="4" name="Picture 3" descr="Rare Disease Population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298" y="1284555"/>
            <a:ext cx="3159076" cy="3159076"/>
          </a:xfrm>
          <a:prstGeom prst="rect">
            <a:avLst/>
          </a:prstGeom>
        </p:spPr>
      </p:pic>
    </p:spTree>
    <p:extLst>
      <p:ext uri="{BB962C8B-B14F-4D97-AF65-F5344CB8AC3E}">
        <p14:creationId xmlns:p14="http://schemas.microsoft.com/office/powerpoint/2010/main" val="3832824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p:txBody>
          <a:bodyPr>
            <a:normAutofit/>
          </a:bodyPr>
          <a:lstStyle/>
          <a:p>
            <a:r>
              <a:rPr lang="en-GB" dirty="0" smtClean="0"/>
              <a:t>We worked with SOFEA…</a:t>
            </a:r>
            <a:endParaRPr lang="en-US" dirty="0"/>
          </a:p>
        </p:txBody>
      </p:sp>
      <p:sp>
        <p:nvSpPr>
          <p:cNvPr id="3" name="Content Placeholder 2">
            <a:extLst>
              <a:ext uri="{FF2B5EF4-FFF2-40B4-BE49-F238E27FC236}">
                <a16:creationId xmlns:a16="http://schemas.microsoft.com/office/drawing/2014/main" id="{AB0805EB-1304-9395-D2C9-FABBD02437FC}"/>
              </a:ext>
            </a:extLst>
          </p:cNvPr>
          <p:cNvSpPr>
            <a:spLocks noGrp="1"/>
          </p:cNvSpPr>
          <p:nvPr>
            <p:ph idx="1"/>
          </p:nvPr>
        </p:nvSpPr>
        <p:spPr>
          <a:xfrm>
            <a:off x="628650" y="1228543"/>
            <a:ext cx="7886700" cy="3852276"/>
          </a:xfrm>
        </p:spPr>
        <p:txBody>
          <a:bodyPr>
            <a:normAutofit fontScale="32500" lnSpcReduction="20000"/>
          </a:bodyPr>
          <a:lstStyle/>
          <a:p>
            <a:pPr marL="0" indent="0">
              <a:buNone/>
            </a:pPr>
            <a:r>
              <a:rPr lang="en-GB" sz="3100" b="1" dirty="0"/>
              <a:t>SOFEA (South Oxfordshire Food and Education Alliance) is a social enterprise that tackles food poverty, empowers individuals, and strengthens communities. As a </a:t>
            </a:r>
            <a:r>
              <a:rPr lang="en-GB" sz="3100" b="1" dirty="0" err="1"/>
              <a:t>FareShare</a:t>
            </a:r>
            <a:r>
              <a:rPr lang="en-GB" sz="3100" b="1" dirty="0"/>
              <a:t> partner, SOFEA redistributes surplus food to reduce waste and provide essential resources to those in </a:t>
            </a:r>
            <a:r>
              <a:rPr lang="en-GB" sz="3100" b="1" dirty="0" smtClean="0"/>
              <a:t>need</a:t>
            </a:r>
          </a:p>
          <a:p>
            <a:pPr marL="0" indent="0">
              <a:buNone/>
            </a:pPr>
            <a:endParaRPr lang="en-GB" sz="1400" dirty="0" smtClean="0"/>
          </a:p>
          <a:p>
            <a:pPr marL="0" indent="0">
              <a:buNone/>
            </a:pPr>
            <a:endParaRPr lang="en-GB" sz="3200" b="1" dirty="0" smtClean="0"/>
          </a:p>
          <a:p>
            <a:endParaRPr lang="en-GB" sz="3200" b="1" dirty="0"/>
          </a:p>
          <a:p>
            <a:endParaRPr lang="en-GB" sz="3200" b="1" dirty="0" smtClean="0"/>
          </a:p>
          <a:p>
            <a:endParaRPr lang="en-GB" sz="3200" b="1" dirty="0"/>
          </a:p>
          <a:p>
            <a:endParaRPr lang="en-GB" sz="3200" b="1" dirty="0" smtClean="0"/>
          </a:p>
          <a:p>
            <a:endParaRPr lang="en-GB" sz="3200" b="1" dirty="0"/>
          </a:p>
          <a:p>
            <a:endParaRPr lang="en-GB" sz="3200" b="1" dirty="0" smtClean="0"/>
          </a:p>
          <a:p>
            <a:pPr marL="0" indent="0">
              <a:buNone/>
            </a:pPr>
            <a:endParaRPr lang="en-GB" sz="3200" b="1" dirty="0" smtClean="0"/>
          </a:p>
          <a:p>
            <a:pPr marL="0" indent="0">
              <a:buNone/>
            </a:pPr>
            <a:endParaRPr lang="en-GB" sz="1400" dirty="0"/>
          </a:p>
          <a:p>
            <a:pPr marL="0" indent="0">
              <a:buNone/>
            </a:pPr>
            <a:r>
              <a:rPr lang="en-GB" sz="3200" b="1" dirty="0"/>
              <a:t>SOFEA creates lasting change by addressing immediate needs and empowering individuals for long-term </a:t>
            </a:r>
            <a:r>
              <a:rPr lang="en-GB" sz="3200" b="1" dirty="0" smtClean="0"/>
              <a:t>success</a:t>
            </a:r>
            <a:endParaRPr lang="en-GB" sz="3200" b="1" dirty="0"/>
          </a:p>
          <a:p>
            <a:endParaRPr lang="en-GB" sz="1400" dirty="0"/>
          </a:p>
        </p:txBody>
      </p:sp>
      <p:sp>
        <p:nvSpPr>
          <p:cNvPr id="4" name="Content Placeholder 2">
            <a:extLst>
              <a:ext uri="{FF2B5EF4-FFF2-40B4-BE49-F238E27FC236}">
                <a16:creationId xmlns:a16="http://schemas.microsoft.com/office/drawing/2014/main" id="{AB0805EB-1304-9395-D2C9-FABBD02437FC}"/>
              </a:ext>
            </a:extLst>
          </p:cNvPr>
          <p:cNvSpPr txBox="1">
            <a:spLocks/>
          </p:cNvSpPr>
          <p:nvPr/>
        </p:nvSpPr>
        <p:spPr>
          <a:xfrm>
            <a:off x="628650" y="1792423"/>
            <a:ext cx="3088737" cy="2688137"/>
          </a:xfrm>
          <a:prstGeom prst="rect">
            <a:avLst/>
          </a:prstGeom>
        </p:spPr>
        <p:txBody>
          <a:bodyPr vert="horz" lIns="91440" tIns="45720" rIns="91440" bIns="45720" rtlCol="0">
            <a:normAutofit fontScale="32500" lnSpcReduction="20000"/>
          </a:bodyPr>
          <a:lstStyle>
            <a:lvl1pPr marL="171450" indent="-171450" algn="l" defTabSz="685800" rtl="0" eaLnBrk="1" latinLnBrk="0" hangingPunct="1">
              <a:lnSpc>
                <a:spcPct val="120000"/>
              </a:lnSpc>
              <a:spcBef>
                <a:spcPts val="750"/>
              </a:spcBef>
              <a:spcAft>
                <a:spcPts val="3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3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3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3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3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3200" b="1" dirty="0" smtClean="0"/>
          </a:p>
          <a:p>
            <a:pPr marL="0" indent="0">
              <a:buFont typeface="Arial" panose="020B0604020202020204" pitchFamily="34" charset="0"/>
              <a:buNone/>
            </a:pPr>
            <a:r>
              <a:rPr lang="en-GB" sz="3200" b="1" dirty="0" smtClean="0"/>
              <a:t>What SOFEA Does:</a:t>
            </a:r>
          </a:p>
          <a:p>
            <a:r>
              <a:rPr lang="en-GB" sz="2400" dirty="0" smtClean="0"/>
              <a:t>Food Redistribution: Reduces food insecurity and waste by supplying surplus food to local organisations</a:t>
            </a:r>
          </a:p>
          <a:p>
            <a:r>
              <a:rPr lang="en-GB" sz="2400" dirty="0" smtClean="0"/>
              <a:t>Education &amp; Training: Offers tailored programs to equip young people with skills and confidence, especially those disengaged from traditional education</a:t>
            </a:r>
          </a:p>
          <a:p>
            <a:r>
              <a:rPr lang="en-GB" sz="2400" dirty="0" smtClean="0"/>
              <a:t>Well-Being Support: Provides therapeutic activities, mentoring, and community trips to enhance mental and emotional health</a:t>
            </a:r>
          </a:p>
          <a:p>
            <a:r>
              <a:rPr lang="en-GB" sz="2400" dirty="0" smtClean="0"/>
              <a:t>School Navigator Program: Helps at-risk students remain in education through mentoring and personalised support</a:t>
            </a:r>
          </a:p>
        </p:txBody>
      </p:sp>
      <p:sp>
        <p:nvSpPr>
          <p:cNvPr id="5" name="Content Placeholder 2">
            <a:extLst>
              <a:ext uri="{FF2B5EF4-FFF2-40B4-BE49-F238E27FC236}">
                <a16:creationId xmlns:a16="http://schemas.microsoft.com/office/drawing/2014/main" id="{AB0805EB-1304-9395-D2C9-FABBD02437FC}"/>
              </a:ext>
            </a:extLst>
          </p:cNvPr>
          <p:cNvSpPr txBox="1">
            <a:spLocks/>
          </p:cNvSpPr>
          <p:nvPr/>
        </p:nvSpPr>
        <p:spPr>
          <a:xfrm>
            <a:off x="4441490" y="1792423"/>
            <a:ext cx="2993285" cy="2688137"/>
          </a:xfrm>
          <a:prstGeom prst="rect">
            <a:avLst/>
          </a:prstGeom>
        </p:spPr>
        <p:txBody>
          <a:bodyPr vert="horz" lIns="91440" tIns="45720" rIns="91440" bIns="45720" rtlCol="0">
            <a:normAutofit fontScale="32500" lnSpcReduction="20000"/>
          </a:bodyPr>
          <a:lstStyle>
            <a:lvl1pPr marL="171450" indent="-171450" algn="l" defTabSz="685800" rtl="0" eaLnBrk="1" latinLnBrk="0" hangingPunct="1">
              <a:lnSpc>
                <a:spcPct val="120000"/>
              </a:lnSpc>
              <a:spcBef>
                <a:spcPts val="750"/>
              </a:spcBef>
              <a:spcAft>
                <a:spcPts val="300"/>
              </a:spcAft>
              <a:buFont typeface="Arial" panose="020B0604020202020204" pitchFamily="34" charset="0"/>
              <a:buChar char="•"/>
              <a:defRPr sz="2100" b="0" i="0" kern="1200" spc="50" baseline="0">
                <a:solidFill>
                  <a:schemeClr val="tx1"/>
                </a:solidFill>
                <a:latin typeface="Cabin" pitchFamily="2" charset="77"/>
                <a:ea typeface="+mn-ea"/>
                <a:cs typeface="+mn-cs"/>
              </a:defRPr>
            </a:lvl1pPr>
            <a:lvl2pPr marL="514350" indent="-171450" algn="l" defTabSz="685800" rtl="0" eaLnBrk="1" latinLnBrk="0" hangingPunct="1">
              <a:lnSpc>
                <a:spcPct val="120000"/>
              </a:lnSpc>
              <a:spcBef>
                <a:spcPts val="375"/>
              </a:spcBef>
              <a:spcAft>
                <a:spcPts val="300"/>
              </a:spcAft>
              <a:buFont typeface="Arial" panose="020B0604020202020204" pitchFamily="34" charset="0"/>
              <a:buChar char="•"/>
              <a:defRPr sz="1800" b="0" i="0" kern="1200" spc="50" baseline="0">
                <a:solidFill>
                  <a:schemeClr val="tx1"/>
                </a:solidFill>
                <a:latin typeface="Cabin" pitchFamily="2" charset="77"/>
                <a:ea typeface="+mn-ea"/>
                <a:cs typeface="+mn-cs"/>
              </a:defRPr>
            </a:lvl2pPr>
            <a:lvl3pPr marL="857250" indent="-171450" algn="l" defTabSz="685800" rtl="0" eaLnBrk="1" latinLnBrk="0" hangingPunct="1">
              <a:lnSpc>
                <a:spcPct val="120000"/>
              </a:lnSpc>
              <a:spcBef>
                <a:spcPts val="375"/>
              </a:spcBef>
              <a:spcAft>
                <a:spcPts val="300"/>
              </a:spcAft>
              <a:buFont typeface="Arial" panose="020B0604020202020204" pitchFamily="34" charset="0"/>
              <a:buChar char="•"/>
              <a:defRPr sz="1500" b="0" i="0" kern="1200" spc="50" baseline="0">
                <a:solidFill>
                  <a:schemeClr val="tx1"/>
                </a:solidFill>
                <a:latin typeface="Cabin" pitchFamily="2" charset="77"/>
                <a:ea typeface="+mn-ea"/>
                <a:cs typeface="+mn-cs"/>
              </a:defRPr>
            </a:lvl3pPr>
            <a:lvl4pPr marL="1200150" indent="-171450" algn="l" defTabSz="685800" rtl="0" eaLnBrk="1" latinLnBrk="0" hangingPunct="1">
              <a:lnSpc>
                <a:spcPct val="120000"/>
              </a:lnSpc>
              <a:spcBef>
                <a:spcPts val="375"/>
              </a:spcBef>
              <a:spcAft>
                <a:spcPts val="300"/>
              </a:spcAft>
              <a:buFont typeface="Arial" panose="020B0604020202020204" pitchFamily="34" charset="0"/>
              <a:buChar char="•"/>
              <a:defRPr sz="1350" b="0" i="0" kern="1200" spc="50" baseline="0">
                <a:solidFill>
                  <a:schemeClr val="tx1"/>
                </a:solidFill>
                <a:latin typeface="Cabin" pitchFamily="2" charset="77"/>
                <a:ea typeface="+mn-ea"/>
                <a:cs typeface="+mn-cs"/>
              </a:defRPr>
            </a:lvl4pPr>
            <a:lvl5pPr marL="1543050" indent="-171450" algn="l" defTabSz="685800" rtl="0" eaLnBrk="1" latinLnBrk="0" hangingPunct="1">
              <a:lnSpc>
                <a:spcPct val="120000"/>
              </a:lnSpc>
              <a:spcBef>
                <a:spcPts val="375"/>
              </a:spcBef>
              <a:spcAft>
                <a:spcPts val="300"/>
              </a:spcAft>
              <a:buFont typeface="Arial" panose="020B0604020202020204" pitchFamily="34" charset="0"/>
              <a:buChar char="•"/>
              <a:defRPr sz="1350" b="0" i="0" kern="1200" spc="50" baseline="0">
                <a:solidFill>
                  <a:schemeClr val="tx1"/>
                </a:solidFill>
                <a:latin typeface="Cabin" pitchFamily="2"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3200" b="1" dirty="0" smtClean="0"/>
          </a:p>
          <a:p>
            <a:pPr marL="0" indent="0">
              <a:buFont typeface="Arial" panose="020B0604020202020204" pitchFamily="34" charset="0"/>
              <a:buNone/>
            </a:pPr>
            <a:r>
              <a:rPr lang="en-GB" sz="3200" b="1" dirty="0" smtClean="0"/>
              <a:t>Community Impact:</a:t>
            </a:r>
          </a:p>
          <a:p>
            <a:r>
              <a:rPr lang="en-GB" sz="2400" dirty="0" smtClean="0"/>
              <a:t>Supplies nutritious food to thousands while cutting food waste</a:t>
            </a:r>
          </a:p>
          <a:p>
            <a:r>
              <a:rPr lang="en-GB" sz="2400" dirty="0" smtClean="0"/>
              <a:t>Empower young people to build skills, confidence, and brighter futures</a:t>
            </a:r>
          </a:p>
          <a:p>
            <a:r>
              <a:rPr lang="en-GB" sz="2400" dirty="0" smtClean="0"/>
              <a:t>Promotes mental well-being through tailored support</a:t>
            </a:r>
          </a:p>
          <a:p>
            <a:r>
              <a:rPr lang="en-GB" sz="2400" dirty="0" smtClean="0"/>
              <a:t>Strengthens community ties and resilience</a:t>
            </a:r>
          </a:p>
          <a:p>
            <a:r>
              <a:rPr lang="en-GB" sz="2400" dirty="0" smtClean="0"/>
              <a:t>Transforms lives through education, training, and mentoring</a:t>
            </a:r>
          </a:p>
        </p:txBody>
      </p:sp>
    </p:spTree>
    <p:extLst>
      <p:ext uri="{BB962C8B-B14F-4D97-AF65-F5344CB8AC3E}">
        <p14:creationId xmlns:p14="http://schemas.microsoft.com/office/powerpoint/2010/main" val="1883323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BB1F-A122-350E-70D5-817897C12FEA}"/>
              </a:ext>
            </a:extLst>
          </p:cNvPr>
          <p:cNvSpPr>
            <a:spLocks noGrp="1"/>
          </p:cNvSpPr>
          <p:nvPr>
            <p:ph type="title"/>
          </p:nvPr>
        </p:nvSpPr>
        <p:spPr/>
        <p:txBody>
          <a:bodyPr>
            <a:normAutofit/>
          </a:bodyPr>
          <a:lstStyle/>
          <a:p>
            <a:r>
              <a:rPr lang="en-GB" sz="3000" dirty="0" smtClean="0"/>
              <a:t>What was delivered?</a:t>
            </a:r>
            <a:endParaRPr lang="en-US" dirty="0"/>
          </a:p>
        </p:txBody>
      </p:sp>
      <p:sp>
        <p:nvSpPr>
          <p:cNvPr id="3" name="Content Placeholder 2">
            <a:extLst>
              <a:ext uri="{FF2B5EF4-FFF2-40B4-BE49-F238E27FC236}">
                <a16:creationId xmlns:a16="http://schemas.microsoft.com/office/drawing/2014/main" id="{AB0805EB-1304-9395-D2C9-FABBD02437FC}"/>
              </a:ext>
            </a:extLst>
          </p:cNvPr>
          <p:cNvSpPr>
            <a:spLocks noGrp="1"/>
          </p:cNvSpPr>
          <p:nvPr>
            <p:ph idx="1"/>
          </p:nvPr>
        </p:nvSpPr>
        <p:spPr>
          <a:xfrm>
            <a:off x="628650" y="1228543"/>
            <a:ext cx="3733488" cy="3852276"/>
          </a:xfrm>
        </p:spPr>
        <p:txBody>
          <a:bodyPr>
            <a:normAutofit fontScale="85000" lnSpcReduction="20000"/>
          </a:bodyPr>
          <a:lstStyle/>
          <a:p>
            <a:r>
              <a:rPr lang="en-GB" sz="1200" dirty="0" smtClean="0"/>
              <a:t>SOFEA delivered the program in schools</a:t>
            </a:r>
          </a:p>
          <a:p>
            <a:r>
              <a:rPr lang="en-GB" sz="1200" dirty="0" smtClean="0"/>
              <a:t>4 schools receiving treatment, 4 in control</a:t>
            </a:r>
          </a:p>
          <a:p>
            <a:r>
              <a:rPr lang="en-GB" sz="1200" dirty="0" smtClean="0"/>
              <a:t>165 referrals made following first suspension of year</a:t>
            </a:r>
          </a:p>
          <a:p>
            <a:r>
              <a:rPr lang="en-GB" sz="1200" dirty="0" smtClean="0"/>
              <a:t>6 sessions of mentoring, with a follow up session in following term</a:t>
            </a:r>
          </a:p>
          <a:p>
            <a:r>
              <a:rPr lang="en-GB" sz="1200" dirty="0" smtClean="0"/>
              <a:t>Those </a:t>
            </a:r>
            <a:r>
              <a:rPr lang="en-GB" sz="1200" dirty="0"/>
              <a:t>who completed the course of mentoring, were asked to complete the two self-assessed questionnaires (SDQ and WEMWBS)</a:t>
            </a:r>
          </a:p>
          <a:p>
            <a:r>
              <a:rPr lang="en-GB" sz="1200" dirty="0" smtClean="0"/>
              <a:t>Strengths </a:t>
            </a:r>
            <a:r>
              <a:rPr lang="en-GB" sz="1200" dirty="0"/>
              <a:t>and needs approach to exploring how to support a young person to make their own behaviour changes</a:t>
            </a:r>
          </a:p>
          <a:p>
            <a:pPr lvl="1"/>
            <a:r>
              <a:rPr lang="en-GB" sz="1100" dirty="0" smtClean="0"/>
              <a:t>Trusted adult, who they could build a </a:t>
            </a:r>
            <a:r>
              <a:rPr lang="en-GB" sz="1100" b="1" dirty="0" smtClean="0"/>
              <a:t>supportive relationship</a:t>
            </a:r>
            <a:r>
              <a:rPr lang="en-GB" sz="1100" dirty="0" smtClean="0"/>
              <a:t> with</a:t>
            </a:r>
          </a:p>
          <a:p>
            <a:pPr lvl="1"/>
            <a:r>
              <a:rPr lang="en-GB" sz="1100" dirty="0"/>
              <a:t>P</a:t>
            </a:r>
            <a:r>
              <a:rPr lang="en-GB" sz="1100" dirty="0" smtClean="0"/>
              <a:t>roblem </a:t>
            </a:r>
            <a:r>
              <a:rPr lang="en-GB" sz="1100" dirty="0"/>
              <a:t>solving that </a:t>
            </a:r>
            <a:r>
              <a:rPr lang="en-GB" sz="1100" dirty="0" smtClean="0"/>
              <a:t>is </a:t>
            </a:r>
            <a:r>
              <a:rPr lang="en-GB" sz="1100" dirty="0"/>
              <a:t>centred around the young person’s </a:t>
            </a:r>
            <a:r>
              <a:rPr lang="en-GB" sz="1100" dirty="0" smtClean="0"/>
              <a:t>needs</a:t>
            </a:r>
          </a:p>
          <a:p>
            <a:pPr lvl="1"/>
            <a:r>
              <a:rPr lang="en-GB" sz="1100" dirty="0" smtClean="0"/>
              <a:t>Done with the young person, not to them</a:t>
            </a:r>
          </a:p>
          <a:p>
            <a:r>
              <a:rPr lang="en-GB" sz="1200" b="1" dirty="0" smtClean="0"/>
              <a:t>Tracking</a:t>
            </a:r>
            <a:r>
              <a:rPr lang="en-GB" sz="1200" dirty="0" smtClean="0"/>
              <a:t> at all stages</a:t>
            </a:r>
            <a:endParaRPr lang="en-GB" sz="1200" dirty="0"/>
          </a:p>
        </p:txBody>
      </p:sp>
      <p:sp>
        <p:nvSpPr>
          <p:cNvPr id="5" name="Rounded Rectangle 4"/>
          <p:cNvSpPr/>
          <p:nvPr/>
        </p:nvSpPr>
        <p:spPr>
          <a:xfrm>
            <a:off x="5932045" y="669685"/>
            <a:ext cx="1372224"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Eligible schools identified</a:t>
            </a:r>
            <a:endParaRPr lang="en-GB" sz="1200" dirty="0"/>
          </a:p>
        </p:txBody>
      </p:sp>
      <p:cxnSp>
        <p:nvCxnSpPr>
          <p:cNvPr id="7" name="Straight Arrow Connector 6"/>
          <p:cNvCxnSpPr>
            <a:stCxn id="5" idx="2"/>
            <a:endCxn id="8" idx="0"/>
          </p:cNvCxnSpPr>
          <p:nvPr/>
        </p:nvCxnSpPr>
        <p:spPr>
          <a:xfrm>
            <a:off x="6618157" y="1074420"/>
            <a:ext cx="1" cy="154123"/>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961089" y="1228543"/>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Randomised</a:t>
            </a:r>
            <a:endParaRPr lang="en-GB" sz="1200" dirty="0"/>
          </a:p>
        </p:txBody>
      </p:sp>
      <p:sp>
        <p:nvSpPr>
          <p:cNvPr id="11" name="Rounded Rectangle 10"/>
          <p:cNvSpPr/>
          <p:nvPr/>
        </p:nvSpPr>
        <p:spPr>
          <a:xfrm>
            <a:off x="6760564" y="1855632"/>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Child Suspended for 1</a:t>
            </a:r>
            <a:r>
              <a:rPr lang="en-GB" sz="1100" baseline="30000" dirty="0" smtClean="0"/>
              <a:t>st</a:t>
            </a:r>
            <a:r>
              <a:rPr lang="en-GB" sz="1100" dirty="0" smtClean="0"/>
              <a:t> Time in Year</a:t>
            </a:r>
            <a:endParaRPr lang="en-GB" sz="1100" dirty="0"/>
          </a:p>
        </p:txBody>
      </p:sp>
      <p:cxnSp>
        <p:nvCxnSpPr>
          <p:cNvPr id="14" name="Elbow Connector 13"/>
          <p:cNvCxnSpPr>
            <a:stCxn id="8" idx="2"/>
            <a:endCxn id="11" idx="0"/>
          </p:cNvCxnSpPr>
          <p:nvPr/>
        </p:nvCxnSpPr>
        <p:spPr>
          <a:xfrm rot="16200000" flipH="1">
            <a:off x="6906718" y="1344717"/>
            <a:ext cx="222354" cy="799475"/>
          </a:xfrm>
          <a:prstGeom prst="bentConnector3">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5232816" y="1855631"/>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Child Suspended for 1</a:t>
            </a:r>
            <a:r>
              <a:rPr lang="en-GB" sz="1100" baseline="30000" dirty="0"/>
              <a:t>st</a:t>
            </a:r>
            <a:r>
              <a:rPr lang="en-GB" sz="1100" dirty="0"/>
              <a:t> Time in Year</a:t>
            </a:r>
          </a:p>
        </p:txBody>
      </p:sp>
      <p:cxnSp>
        <p:nvCxnSpPr>
          <p:cNvPr id="18" name="Elbow Connector 17"/>
          <p:cNvCxnSpPr>
            <a:stCxn id="8" idx="2"/>
            <a:endCxn id="17" idx="0"/>
          </p:cNvCxnSpPr>
          <p:nvPr/>
        </p:nvCxnSpPr>
        <p:spPr>
          <a:xfrm rot="5400000">
            <a:off x="6142846" y="1380318"/>
            <a:ext cx="222353" cy="728273"/>
          </a:xfrm>
          <a:prstGeom prst="bentConnector3">
            <a:avLst>
              <a:gd name="adj1" fmla="val 50000"/>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5232816" y="2402023"/>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Offered Mentoring</a:t>
            </a:r>
            <a:endParaRPr lang="en-GB" sz="1200" dirty="0"/>
          </a:p>
        </p:txBody>
      </p:sp>
      <p:cxnSp>
        <p:nvCxnSpPr>
          <p:cNvPr id="23" name="Straight Arrow Connector 22"/>
          <p:cNvCxnSpPr>
            <a:stCxn id="17" idx="2"/>
            <a:endCxn id="21" idx="0"/>
          </p:cNvCxnSpPr>
          <p:nvPr/>
        </p:nvCxnSpPr>
        <p:spPr>
          <a:xfrm>
            <a:off x="5889885" y="2260366"/>
            <a:ext cx="0" cy="141657"/>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5232816" y="2958035"/>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Pre-trial Questionnaires</a:t>
            </a:r>
            <a:endParaRPr lang="en-GB" sz="1200" dirty="0"/>
          </a:p>
        </p:txBody>
      </p:sp>
      <p:cxnSp>
        <p:nvCxnSpPr>
          <p:cNvPr id="27" name="Straight Arrow Connector 26"/>
          <p:cNvCxnSpPr>
            <a:stCxn id="21" idx="2"/>
            <a:endCxn id="26" idx="0"/>
          </p:cNvCxnSpPr>
          <p:nvPr/>
        </p:nvCxnSpPr>
        <p:spPr>
          <a:xfrm>
            <a:off x="5889885" y="2806758"/>
            <a:ext cx="0" cy="151277"/>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5232816" y="3514047"/>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6 sessions of mentoring</a:t>
            </a:r>
          </a:p>
        </p:txBody>
      </p:sp>
      <p:cxnSp>
        <p:nvCxnSpPr>
          <p:cNvPr id="31" name="Straight Arrow Connector 30"/>
          <p:cNvCxnSpPr>
            <a:stCxn id="26" idx="2"/>
            <a:endCxn id="30" idx="0"/>
          </p:cNvCxnSpPr>
          <p:nvPr/>
        </p:nvCxnSpPr>
        <p:spPr>
          <a:xfrm>
            <a:off x="5889885" y="3362770"/>
            <a:ext cx="0" cy="151277"/>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22" idx="0"/>
          </p:cNvCxnSpPr>
          <p:nvPr/>
        </p:nvCxnSpPr>
        <p:spPr>
          <a:xfrm>
            <a:off x="7417633" y="2260367"/>
            <a:ext cx="0" cy="141655"/>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6760564" y="2402022"/>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Business as Usual</a:t>
            </a:r>
          </a:p>
        </p:txBody>
      </p:sp>
      <p:sp>
        <p:nvSpPr>
          <p:cNvPr id="24" name="Rounded Rectangle 23"/>
          <p:cNvSpPr/>
          <p:nvPr/>
        </p:nvSpPr>
        <p:spPr>
          <a:xfrm>
            <a:off x="5232816" y="4070059"/>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Follow-up check in session</a:t>
            </a:r>
            <a:endParaRPr lang="en-GB" sz="1200" dirty="0"/>
          </a:p>
        </p:txBody>
      </p:sp>
      <p:sp>
        <p:nvSpPr>
          <p:cNvPr id="25" name="Rounded Rectangle 24"/>
          <p:cNvSpPr/>
          <p:nvPr/>
        </p:nvSpPr>
        <p:spPr>
          <a:xfrm>
            <a:off x="5232816" y="4618299"/>
            <a:ext cx="1314138" cy="404735"/>
          </a:xfrm>
          <a:prstGeom prst="roundRect">
            <a:avLst/>
          </a:prstGeom>
          <a:solidFill>
            <a:srgbClr val="0F8290"/>
          </a:solidFill>
          <a:ln>
            <a:solidFill>
              <a:srgbClr val="0F82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Post-trial Questionnaires</a:t>
            </a:r>
            <a:endParaRPr lang="en-GB" sz="1200" dirty="0"/>
          </a:p>
        </p:txBody>
      </p:sp>
      <p:cxnSp>
        <p:nvCxnSpPr>
          <p:cNvPr id="28" name="Straight Arrow Connector 27"/>
          <p:cNvCxnSpPr>
            <a:stCxn id="30" idx="2"/>
            <a:endCxn id="24" idx="0"/>
          </p:cNvCxnSpPr>
          <p:nvPr/>
        </p:nvCxnSpPr>
        <p:spPr>
          <a:xfrm>
            <a:off x="5889885" y="3918782"/>
            <a:ext cx="0" cy="151277"/>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2"/>
            <a:endCxn id="25" idx="0"/>
          </p:cNvCxnSpPr>
          <p:nvPr/>
        </p:nvCxnSpPr>
        <p:spPr>
          <a:xfrm>
            <a:off x="5889885" y="4474794"/>
            <a:ext cx="0" cy="143505"/>
          </a:xfrm>
          <a:prstGeom prst="straightConnector1">
            <a:avLst/>
          </a:prstGeom>
          <a:ln>
            <a:solidFill>
              <a:srgbClr val="0F829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500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fd8af12-c9da-42c6-b0df-04534722423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54A90641EE624D91467198465962E9" ma:contentTypeVersion="18" ma:contentTypeDescription="Create a new document." ma:contentTypeScope="" ma:versionID="3da064e6dad24917b5a07d1fd762bec0">
  <xsd:schema xmlns:xsd="http://www.w3.org/2001/XMLSchema" xmlns:xs="http://www.w3.org/2001/XMLSchema" xmlns:p="http://schemas.microsoft.com/office/2006/metadata/properties" xmlns:ns3="57d70a8a-aa01-4348-bee2-e5115aa37b47" xmlns:ns4="1fd8af12-c9da-42c6-b0df-04534722423c" targetNamespace="http://schemas.microsoft.com/office/2006/metadata/properties" ma:root="true" ma:fieldsID="fbb49e8699645bbfd25e056ebf8c6851" ns3:_="" ns4:_="">
    <xsd:import namespace="57d70a8a-aa01-4348-bee2-e5115aa37b47"/>
    <xsd:import namespace="1fd8af12-c9da-42c6-b0df-04534722423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d70a8a-aa01-4348-bee2-e5115aa37b4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d8af12-c9da-42c6-b0df-04534722423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EF2A5D-47E5-4565-BE2B-AA8057321AFD}">
  <ds:schemaRefs>
    <ds:schemaRef ds:uri="http://schemas.microsoft.com/office/2006/metadata/properties"/>
    <ds:schemaRef ds:uri="http://schemas.microsoft.com/office/2006/documentManagement/types"/>
    <ds:schemaRef ds:uri="http://purl.org/dc/terms/"/>
    <ds:schemaRef ds:uri="1fd8af12-c9da-42c6-b0df-04534722423c"/>
    <ds:schemaRef ds:uri="http://purl.org/dc/dcmitype/"/>
    <ds:schemaRef ds:uri="http://schemas.microsoft.com/office/infopath/2007/PartnerControls"/>
    <ds:schemaRef ds:uri="http://purl.org/dc/elements/1.1/"/>
    <ds:schemaRef ds:uri="http://schemas.openxmlformats.org/package/2006/metadata/core-properties"/>
    <ds:schemaRef ds:uri="57d70a8a-aa01-4348-bee2-e5115aa37b47"/>
    <ds:schemaRef ds:uri="http://www.w3.org/XML/1998/namespace"/>
  </ds:schemaRefs>
</ds:datastoreItem>
</file>

<file path=customXml/itemProps2.xml><?xml version="1.0" encoding="utf-8"?>
<ds:datastoreItem xmlns:ds="http://schemas.openxmlformats.org/officeDocument/2006/customXml" ds:itemID="{4888A0AE-2C35-4518-8F86-23BD2008F62D}">
  <ds:schemaRefs>
    <ds:schemaRef ds:uri="http://schemas.microsoft.com/sharepoint/v3/contenttype/forms"/>
  </ds:schemaRefs>
</ds:datastoreItem>
</file>

<file path=customXml/itemProps3.xml><?xml version="1.0" encoding="utf-8"?>
<ds:datastoreItem xmlns:ds="http://schemas.openxmlformats.org/officeDocument/2006/customXml" ds:itemID="{D73EFB98-535F-43AC-8F5B-8DE999CB5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d70a8a-aa01-4348-bee2-e5115aa37b47"/>
    <ds:schemaRef ds:uri="1fd8af12-c9da-42c6-b0df-045347224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21284</TotalTime>
  <Words>2922</Words>
  <Application>Microsoft Office PowerPoint</Application>
  <PresentationFormat>On-screen Show (16:9)</PresentationFormat>
  <Paragraphs>242</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Cabin</vt:lpstr>
      <vt:lpstr>Cabin SemiBold</vt:lpstr>
      <vt:lpstr>Calibri</vt:lpstr>
      <vt:lpstr>Lexend</vt:lpstr>
      <vt:lpstr>Office 2013 - 2022 Theme</vt:lpstr>
      <vt:lpstr>What Works Series: School Navigators 4th December 2024  Tori Olphin, M.B.E. – Head of Data Science, Research and Evaluation, Thames Valley Violence Prevention Partnership Paul Cheesbrough – Site Director, SOFEA South Midlands</vt:lpstr>
      <vt:lpstr>School Navigator Mentoring in Thames Valley</vt:lpstr>
      <vt:lpstr>Suspension from School</vt:lpstr>
      <vt:lpstr>Research Project Lifecycle</vt:lpstr>
      <vt:lpstr>Review of Previous Literature</vt:lpstr>
      <vt:lpstr>What is the School Navigator Trial?</vt:lpstr>
      <vt:lpstr>Cohort Identification</vt:lpstr>
      <vt:lpstr>We worked with SOFEA…</vt:lpstr>
      <vt:lpstr>What was delivered?</vt:lpstr>
      <vt:lpstr>How is it delivered?</vt:lpstr>
      <vt:lpstr>Relationships and People</vt:lpstr>
      <vt:lpstr>Results of the trial after full school year</vt:lpstr>
      <vt:lpstr>Overall Experimental Findings</vt:lpstr>
      <vt:lpstr>Additional Information</vt:lpstr>
      <vt:lpstr>Strengths and Difficulties Questionnaire (SDQ)</vt:lpstr>
      <vt:lpstr>Warwick Edinburgh Mental Well Being Scale (WEMWBS)</vt:lpstr>
      <vt:lpstr>What has been achieved: Navigator and Student perspectives</vt:lpstr>
      <vt:lpstr>Quotes from Young People</vt:lpstr>
      <vt:lpstr>Statistical significance and confidence</vt:lpstr>
      <vt:lpstr>What do the findings go on to mean?</vt:lpstr>
      <vt:lpstr>What does this mean?</vt:lpstr>
      <vt:lpstr>PowerPoint Presentation</vt:lpstr>
      <vt:lpstr>Important Factors</vt:lpstr>
      <vt:lpstr>Potential additional benefits</vt:lpstr>
      <vt:lpstr>Implications for wider adoption  and next steps</vt:lpstr>
      <vt:lpstr>Observations on Dosage and Exiting</vt:lpstr>
      <vt:lpstr>Moving from Experiment to Implementation</vt:lpstr>
      <vt:lpstr>Conclusions</vt:lpstr>
      <vt:lpstr>How did it feel to deliver this as part of an RCT?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Woodward</dc:creator>
  <cp:lastModifiedBy>Olphin, Tori (T1170)</cp:lastModifiedBy>
  <cp:revision>128</cp:revision>
  <dcterms:created xsi:type="dcterms:W3CDTF">2024-03-13T14:28:54Z</dcterms:created>
  <dcterms:modified xsi:type="dcterms:W3CDTF">2024-12-04T14:04:18Z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0x0101005254A90641EE624D91467198465962E9</vt:lpwstr>
  </property>
</Properties>
</file>