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488" r:id="rId2"/>
    <p:sldId id="547" r:id="rId3"/>
    <p:sldId id="268" r:id="rId4"/>
    <p:sldId id="313" r:id="rId5"/>
    <p:sldId id="546" r:id="rId6"/>
    <p:sldId id="485" r:id="rId7"/>
    <p:sldId id="259" r:id="rId8"/>
    <p:sldId id="487" r:id="rId9"/>
    <p:sldId id="486" r:id="rId10"/>
    <p:sldId id="256"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2" d="100"/>
          <a:sy n="112" d="100"/>
        </p:scale>
        <p:origin x="6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8A2ED-D4E8-41EE-A395-490BDF9A1DFF}" type="datetimeFigureOut">
              <a:rPr lang="en-GB" smtClean="0"/>
              <a:t>14/06/2023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FC862-B4BD-4A3A-AB1D-AF28ADD2503D}" type="slidenum">
              <a:rPr lang="en-GB" smtClean="0"/>
              <a:t>‹#›</a:t>
            </a:fld>
            <a:endParaRPr lang="en-GB"/>
          </a:p>
        </p:txBody>
      </p:sp>
    </p:spTree>
    <p:extLst>
      <p:ext uri="{BB962C8B-B14F-4D97-AF65-F5344CB8AC3E}">
        <p14:creationId xmlns:p14="http://schemas.microsoft.com/office/powerpoint/2010/main" val="359098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GB" sz="1200" b="0" i="0" dirty="0">
                <a:solidFill>
                  <a:srgbClr val="000000"/>
                </a:solidFill>
                <a:effectLst/>
                <a:latin typeface="Calibri" panose="020F0502020204030204" pitchFamily="34" charset="0"/>
              </a:rPr>
              <a:t>Domain one - Inspectors look at how the service is run and led, strategically. They look at workloads and staffing levels and whether there are arrangements for learning and development. Inspectors will look at any partnerships and services there may be and whether the right information is available, and facilities are in place to support staff. Partners at all levels are involved in the fieldwork aspect of the inspections themselves.</a:t>
            </a:r>
            <a:endParaRPr lang="en-GB" sz="1400" b="0" i="0" dirty="0">
              <a:solidFill>
                <a:srgbClr val="000000"/>
              </a:solidFill>
              <a:effectLst/>
              <a:latin typeface="Segoe UI" panose="020B0502040204020203" pitchFamily="34" charset="0"/>
            </a:endParaRPr>
          </a:p>
          <a:p>
            <a:pPr marL="171450" indent="-171450">
              <a:buFont typeface="Arial"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1DE521-0F93-450F-B0CF-1E467748B00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668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charset="0"/>
              <a:buChar char="•"/>
              <a:tabLst/>
              <a:defRPr/>
            </a:pPr>
            <a:r>
              <a:rPr lang="en-GB" sz="1200" b="0" i="0" dirty="0">
                <a:solidFill>
                  <a:srgbClr val="000000"/>
                </a:solidFill>
                <a:effectLst/>
                <a:latin typeface="Calibri" panose="020F0502020204030204" pitchFamily="34" charset="0"/>
              </a:rPr>
              <a:t>Domain one - Inspectors look at how the service is run and led, strategically. They look at workloads and staffing levels and whether there are arrangements for learning and development. Inspectors will look at any partnerships and services there may be and whether the right information is available, and facilities are in place to support staff. Partners at all levels are involved in the fieldwork aspect of the inspections themselves.</a:t>
            </a:r>
            <a:endParaRPr lang="en-GB" sz="1400" b="0" i="0" dirty="0">
              <a:solidFill>
                <a:srgbClr val="000000"/>
              </a:solidFill>
              <a:effectLst/>
              <a:latin typeface="Segoe UI" panose="020B0502040204020203" pitchFamily="34" charset="0"/>
            </a:endParaRPr>
          </a:p>
          <a:p>
            <a:pPr marL="171450" indent="-171450">
              <a:buFont typeface="Arial"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1DE521-0F93-450F-B0CF-1E467748B00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654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170474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2362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6249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3001571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7796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1732937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33164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1486733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85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206030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5CC32-00BA-46FA-B9B2-10768E654FC6}" type="datetimeFigureOut">
              <a:rPr lang="en-GB" smtClean="0"/>
              <a:t>14/06/2023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28940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F5CC32-00BA-46FA-B9B2-10768E654FC6}" type="datetimeFigureOut">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219854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F5CC32-00BA-46FA-B9B2-10768E654FC6}" type="datetimeFigureOut">
              <a:rPr lang="en-GB" smtClean="0"/>
              <a:t>14/06/2023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387089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F5CC32-00BA-46FA-B9B2-10768E654FC6}" type="datetimeFigureOut">
              <a:rPr lang="en-GB" smtClean="0"/>
              <a:t>14/06/2023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428083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5CC32-00BA-46FA-B9B2-10768E654FC6}" type="datetimeFigureOut">
              <a:rPr lang="en-GB" smtClean="0"/>
              <a:t>14/06/2023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392092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F5CC32-00BA-46FA-B9B2-10768E654FC6}" type="datetimeFigureOut">
              <a:rPr lang="en-GB" smtClean="0"/>
              <a:t>14/06/2023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892C2-7D90-4F03-93BF-6F8F70E85CAB}" type="slidenum">
              <a:rPr lang="en-GB" smtClean="0"/>
              <a:t>‹#›</a:t>
            </a:fld>
            <a:endParaRPr lang="en-GB"/>
          </a:p>
        </p:txBody>
      </p:sp>
    </p:spTree>
    <p:extLst>
      <p:ext uri="{BB962C8B-B14F-4D97-AF65-F5344CB8AC3E}">
        <p14:creationId xmlns:p14="http://schemas.microsoft.com/office/powerpoint/2010/main" val="336475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3892C2-7D90-4F03-93BF-6F8F70E85CAB}" type="slidenum">
              <a:rPr lang="en-GB" smtClean="0"/>
              <a:t>‹#›</a:t>
            </a:fld>
            <a:endParaRPr lang="en-GB"/>
          </a:p>
        </p:txBody>
      </p:sp>
      <p:sp>
        <p:nvSpPr>
          <p:cNvPr id="5" name="Date Placeholder 4"/>
          <p:cNvSpPr>
            <a:spLocks noGrp="1"/>
          </p:cNvSpPr>
          <p:nvPr>
            <p:ph type="dt" sz="half" idx="10"/>
          </p:nvPr>
        </p:nvSpPr>
        <p:spPr/>
        <p:txBody>
          <a:bodyPr/>
          <a:lstStyle/>
          <a:p>
            <a:fld id="{FFF5CC32-00BA-46FA-B9B2-10768E654FC6}" type="datetimeFigureOut">
              <a:rPr lang="en-GB" smtClean="0"/>
              <a:t>14/06/2023</a:t>
            </a:fld>
            <a:endParaRPr lang="en-GB"/>
          </a:p>
        </p:txBody>
      </p:sp>
    </p:spTree>
    <p:extLst>
      <p:ext uri="{BB962C8B-B14F-4D97-AF65-F5344CB8AC3E}">
        <p14:creationId xmlns:p14="http://schemas.microsoft.com/office/powerpoint/2010/main" val="304969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F5CC32-00BA-46FA-B9B2-10768E654FC6}" type="datetimeFigureOut">
              <a:rPr lang="en-GB" smtClean="0"/>
              <a:t>14/06/2023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3892C2-7D90-4F03-93BF-6F8F70E85CAB}" type="slidenum">
              <a:rPr lang="en-GB" smtClean="0"/>
              <a:t>‹#›</a:t>
            </a:fld>
            <a:endParaRPr lang="en-GB"/>
          </a:p>
        </p:txBody>
      </p:sp>
      <p:sp>
        <p:nvSpPr>
          <p:cNvPr id="7" name="TextBox 6">
            <a:extLst>
              <a:ext uri="{FF2B5EF4-FFF2-40B4-BE49-F238E27FC236}">
                <a16:creationId xmlns:a16="http://schemas.microsoft.com/office/drawing/2014/main" id="{4CAEE3A7-7F65-869D-AAA9-40BD386DC261}"/>
              </a:ext>
            </a:extLst>
          </p:cNvPr>
          <p:cNvSpPr txBox="1"/>
          <p:nvPr userDrawn="1">
            <p:extLst>
              <p:ext uri="{1162E1C5-73C7-4A58-AE30-91384D911F3F}">
                <p184:classification xmlns:p184="http://schemas.microsoft.com/office/powerpoint/2018/4/main" val="ftr"/>
              </p:ext>
            </p:extLst>
          </p:nvPr>
        </p:nvSpPr>
        <p:spPr>
          <a:xfrm>
            <a:off x="63500" y="6642100"/>
            <a:ext cx="88328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Private: Information that contains a small amount of sensitive data which is essential to communicate with an individual but doesn’t require to be sent via secure methods.</a:t>
            </a:r>
          </a:p>
        </p:txBody>
      </p:sp>
    </p:spTree>
    <p:extLst>
      <p:ext uri="{BB962C8B-B14F-4D97-AF65-F5344CB8AC3E}">
        <p14:creationId xmlns:p14="http://schemas.microsoft.com/office/powerpoint/2010/main" val="42521300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legislation.gov.uk/ukpga/1998/37/part/III/crossheading/youth-justice" TargetMode="External"/><Relationship Id="rId1" Type="http://schemas.openxmlformats.org/officeDocument/2006/relationships/slideLayout" Target="../slideLayouts/slideLayout1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40B36D-2067-DFC7-ADD8-6D09B28A1DF5}"/>
              </a:ext>
            </a:extLst>
          </p:cNvPr>
          <p:cNvSpPr>
            <a:spLocks noGrp="1"/>
          </p:cNvSpPr>
          <p:nvPr>
            <p:ph type="title"/>
          </p:nvPr>
        </p:nvSpPr>
        <p:spPr/>
        <p:txBody>
          <a:bodyPr/>
          <a:lstStyle/>
          <a:p>
            <a:r>
              <a:rPr lang="en-GB" dirty="0">
                <a:solidFill>
                  <a:srgbClr val="0070C0"/>
                </a:solidFill>
              </a:rPr>
              <a:t>Youth Justice Services and serious violence - a webinar for all Thames Valley partners</a:t>
            </a:r>
          </a:p>
        </p:txBody>
      </p:sp>
      <p:sp>
        <p:nvSpPr>
          <p:cNvPr id="4" name="Text Placeholder 3">
            <a:extLst>
              <a:ext uri="{FF2B5EF4-FFF2-40B4-BE49-F238E27FC236}">
                <a16:creationId xmlns:a16="http://schemas.microsoft.com/office/drawing/2014/main" id="{2436AE43-2DB2-5DB2-A08A-685D0879E8B3}"/>
              </a:ext>
            </a:extLst>
          </p:cNvPr>
          <p:cNvSpPr>
            <a:spLocks noGrp="1"/>
          </p:cNvSpPr>
          <p:nvPr>
            <p:ph type="body" idx="1"/>
          </p:nvPr>
        </p:nvSpPr>
        <p:spPr/>
        <p:txBody>
          <a:bodyPr>
            <a:normAutofit/>
          </a:bodyPr>
          <a:lstStyle/>
          <a:p>
            <a:r>
              <a:rPr lang="en-GB" dirty="0"/>
              <a:t>Milton Keynes 		Bracknell						Reading </a:t>
            </a:r>
          </a:p>
          <a:p>
            <a:r>
              <a:rPr lang="en-GB" dirty="0"/>
              <a:t>Oxfordshire			Windsor &amp; Maidenhead			Youth Justice Board</a:t>
            </a:r>
          </a:p>
          <a:p>
            <a:r>
              <a:rPr lang="en-GB" dirty="0"/>
              <a:t>Buckinghamshire		Slough</a:t>
            </a:r>
          </a:p>
          <a:p>
            <a:r>
              <a:rPr lang="en-GB" dirty="0"/>
              <a:t>West Berks			Wokingham</a:t>
            </a:r>
          </a:p>
        </p:txBody>
      </p:sp>
    </p:spTree>
    <p:extLst>
      <p:ext uri="{BB962C8B-B14F-4D97-AF65-F5344CB8AC3E}">
        <p14:creationId xmlns:p14="http://schemas.microsoft.com/office/powerpoint/2010/main" val="279584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64553-3337-3BE2-CE3A-B190F70B3E60}"/>
              </a:ext>
            </a:extLst>
          </p:cNvPr>
          <p:cNvSpPr>
            <a:spLocks noGrp="1"/>
          </p:cNvSpPr>
          <p:nvPr>
            <p:ph type="ctrTitle" idx="4294967295"/>
          </p:nvPr>
        </p:nvSpPr>
        <p:spPr>
          <a:xfrm>
            <a:off x="1967593" y="2298927"/>
            <a:ext cx="7767638" cy="1646237"/>
          </a:xfrm>
        </p:spPr>
        <p:txBody>
          <a:bodyPr/>
          <a:lstStyle/>
          <a:p>
            <a:r>
              <a:rPr lang="en-GB" dirty="0">
                <a:solidFill>
                  <a:srgbClr val="0070C0"/>
                </a:solidFill>
                <a:latin typeface="Arial" panose="020B0604020202020204" pitchFamily="34" charset="0"/>
                <a:cs typeface="Arial" panose="020B0604020202020204" pitchFamily="34" charset="0"/>
              </a:rPr>
              <a:t>LEARNING FOR THE FUTURE</a:t>
            </a:r>
          </a:p>
        </p:txBody>
      </p:sp>
    </p:spTree>
    <p:extLst>
      <p:ext uri="{BB962C8B-B14F-4D97-AF65-F5344CB8AC3E}">
        <p14:creationId xmlns:p14="http://schemas.microsoft.com/office/powerpoint/2010/main" val="63340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86662-31DA-B139-F7DE-00928AB47BF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Serious Violence Duty and Child First agenda</a:t>
            </a:r>
          </a:p>
        </p:txBody>
      </p:sp>
      <p:sp>
        <p:nvSpPr>
          <p:cNvPr id="3" name="Content Placeholder 2">
            <a:extLst>
              <a:ext uri="{FF2B5EF4-FFF2-40B4-BE49-F238E27FC236}">
                <a16:creationId xmlns:a16="http://schemas.microsoft.com/office/drawing/2014/main" id="{02D3326E-C2CF-D7EE-CF52-5270AA31C21C}"/>
              </a:ext>
            </a:extLst>
          </p:cNvPr>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Co-production vs consultation (Serious Violence Strategy, Strategic Needs Assessments and CSP crime reduction strategy )</a:t>
            </a:r>
          </a:p>
          <a:p>
            <a:r>
              <a:rPr lang="en-GB" dirty="0">
                <a:latin typeface="Arial" panose="020B0604020202020204" pitchFamily="34" charset="0"/>
                <a:cs typeface="Arial" panose="020B0604020202020204" pitchFamily="34" charset="0"/>
              </a:rPr>
              <a:t>YJS are experts and therefore are central in the u18 crime and serious violence agenda: meaningful involvement</a:t>
            </a:r>
          </a:p>
          <a:p>
            <a:r>
              <a:rPr lang="en-GB" dirty="0">
                <a:latin typeface="Arial" panose="020B0604020202020204" pitchFamily="34" charset="0"/>
                <a:cs typeface="Arial" panose="020B0604020202020204" pitchFamily="34" charset="0"/>
              </a:rPr>
              <a:t>Strengthen the connection between VRU Coordinators and their YJS</a:t>
            </a:r>
          </a:p>
          <a:p>
            <a:r>
              <a:rPr lang="en-GB" dirty="0">
                <a:latin typeface="Arial" panose="020B0604020202020204" pitchFamily="34" charset="0"/>
                <a:cs typeface="Arial" panose="020B0604020202020204" pitchFamily="34" charset="0"/>
              </a:rPr>
              <a:t>Clear distinction between the CSP/YJS crime prevention agenda and the serious violence one</a:t>
            </a:r>
          </a:p>
          <a:p>
            <a:r>
              <a:rPr lang="en-GB" dirty="0">
                <a:latin typeface="Arial" panose="020B0604020202020204" pitchFamily="34" charset="0"/>
                <a:cs typeface="Arial" panose="020B0604020202020204" pitchFamily="34" charset="0"/>
              </a:rPr>
              <a:t>Reduce risk of duplicating resources and strategies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268882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CE599-509A-5437-984C-76CA1A45E532}"/>
              </a:ext>
            </a:extLst>
          </p:cNvPr>
          <p:cNvSpPr>
            <a:spLocks noGrp="1"/>
          </p:cNvSpPr>
          <p:nvPr>
            <p:ph type="title"/>
          </p:nvPr>
        </p:nvSpPr>
        <p:spPr>
          <a:xfrm>
            <a:off x="2223330" y="1335462"/>
            <a:ext cx="8596668" cy="2934879"/>
          </a:xfrm>
        </p:spPr>
        <p:txBody>
          <a:bodyPr>
            <a:normAutofit/>
          </a:bodyPr>
          <a:lstStyle/>
          <a:p>
            <a:r>
              <a:rPr lang="en-GB" dirty="0"/>
              <a:t>The Youth Justice Board</a:t>
            </a:r>
            <a:br>
              <a:rPr lang="en-GB" dirty="0"/>
            </a:br>
            <a:br>
              <a:rPr lang="en-GB" dirty="0"/>
            </a:br>
            <a:r>
              <a:rPr lang="en-GB" dirty="0"/>
              <a:t>Role</a:t>
            </a:r>
            <a:br>
              <a:rPr lang="en-GB" dirty="0"/>
            </a:br>
            <a:r>
              <a:rPr lang="en-GB" dirty="0"/>
              <a:t>Responsibilities</a:t>
            </a:r>
            <a:br>
              <a:rPr lang="en-GB" dirty="0"/>
            </a:br>
            <a:r>
              <a:rPr lang="en-GB" dirty="0"/>
              <a:t>Child First approach </a:t>
            </a:r>
          </a:p>
        </p:txBody>
      </p:sp>
    </p:spTree>
    <p:extLst>
      <p:ext uri="{BB962C8B-B14F-4D97-AF65-F5344CB8AC3E}">
        <p14:creationId xmlns:p14="http://schemas.microsoft.com/office/powerpoint/2010/main" val="404673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Freeform 306">
            <a:hlinkClick r:id="rId2"/>
          </p:cNvPr>
          <p:cNvSpPr/>
          <p:nvPr/>
        </p:nvSpPr>
        <p:spPr>
          <a:xfrm>
            <a:off x="1524000" y="0"/>
            <a:ext cx="9144000" cy="6858000"/>
          </a:xfrm>
          <a:custGeom>
            <a:avLst/>
            <a:gdLst/>
            <a:ahLst/>
            <a:cxnLst/>
            <a:rect l="0" t="0" r="0" b="0"/>
            <a:pathLst>
              <a:path w="9144000" h="6858000">
                <a:moveTo>
                  <a:pt x="0" y="6858000"/>
                </a:moveTo>
                <a:lnTo>
                  <a:pt x="9144000" y="6858000"/>
                </a:lnTo>
                <a:lnTo>
                  <a:pt x="9144000" y="0"/>
                </a:lnTo>
                <a:lnTo>
                  <a:pt x="0" y="0"/>
                </a:lnTo>
                <a:lnTo>
                  <a:pt x="0" y="6858000"/>
                </a:lnTo>
                <a:close/>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307" name="Picture 10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775192" y="304802"/>
            <a:ext cx="1601724" cy="1083563"/>
          </a:xfrm>
          <a:prstGeom prst="rect">
            <a:avLst/>
          </a:prstGeom>
          <a:noFill/>
        </p:spPr>
      </p:pic>
      <p:sp>
        <p:nvSpPr>
          <p:cNvPr id="308" name="Freeform 308">
            <a:hlinkClick r:id="rId2"/>
          </p:cNvPr>
          <p:cNvSpPr/>
          <p:nvPr/>
        </p:nvSpPr>
        <p:spPr>
          <a:xfrm>
            <a:off x="5940934" y="717931"/>
            <a:ext cx="2089403" cy="12192"/>
          </a:xfrm>
          <a:custGeom>
            <a:avLst/>
            <a:gdLst/>
            <a:ahLst/>
            <a:cxnLst/>
            <a:rect l="0" t="0" r="0" b="0"/>
            <a:pathLst>
              <a:path w="2089403" h="12192">
                <a:moveTo>
                  <a:pt x="0" y="0"/>
                </a:moveTo>
                <a:lnTo>
                  <a:pt x="1044701" y="0"/>
                </a:lnTo>
                <a:lnTo>
                  <a:pt x="2089403" y="0"/>
                </a:lnTo>
                <a:lnTo>
                  <a:pt x="2089403" y="12192"/>
                </a:lnTo>
                <a:lnTo>
                  <a:pt x="1044701" y="12192"/>
                </a:lnTo>
                <a:lnTo>
                  <a:pt x="0" y="12192"/>
                </a:lnTo>
                <a:close/>
                <a:moveTo>
                  <a:pt x="1723136" y="6140069"/>
                </a:moveTo>
              </a:path>
            </a:pathLst>
          </a:custGeom>
          <a:solidFill>
            <a:srgbClr val="0000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309" name="Picture 30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a:xfrm>
            <a:off x="5141977" y="3235453"/>
            <a:ext cx="1479803" cy="1478280"/>
          </a:xfrm>
          <a:prstGeom prst="rect">
            <a:avLst/>
          </a:prstGeom>
          <a:noFill/>
        </p:spPr>
      </p:pic>
      <p:pic>
        <p:nvPicPr>
          <p:cNvPr id="310" name="Picture 310">
            <a:hlinkClick r:id="rId2"/>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a:xfrm>
            <a:off x="5088635" y="950978"/>
            <a:ext cx="1478280" cy="2235707"/>
          </a:xfrm>
          <a:prstGeom prst="rect">
            <a:avLst/>
          </a:prstGeom>
          <a:noFill/>
        </p:spPr>
      </p:pic>
      <p:pic>
        <p:nvPicPr>
          <p:cNvPr id="311" name="Picture 31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a:xfrm>
            <a:off x="6489191" y="1856233"/>
            <a:ext cx="1917192" cy="1671827"/>
          </a:xfrm>
          <a:prstGeom prst="rect">
            <a:avLst/>
          </a:prstGeom>
          <a:noFill/>
        </p:spPr>
      </p:pic>
      <p:pic>
        <p:nvPicPr>
          <p:cNvPr id="312" name="Picture 31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a:xfrm>
            <a:off x="6595871" y="3764281"/>
            <a:ext cx="2188464" cy="1478280"/>
          </a:xfrm>
          <a:prstGeom prst="rect">
            <a:avLst/>
          </a:prstGeom>
          <a:noFill/>
        </p:spPr>
      </p:pic>
      <p:pic>
        <p:nvPicPr>
          <p:cNvPr id="313" name="Picture 31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a:xfrm>
            <a:off x="6138672" y="4623816"/>
            <a:ext cx="1505711" cy="2116835"/>
          </a:xfrm>
          <a:prstGeom prst="rect">
            <a:avLst/>
          </a:prstGeom>
          <a:noFill/>
        </p:spPr>
      </p:pic>
      <p:pic>
        <p:nvPicPr>
          <p:cNvPr id="314" name="Picture 31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a:xfrm>
            <a:off x="4088892" y="4623818"/>
            <a:ext cx="1491996" cy="2087879"/>
          </a:xfrm>
          <a:prstGeom prst="rect">
            <a:avLst/>
          </a:prstGeom>
          <a:noFill/>
        </p:spPr>
      </p:pic>
      <p:pic>
        <p:nvPicPr>
          <p:cNvPr id="315" name="Picture 315"/>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a:xfrm>
            <a:off x="2999232" y="3761234"/>
            <a:ext cx="2180844" cy="1479803"/>
          </a:xfrm>
          <a:prstGeom prst="rect">
            <a:avLst/>
          </a:prstGeom>
          <a:noFill/>
        </p:spPr>
      </p:pic>
      <p:pic>
        <p:nvPicPr>
          <p:cNvPr id="316" name="Picture 31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a:xfrm>
            <a:off x="3326893" y="1869950"/>
            <a:ext cx="1929383" cy="1671827"/>
          </a:xfrm>
          <a:prstGeom prst="rect">
            <a:avLst/>
          </a:prstGeom>
          <a:noFill/>
        </p:spPr>
      </p:pic>
      <p:sp>
        <p:nvSpPr>
          <p:cNvPr id="317" name="Rectangle 317"/>
          <p:cNvSpPr/>
          <p:nvPr/>
        </p:nvSpPr>
        <p:spPr>
          <a:xfrm>
            <a:off x="339365" y="399290"/>
            <a:ext cx="7823976" cy="308418"/>
          </a:xfrm>
          <a:prstGeom prst="rect">
            <a:avLst/>
          </a:prstGeom>
        </p:spPr>
        <p:txBody>
          <a:bodyPr wrap="square" lIns="0" tIns="0" rIns="0" bIns="0">
            <a:spAutoFit/>
          </a:bodyPr>
          <a:lstStyle/>
          <a:p>
            <a:r>
              <a:rPr lang="en-US" sz="2004" b="1" kern="0" dirty="0">
                <a:solidFill>
                  <a:srgbClr val="512480"/>
                </a:solidFill>
                <a:latin typeface="Arial"/>
                <a:hlinkClick r:id="rId2"/>
              </a:rPr>
              <a:t>Statutor</a:t>
            </a:r>
            <a:r>
              <a:rPr lang="en-US" sz="2004" b="1" kern="0" spc="-31" dirty="0">
                <a:solidFill>
                  <a:srgbClr val="512480"/>
                </a:solidFill>
                <a:latin typeface="Arial"/>
                <a:hlinkClick r:id="rId2"/>
              </a:rPr>
              <a:t>y</a:t>
            </a:r>
            <a:r>
              <a:rPr lang="en-US" sz="2004" b="1" kern="0" dirty="0">
                <a:solidFill>
                  <a:srgbClr val="512480"/>
                </a:solidFill>
                <a:latin typeface="Arial"/>
                <a:hlinkClick r:id="rId2"/>
              </a:rPr>
              <a:t> duties</a:t>
            </a:r>
            <a:r>
              <a:rPr lang="en-US" sz="2004" b="1" kern="0" spc="-15" dirty="0">
                <a:solidFill>
                  <a:srgbClr val="512480"/>
                </a:solidFill>
                <a:latin typeface="Arial"/>
                <a:hlinkClick r:id="rId2"/>
              </a:rPr>
              <a:t> </a:t>
            </a:r>
            <a:r>
              <a:rPr lang="en-US" sz="2004" b="1" kern="0" dirty="0">
                <a:solidFill>
                  <a:srgbClr val="512480"/>
                </a:solidFill>
                <a:latin typeface="Arial"/>
                <a:hlinkClick r:id="rId2"/>
              </a:rPr>
              <a:t>as</a:t>
            </a:r>
            <a:r>
              <a:rPr lang="en-US" sz="2004" b="1" kern="0" spc="-15" dirty="0">
                <a:solidFill>
                  <a:srgbClr val="512480"/>
                </a:solidFill>
                <a:latin typeface="Arial"/>
                <a:hlinkClick r:id="rId2"/>
              </a:rPr>
              <a:t> </a:t>
            </a:r>
            <a:r>
              <a:rPr lang="en-US" sz="2004" b="1" kern="0" dirty="0">
                <a:solidFill>
                  <a:srgbClr val="512480"/>
                </a:solidFill>
                <a:latin typeface="Arial"/>
                <a:hlinkClick r:id="rId2"/>
              </a:rPr>
              <a:t>set</a:t>
            </a:r>
            <a:r>
              <a:rPr lang="en-US" sz="2004" b="1" kern="0" spc="-31" dirty="0">
                <a:solidFill>
                  <a:srgbClr val="512480"/>
                </a:solidFill>
                <a:latin typeface="Arial"/>
                <a:hlinkClick r:id="rId2"/>
              </a:rPr>
              <a:t> </a:t>
            </a:r>
            <a:r>
              <a:rPr lang="en-US" sz="2004" b="1" kern="0" dirty="0">
                <a:solidFill>
                  <a:srgbClr val="512480"/>
                </a:solidFill>
                <a:latin typeface="Arial"/>
                <a:hlinkClick r:id="rId2"/>
              </a:rPr>
              <a:t>out</a:t>
            </a:r>
            <a:r>
              <a:rPr lang="en-US" sz="2004" b="1" kern="0" spc="-15" dirty="0">
                <a:solidFill>
                  <a:srgbClr val="512480"/>
                </a:solidFill>
                <a:latin typeface="Arial"/>
                <a:hlinkClick r:id="rId2"/>
              </a:rPr>
              <a:t> </a:t>
            </a:r>
            <a:r>
              <a:rPr lang="en-US" sz="2004" b="1" kern="0" dirty="0">
                <a:solidFill>
                  <a:srgbClr val="512480"/>
                </a:solidFill>
                <a:latin typeface="Arial"/>
                <a:hlinkClick r:id="rId2"/>
              </a:rPr>
              <a:t>in</a:t>
            </a:r>
            <a:r>
              <a:rPr lang="en-US" sz="2004" b="1" kern="0" spc="-11" dirty="0">
                <a:solidFill>
                  <a:srgbClr val="512480"/>
                </a:solidFill>
                <a:latin typeface="Arial"/>
                <a:hlinkClick r:id="rId2"/>
              </a:rPr>
              <a:t> </a:t>
            </a:r>
            <a:r>
              <a:rPr lang="en-US" sz="2004" b="1" kern="0" dirty="0">
                <a:solidFill>
                  <a:srgbClr val="512480"/>
                </a:solidFill>
                <a:latin typeface="Arial"/>
                <a:hlinkClick r:id="rId2"/>
              </a:rPr>
              <a:t>the </a:t>
            </a:r>
            <a:r>
              <a:rPr lang="en-US" sz="2004" b="1" kern="0" dirty="0">
                <a:solidFill>
                  <a:srgbClr val="0000FF"/>
                </a:solidFill>
                <a:latin typeface="Arial"/>
                <a:hlinkClick r:id="rId2"/>
              </a:rPr>
              <a:t>Crime</a:t>
            </a:r>
            <a:r>
              <a:rPr lang="en-US" sz="2004" b="1" kern="0" spc="-21" dirty="0">
                <a:solidFill>
                  <a:srgbClr val="0000FF"/>
                </a:solidFill>
                <a:latin typeface="Arial"/>
                <a:hlinkClick r:id="rId2"/>
              </a:rPr>
              <a:t> </a:t>
            </a:r>
            <a:r>
              <a:rPr lang="en-US" sz="2004" b="1" kern="0" dirty="0">
                <a:solidFill>
                  <a:srgbClr val="0000FF"/>
                </a:solidFill>
                <a:latin typeface="Arial"/>
                <a:hlinkClick r:id="rId2"/>
              </a:rPr>
              <a:t>&amp;</a:t>
            </a:r>
            <a:r>
              <a:rPr lang="en-US" sz="2004" b="1" kern="0" spc="-13" dirty="0">
                <a:solidFill>
                  <a:srgbClr val="0000FF"/>
                </a:solidFill>
                <a:latin typeface="Arial"/>
                <a:hlinkClick r:id="rId2"/>
              </a:rPr>
              <a:t> </a:t>
            </a:r>
            <a:r>
              <a:rPr lang="en-US" sz="2004" b="1" kern="0" dirty="0">
                <a:solidFill>
                  <a:srgbClr val="0000FF"/>
                </a:solidFill>
                <a:latin typeface="Arial"/>
                <a:hlinkClick r:id="rId2"/>
              </a:rPr>
              <a:t>Disorder</a:t>
            </a:r>
            <a:r>
              <a:rPr lang="en-US" sz="2004" b="1" kern="0" dirty="0">
                <a:solidFill>
                  <a:srgbClr val="0000FF"/>
                </a:solidFill>
                <a:latin typeface="Arial"/>
              </a:rPr>
              <a:t> </a:t>
            </a:r>
            <a:r>
              <a:rPr lang="en-US" sz="2004" b="1" u="sng" kern="0" dirty="0">
                <a:solidFill>
                  <a:srgbClr val="0000FF"/>
                </a:solidFill>
                <a:latin typeface="Arial"/>
                <a:hlinkClick r:id="rId2"/>
              </a:rPr>
              <a:t>Ac</a:t>
            </a:r>
            <a:r>
              <a:rPr lang="en-US" sz="2004" b="1" u="sng" kern="0" spc="547" dirty="0">
                <a:solidFill>
                  <a:srgbClr val="0000FF"/>
                </a:solidFill>
                <a:latin typeface="Arial"/>
                <a:hlinkClick r:id="rId2"/>
              </a:rPr>
              <a:t>t</a:t>
            </a:r>
            <a:r>
              <a:rPr lang="en-US" sz="2004" b="1" kern="0" dirty="0">
                <a:solidFill>
                  <a:srgbClr val="512480"/>
                </a:solidFill>
                <a:latin typeface="Arial"/>
                <a:hlinkClick r:id="rId2"/>
              </a:rPr>
              <a:t>1998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 name="Freeform 1333"/>
          <p:cNvSpPr/>
          <p:nvPr/>
        </p:nvSpPr>
        <p:spPr>
          <a:xfrm>
            <a:off x="1524000" y="0"/>
            <a:ext cx="9144000" cy="6858000"/>
          </a:xfrm>
          <a:custGeom>
            <a:avLst/>
            <a:gdLst/>
            <a:ahLst/>
            <a:cxnLst/>
            <a:rect l="0" t="0" r="0" b="0"/>
            <a:pathLst>
              <a:path w="9144000" h="6858000">
                <a:moveTo>
                  <a:pt x="0" y="6858000"/>
                </a:moveTo>
                <a:lnTo>
                  <a:pt x="9144000" y="6858000"/>
                </a:lnTo>
                <a:lnTo>
                  <a:pt x="9144000" y="0"/>
                </a:lnTo>
                <a:lnTo>
                  <a:pt x="0" y="0"/>
                </a:lnTo>
                <a:lnTo>
                  <a:pt x="0" y="6858000"/>
                </a:lnTo>
                <a:close/>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1334" name="Picture 10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775192" y="304802"/>
            <a:ext cx="1601724" cy="1083563"/>
          </a:xfrm>
          <a:prstGeom prst="rect">
            <a:avLst/>
          </a:prstGeom>
          <a:noFill/>
        </p:spPr>
      </p:pic>
      <p:sp>
        <p:nvSpPr>
          <p:cNvPr id="1335" name="Freeform 1335"/>
          <p:cNvSpPr/>
          <p:nvPr/>
        </p:nvSpPr>
        <p:spPr>
          <a:xfrm>
            <a:off x="5114545" y="1344169"/>
            <a:ext cx="5257799" cy="5257801"/>
          </a:xfrm>
          <a:custGeom>
            <a:avLst/>
            <a:gdLst/>
            <a:ahLst/>
            <a:cxnLst/>
            <a:rect l="0" t="0" r="0" b="0"/>
            <a:pathLst>
              <a:path w="5257799" h="5257801">
                <a:moveTo>
                  <a:pt x="0" y="2628900"/>
                </a:moveTo>
                <a:lnTo>
                  <a:pt x="2628900" y="0"/>
                </a:lnTo>
                <a:lnTo>
                  <a:pt x="5257799" y="2628900"/>
                </a:lnTo>
                <a:lnTo>
                  <a:pt x="2628900" y="5257801"/>
                </a:lnTo>
                <a:close/>
                <a:moveTo>
                  <a:pt x="-705612" y="5513832"/>
                </a:moveTo>
              </a:path>
            </a:pathLst>
          </a:custGeom>
          <a:solidFill>
            <a:srgbClr val="D1CCD8">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336" name="Freeform 1336"/>
          <p:cNvSpPr/>
          <p:nvPr/>
        </p:nvSpPr>
        <p:spPr>
          <a:xfrm>
            <a:off x="5613654" y="1844803"/>
            <a:ext cx="2051305" cy="2049780"/>
          </a:xfrm>
          <a:custGeom>
            <a:avLst/>
            <a:gdLst/>
            <a:ahLst/>
            <a:cxnLst/>
            <a:rect l="0" t="0" r="0" b="0"/>
            <a:pathLst>
              <a:path w="2051305" h="2049780">
                <a:moveTo>
                  <a:pt x="0" y="341630"/>
                </a:moveTo>
                <a:cubicBezTo>
                  <a:pt x="0" y="152907"/>
                  <a:pt x="152908" y="0"/>
                  <a:pt x="341631" y="0"/>
                </a:cubicBezTo>
                <a:lnTo>
                  <a:pt x="1709675" y="0"/>
                </a:lnTo>
                <a:cubicBezTo>
                  <a:pt x="1898397" y="0"/>
                  <a:pt x="2051305" y="152907"/>
                  <a:pt x="2051305" y="341630"/>
                </a:cubicBezTo>
                <a:lnTo>
                  <a:pt x="2051305" y="1708150"/>
                </a:lnTo>
                <a:cubicBezTo>
                  <a:pt x="2051305" y="1896871"/>
                  <a:pt x="1898397" y="2049780"/>
                  <a:pt x="1709675" y="2049780"/>
                </a:cubicBezTo>
                <a:lnTo>
                  <a:pt x="341631" y="2049780"/>
                </a:lnTo>
                <a:cubicBezTo>
                  <a:pt x="152908" y="2049780"/>
                  <a:pt x="0" y="1896871"/>
                  <a:pt x="0" y="1708150"/>
                </a:cubicBezTo>
                <a:close/>
                <a:moveTo>
                  <a:pt x="581914" y="5013197"/>
                </a:moveTo>
              </a:path>
            </a:pathLst>
          </a:custGeom>
          <a:solidFill>
            <a:srgbClr val="53247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337" name="Freeform 1337"/>
          <p:cNvSpPr/>
          <p:nvPr/>
        </p:nvSpPr>
        <p:spPr>
          <a:xfrm>
            <a:off x="5613654" y="1844803"/>
            <a:ext cx="2051305" cy="2049780"/>
          </a:xfrm>
          <a:custGeom>
            <a:avLst/>
            <a:gdLst/>
            <a:ahLst/>
            <a:cxnLst/>
            <a:rect l="0" t="0" r="0" b="0"/>
            <a:pathLst>
              <a:path w="2051305" h="2049780">
                <a:moveTo>
                  <a:pt x="0" y="341630"/>
                </a:moveTo>
                <a:cubicBezTo>
                  <a:pt x="0" y="152907"/>
                  <a:pt x="152908" y="0"/>
                  <a:pt x="341631" y="0"/>
                </a:cubicBezTo>
                <a:lnTo>
                  <a:pt x="1709675" y="0"/>
                </a:lnTo>
                <a:cubicBezTo>
                  <a:pt x="1898397" y="0"/>
                  <a:pt x="2051305" y="152907"/>
                  <a:pt x="2051305" y="341630"/>
                </a:cubicBezTo>
                <a:lnTo>
                  <a:pt x="2051305" y="1708150"/>
                </a:lnTo>
                <a:cubicBezTo>
                  <a:pt x="2051305" y="1896871"/>
                  <a:pt x="1898397" y="2049780"/>
                  <a:pt x="1709675" y="2049780"/>
                </a:cubicBezTo>
                <a:lnTo>
                  <a:pt x="341631" y="2049780"/>
                </a:lnTo>
                <a:cubicBezTo>
                  <a:pt x="152908" y="2049780"/>
                  <a:pt x="0" y="1896871"/>
                  <a:pt x="0" y="1708150"/>
                </a:cubicBezTo>
                <a:close/>
                <a:moveTo>
                  <a:pt x="581914" y="5013197"/>
                </a:moveTo>
              </a:path>
            </a:pathLst>
          </a:custGeom>
          <a:noFill/>
          <a:ln w="25400"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sp>
        <p:nvSpPr>
          <p:cNvPr id="1338" name="Freeform 1338"/>
          <p:cNvSpPr/>
          <p:nvPr/>
        </p:nvSpPr>
        <p:spPr>
          <a:xfrm>
            <a:off x="7821929" y="1844803"/>
            <a:ext cx="2051304" cy="2049780"/>
          </a:xfrm>
          <a:custGeom>
            <a:avLst/>
            <a:gdLst/>
            <a:ahLst/>
            <a:cxnLst/>
            <a:rect l="0" t="0" r="0" b="0"/>
            <a:pathLst>
              <a:path w="2051304" h="2049780">
                <a:moveTo>
                  <a:pt x="0" y="341630"/>
                </a:moveTo>
                <a:cubicBezTo>
                  <a:pt x="0" y="152907"/>
                  <a:pt x="152909" y="0"/>
                  <a:pt x="341630" y="0"/>
                </a:cubicBezTo>
                <a:lnTo>
                  <a:pt x="1709675" y="0"/>
                </a:lnTo>
                <a:cubicBezTo>
                  <a:pt x="1898397" y="0"/>
                  <a:pt x="2051304" y="152907"/>
                  <a:pt x="2051304" y="341630"/>
                </a:cubicBezTo>
                <a:lnTo>
                  <a:pt x="2051304" y="1708150"/>
                </a:lnTo>
                <a:cubicBezTo>
                  <a:pt x="2051304" y="1896871"/>
                  <a:pt x="1898397" y="2049780"/>
                  <a:pt x="1709675" y="2049780"/>
                </a:cubicBezTo>
                <a:lnTo>
                  <a:pt x="341630" y="2049780"/>
                </a:lnTo>
                <a:cubicBezTo>
                  <a:pt x="152909" y="2049780"/>
                  <a:pt x="0" y="1896871"/>
                  <a:pt x="0" y="1708150"/>
                </a:cubicBezTo>
                <a:close/>
                <a:moveTo>
                  <a:pt x="-1626362" y="5013197"/>
                </a:moveTo>
              </a:path>
            </a:pathLst>
          </a:custGeom>
          <a:solidFill>
            <a:srgbClr val="53247F">
              <a:alpha val="100000"/>
            </a:srgbClr>
          </a:solidFill>
          <a:ln w="25400">
            <a:noFill/>
          </a:ln>
        </p:spPr>
        <p:style>
          <a:lnRef idx="2">
            <a:schemeClr val="accent1">
              <a:shade val="50000"/>
            </a:schemeClr>
          </a:lnRef>
          <a:fillRef idx="1">
            <a:schemeClr val="accent1"/>
          </a:fillRef>
          <a:effectRef idx="0">
            <a:schemeClr val="accent1"/>
          </a:effectRef>
          <a:fontRef idx="minor">
            <a:schemeClr val="lt1"/>
          </a:fontRef>
        </p:style>
      </p:sp>
      <p:sp>
        <p:nvSpPr>
          <p:cNvPr id="1339" name="Freeform 1339"/>
          <p:cNvSpPr/>
          <p:nvPr/>
        </p:nvSpPr>
        <p:spPr>
          <a:xfrm>
            <a:off x="7821929" y="1844803"/>
            <a:ext cx="2051304" cy="2049780"/>
          </a:xfrm>
          <a:custGeom>
            <a:avLst/>
            <a:gdLst/>
            <a:ahLst/>
            <a:cxnLst/>
            <a:rect l="0" t="0" r="0" b="0"/>
            <a:pathLst>
              <a:path w="2051304" h="2049780">
                <a:moveTo>
                  <a:pt x="0" y="341630"/>
                </a:moveTo>
                <a:cubicBezTo>
                  <a:pt x="0" y="152907"/>
                  <a:pt x="152909" y="0"/>
                  <a:pt x="341630" y="0"/>
                </a:cubicBezTo>
                <a:lnTo>
                  <a:pt x="1709675" y="0"/>
                </a:lnTo>
                <a:cubicBezTo>
                  <a:pt x="1898397" y="0"/>
                  <a:pt x="2051304" y="152907"/>
                  <a:pt x="2051304" y="341630"/>
                </a:cubicBezTo>
                <a:lnTo>
                  <a:pt x="2051304" y="1708150"/>
                </a:lnTo>
                <a:cubicBezTo>
                  <a:pt x="2051304" y="1896871"/>
                  <a:pt x="1898397" y="2049780"/>
                  <a:pt x="1709675" y="2049780"/>
                </a:cubicBezTo>
                <a:lnTo>
                  <a:pt x="341630" y="2049780"/>
                </a:lnTo>
                <a:cubicBezTo>
                  <a:pt x="152909" y="2049780"/>
                  <a:pt x="0" y="1896871"/>
                  <a:pt x="0" y="1708150"/>
                </a:cubicBezTo>
                <a:close/>
                <a:moveTo>
                  <a:pt x="-1626362" y="5013197"/>
                </a:moveTo>
              </a:path>
            </a:pathLst>
          </a:custGeom>
          <a:noFill/>
          <a:ln w="25400"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sp>
        <p:nvSpPr>
          <p:cNvPr id="1340" name="Freeform 1340"/>
          <p:cNvSpPr/>
          <p:nvPr/>
        </p:nvSpPr>
        <p:spPr>
          <a:xfrm>
            <a:off x="5613654" y="4053079"/>
            <a:ext cx="2051305" cy="2049781"/>
          </a:xfrm>
          <a:custGeom>
            <a:avLst/>
            <a:gdLst/>
            <a:ahLst/>
            <a:cxnLst/>
            <a:rect l="0" t="0" r="0" b="0"/>
            <a:pathLst>
              <a:path w="2051305" h="2049781">
                <a:moveTo>
                  <a:pt x="0" y="341630"/>
                </a:moveTo>
                <a:cubicBezTo>
                  <a:pt x="0" y="152908"/>
                  <a:pt x="152908" y="0"/>
                  <a:pt x="341631" y="0"/>
                </a:cubicBezTo>
                <a:lnTo>
                  <a:pt x="1709675" y="0"/>
                </a:lnTo>
                <a:cubicBezTo>
                  <a:pt x="1898397" y="0"/>
                  <a:pt x="2051305" y="152908"/>
                  <a:pt x="2051305" y="341630"/>
                </a:cubicBezTo>
                <a:lnTo>
                  <a:pt x="2051305" y="1708138"/>
                </a:lnTo>
                <a:cubicBezTo>
                  <a:pt x="2051305" y="1896822"/>
                  <a:pt x="1898397" y="2049781"/>
                  <a:pt x="1709675" y="2049781"/>
                </a:cubicBezTo>
                <a:lnTo>
                  <a:pt x="341631" y="2049781"/>
                </a:lnTo>
                <a:cubicBezTo>
                  <a:pt x="152908" y="2049781"/>
                  <a:pt x="0" y="1896822"/>
                  <a:pt x="0" y="1708138"/>
                </a:cubicBezTo>
                <a:close/>
                <a:moveTo>
                  <a:pt x="-1626361" y="2804922"/>
                </a:moveTo>
              </a:path>
            </a:pathLst>
          </a:custGeom>
          <a:solidFill>
            <a:srgbClr val="53247F">
              <a:alpha val="100000"/>
            </a:srgbClr>
          </a:solidFill>
          <a:ln w="25400">
            <a:noFill/>
          </a:ln>
        </p:spPr>
        <p:style>
          <a:lnRef idx="2">
            <a:schemeClr val="accent1">
              <a:shade val="50000"/>
            </a:schemeClr>
          </a:lnRef>
          <a:fillRef idx="1">
            <a:schemeClr val="accent1"/>
          </a:fillRef>
          <a:effectRef idx="0">
            <a:schemeClr val="accent1"/>
          </a:effectRef>
          <a:fontRef idx="minor">
            <a:schemeClr val="lt1"/>
          </a:fontRef>
        </p:style>
      </p:sp>
      <p:sp>
        <p:nvSpPr>
          <p:cNvPr id="1341" name="Freeform 1341"/>
          <p:cNvSpPr/>
          <p:nvPr/>
        </p:nvSpPr>
        <p:spPr>
          <a:xfrm>
            <a:off x="5613654" y="4053079"/>
            <a:ext cx="2051305" cy="2049781"/>
          </a:xfrm>
          <a:custGeom>
            <a:avLst/>
            <a:gdLst/>
            <a:ahLst/>
            <a:cxnLst/>
            <a:rect l="0" t="0" r="0" b="0"/>
            <a:pathLst>
              <a:path w="2051305" h="2049781">
                <a:moveTo>
                  <a:pt x="0" y="341630"/>
                </a:moveTo>
                <a:cubicBezTo>
                  <a:pt x="0" y="152908"/>
                  <a:pt x="152908" y="0"/>
                  <a:pt x="341631" y="0"/>
                </a:cubicBezTo>
                <a:lnTo>
                  <a:pt x="1709675" y="0"/>
                </a:lnTo>
                <a:cubicBezTo>
                  <a:pt x="1898397" y="0"/>
                  <a:pt x="2051305" y="152908"/>
                  <a:pt x="2051305" y="341630"/>
                </a:cubicBezTo>
                <a:lnTo>
                  <a:pt x="2051305" y="1708138"/>
                </a:lnTo>
                <a:cubicBezTo>
                  <a:pt x="2051305" y="1896822"/>
                  <a:pt x="1898397" y="2049781"/>
                  <a:pt x="1709675" y="2049781"/>
                </a:cubicBezTo>
                <a:lnTo>
                  <a:pt x="341631" y="2049781"/>
                </a:lnTo>
                <a:cubicBezTo>
                  <a:pt x="152908" y="2049781"/>
                  <a:pt x="0" y="1896822"/>
                  <a:pt x="0" y="1708138"/>
                </a:cubicBezTo>
                <a:close/>
                <a:moveTo>
                  <a:pt x="-1626361" y="2804922"/>
                </a:moveTo>
              </a:path>
            </a:pathLst>
          </a:custGeom>
          <a:noFill/>
          <a:ln w="25400"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sp>
        <p:nvSpPr>
          <p:cNvPr id="1342" name="Freeform 1342"/>
          <p:cNvSpPr/>
          <p:nvPr/>
        </p:nvSpPr>
        <p:spPr>
          <a:xfrm>
            <a:off x="7821929" y="4053079"/>
            <a:ext cx="2051304" cy="2049781"/>
          </a:xfrm>
          <a:custGeom>
            <a:avLst/>
            <a:gdLst/>
            <a:ahLst/>
            <a:cxnLst/>
            <a:rect l="0" t="0" r="0" b="0"/>
            <a:pathLst>
              <a:path w="2051304" h="2049781">
                <a:moveTo>
                  <a:pt x="0" y="341630"/>
                </a:moveTo>
                <a:cubicBezTo>
                  <a:pt x="0" y="152908"/>
                  <a:pt x="152909" y="0"/>
                  <a:pt x="341630" y="0"/>
                </a:cubicBezTo>
                <a:lnTo>
                  <a:pt x="1709675" y="0"/>
                </a:lnTo>
                <a:cubicBezTo>
                  <a:pt x="1898397" y="0"/>
                  <a:pt x="2051304" y="152908"/>
                  <a:pt x="2051304" y="341630"/>
                </a:cubicBezTo>
                <a:lnTo>
                  <a:pt x="2051304" y="1708138"/>
                </a:lnTo>
                <a:cubicBezTo>
                  <a:pt x="2051304" y="1896822"/>
                  <a:pt x="1898397" y="2049781"/>
                  <a:pt x="1709675" y="2049781"/>
                </a:cubicBezTo>
                <a:lnTo>
                  <a:pt x="341630" y="2049781"/>
                </a:lnTo>
                <a:cubicBezTo>
                  <a:pt x="152909" y="2049781"/>
                  <a:pt x="0" y="1896822"/>
                  <a:pt x="0" y="1708138"/>
                </a:cubicBezTo>
                <a:close/>
                <a:moveTo>
                  <a:pt x="-3834637" y="2804922"/>
                </a:moveTo>
              </a:path>
            </a:pathLst>
          </a:custGeom>
          <a:solidFill>
            <a:srgbClr val="53247F">
              <a:alpha val="100000"/>
            </a:srgbClr>
          </a:solidFill>
          <a:ln w="25400">
            <a:noFill/>
          </a:ln>
        </p:spPr>
        <p:style>
          <a:lnRef idx="2">
            <a:schemeClr val="accent1">
              <a:shade val="50000"/>
            </a:schemeClr>
          </a:lnRef>
          <a:fillRef idx="1">
            <a:schemeClr val="accent1"/>
          </a:fillRef>
          <a:effectRef idx="0">
            <a:schemeClr val="accent1"/>
          </a:effectRef>
          <a:fontRef idx="minor">
            <a:schemeClr val="lt1"/>
          </a:fontRef>
        </p:style>
      </p:sp>
      <p:sp>
        <p:nvSpPr>
          <p:cNvPr id="1343" name="Freeform 1343"/>
          <p:cNvSpPr/>
          <p:nvPr/>
        </p:nvSpPr>
        <p:spPr>
          <a:xfrm>
            <a:off x="7821929" y="4053079"/>
            <a:ext cx="2051304" cy="2049781"/>
          </a:xfrm>
          <a:custGeom>
            <a:avLst/>
            <a:gdLst/>
            <a:ahLst/>
            <a:cxnLst/>
            <a:rect l="0" t="0" r="0" b="0"/>
            <a:pathLst>
              <a:path w="2051304" h="2049781">
                <a:moveTo>
                  <a:pt x="0" y="341630"/>
                </a:moveTo>
                <a:cubicBezTo>
                  <a:pt x="0" y="152908"/>
                  <a:pt x="152909" y="0"/>
                  <a:pt x="341630" y="0"/>
                </a:cubicBezTo>
                <a:lnTo>
                  <a:pt x="1709675" y="0"/>
                </a:lnTo>
                <a:cubicBezTo>
                  <a:pt x="1898397" y="0"/>
                  <a:pt x="2051304" y="152908"/>
                  <a:pt x="2051304" y="341630"/>
                </a:cubicBezTo>
                <a:lnTo>
                  <a:pt x="2051304" y="1708138"/>
                </a:lnTo>
                <a:cubicBezTo>
                  <a:pt x="2051304" y="1896822"/>
                  <a:pt x="1898397" y="2049781"/>
                  <a:pt x="1709675" y="2049781"/>
                </a:cubicBezTo>
                <a:lnTo>
                  <a:pt x="341630" y="2049781"/>
                </a:lnTo>
                <a:cubicBezTo>
                  <a:pt x="152909" y="2049781"/>
                  <a:pt x="0" y="1896822"/>
                  <a:pt x="0" y="1708138"/>
                </a:cubicBezTo>
                <a:close/>
                <a:moveTo>
                  <a:pt x="-3834637" y="2804922"/>
                </a:moveTo>
              </a:path>
            </a:pathLst>
          </a:custGeom>
          <a:noFill/>
          <a:ln w="25400"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pic>
        <p:nvPicPr>
          <p:cNvPr id="1344" name="Picture 134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912620" y="2744726"/>
            <a:ext cx="2912364" cy="2464307"/>
          </a:xfrm>
          <a:prstGeom prst="rect">
            <a:avLst/>
          </a:prstGeom>
          <a:noFill/>
        </p:spPr>
      </p:pic>
      <p:sp>
        <p:nvSpPr>
          <p:cNvPr id="1345" name="Rectangle 1345"/>
          <p:cNvSpPr/>
          <p:nvPr/>
        </p:nvSpPr>
        <p:spPr>
          <a:xfrm>
            <a:off x="1991259" y="536703"/>
            <a:ext cx="4770601" cy="872034"/>
          </a:xfrm>
          <a:prstGeom prst="rect">
            <a:avLst/>
          </a:prstGeom>
        </p:spPr>
        <p:txBody>
          <a:bodyPr wrap="none" lIns="0" tIns="0" rIns="0" bIns="0">
            <a:spAutoFit/>
          </a:bodyPr>
          <a:lstStyle/>
          <a:p>
            <a:r>
              <a:rPr lang="en-US" sz="3000" b="1" kern="0" dirty="0">
                <a:solidFill>
                  <a:srgbClr val="53247F"/>
                </a:solidFill>
                <a:latin typeface="Arial"/>
              </a:rPr>
              <a:t>Centra</a:t>
            </a:r>
            <a:r>
              <a:rPr lang="en-US" sz="3000" b="1" kern="0" spc="-12" dirty="0">
                <a:solidFill>
                  <a:srgbClr val="53247F"/>
                </a:solidFill>
                <a:latin typeface="Arial"/>
              </a:rPr>
              <a:t>l</a:t>
            </a:r>
            <a:r>
              <a:rPr lang="en-US" sz="3000" b="1" kern="0" dirty="0">
                <a:solidFill>
                  <a:srgbClr val="53247F"/>
                </a:solidFill>
                <a:latin typeface="Arial"/>
              </a:rPr>
              <a:t> guiding principle: </a:t>
            </a:r>
          </a:p>
          <a:p>
            <a:pPr>
              <a:lnSpc>
                <a:spcPts val="3239"/>
              </a:lnSpc>
            </a:pPr>
            <a:r>
              <a:rPr lang="en-US" sz="3000" b="1" kern="0" dirty="0">
                <a:solidFill>
                  <a:srgbClr val="53247F"/>
                </a:solidFill>
                <a:latin typeface="Arial"/>
              </a:rPr>
              <a:t>Chi</a:t>
            </a:r>
            <a:r>
              <a:rPr lang="en-US" sz="3000" b="1" kern="0" spc="-12" dirty="0">
                <a:solidFill>
                  <a:srgbClr val="53247F"/>
                </a:solidFill>
                <a:latin typeface="Arial"/>
              </a:rPr>
              <a:t>l</a:t>
            </a:r>
            <a:r>
              <a:rPr lang="en-US" sz="3000" b="1" kern="0" dirty="0">
                <a:solidFill>
                  <a:srgbClr val="53247F"/>
                </a:solidFill>
                <a:latin typeface="Arial"/>
              </a:rPr>
              <a:t>d First</a:t>
            </a:r>
          </a:p>
        </p:txBody>
      </p:sp>
      <p:sp>
        <p:nvSpPr>
          <p:cNvPr id="1346" name="Rectangle 1346"/>
          <p:cNvSpPr/>
          <p:nvPr/>
        </p:nvSpPr>
        <p:spPr>
          <a:xfrm>
            <a:off x="5775072" y="2240601"/>
            <a:ext cx="1762227" cy="1221059"/>
          </a:xfrm>
          <a:prstGeom prst="rect">
            <a:avLst/>
          </a:prstGeom>
        </p:spPr>
        <p:txBody>
          <a:bodyPr wrap="none" lIns="0" tIns="0" rIns="0" bIns="0">
            <a:spAutoFit/>
          </a:bodyPr>
          <a:lstStyle/>
          <a:p>
            <a:pPr marL="44195"/>
            <a:r>
              <a:rPr lang="en-US" sz="996" kern="0" dirty="0">
                <a:solidFill>
                  <a:srgbClr val="FFFFFF"/>
                </a:solidFill>
                <a:latin typeface="Arial"/>
              </a:rPr>
              <a:t>Prioritise the best interests of </a:t>
            </a:r>
          </a:p>
          <a:p>
            <a:pPr marL="35051">
              <a:lnSpc>
                <a:spcPts val="1032"/>
              </a:lnSpc>
            </a:pPr>
            <a:r>
              <a:rPr lang="en-US" sz="996" kern="0" dirty="0">
                <a:solidFill>
                  <a:srgbClr val="FFFFFF"/>
                </a:solidFill>
                <a:latin typeface="Arial"/>
              </a:rPr>
              <a:t>children and recognising their </a:t>
            </a:r>
          </a:p>
          <a:p>
            <a:pPr marL="77723">
              <a:lnSpc>
                <a:spcPts val="1031"/>
              </a:lnSpc>
            </a:pPr>
            <a:r>
              <a:rPr lang="en-US" sz="996" kern="0" dirty="0">
                <a:solidFill>
                  <a:srgbClr val="FFFFFF"/>
                </a:solidFill>
                <a:latin typeface="Arial"/>
              </a:rPr>
              <a:t>particular needs, capacities, </a:t>
            </a:r>
          </a:p>
          <a:p>
            <a:pPr marL="6095">
              <a:lnSpc>
                <a:spcPts val="1032"/>
              </a:lnSpc>
            </a:pPr>
            <a:r>
              <a:rPr lang="en-US" sz="996" kern="0" dirty="0">
                <a:solidFill>
                  <a:srgbClr val="FFFFFF"/>
                </a:solidFill>
                <a:latin typeface="Arial"/>
              </a:rPr>
              <a:t>rights and potential. All </a:t>
            </a:r>
            <a:r>
              <a:rPr lang="en-US" sz="996" kern="0" spc="-11" dirty="0">
                <a:solidFill>
                  <a:srgbClr val="FFFFFF"/>
                </a:solidFill>
                <a:latin typeface="Arial"/>
              </a:rPr>
              <a:t>w</a:t>
            </a:r>
            <a:r>
              <a:rPr lang="en-US" sz="996" kern="0" dirty="0">
                <a:solidFill>
                  <a:srgbClr val="FFFFFF"/>
                </a:solidFill>
                <a:latin typeface="Arial"/>
              </a:rPr>
              <a:t>ork is </a:t>
            </a:r>
          </a:p>
          <a:p>
            <a:pPr>
              <a:lnSpc>
                <a:spcPts val="1044"/>
              </a:lnSpc>
            </a:pPr>
            <a:r>
              <a:rPr lang="en-US" sz="996" kern="0" dirty="0">
                <a:solidFill>
                  <a:srgbClr val="FFFFFF"/>
                </a:solidFill>
                <a:latin typeface="Arial"/>
              </a:rPr>
              <a:t>child-focused, developmentall</a:t>
            </a:r>
            <a:r>
              <a:rPr lang="en-US" sz="996" kern="0" spc="-30" dirty="0">
                <a:solidFill>
                  <a:srgbClr val="FFFFFF"/>
                </a:solidFill>
                <a:latin typeface="Arial"/>
              </a:rPr>
              <a:t>y </a:t>
            </a:r>
          </a:p>
          <a:p>
            <a:pPr marL="181355">
              <a:lnSpc>
                <a:spcPts val="1032"/>
              </a:lnSpc>
            </a:pPr>
            <a:r>
              <a:rPr lang="en-US" sz="998" kern="0" dirty="0">
                <a:solidFill>
                  <a:srgbClr val="FFFFFF"/>
                </a:solidFill>
                <a:latin typeface="Arial"/>
              </a:rPr>
              <a:t>informed,</a:t>
            </a:r>
            <a:r>
              <a:rPr lang="en-US" sz="998" kern="0" spc="-15" dirty="0">
                <a:solidFill>
                  <a:srgbClr val="FFFFFF"/>
                </a:solidFill>
                <a:latin typeface="Arial"/>
              </a:rPr>
              <a:t> </a:t>
            </a:r>
            <a:r>
              <a:rPr lang="en-US" sz="998" kern="0" dirty="0">
                <a:solidFill>
                  <a:srgbClr val="FFFFFF"/>
                </a:solidFill>
                <a:latin typeface="Arial"/>
              </a:rPr>
              <a:t>ackno</a:t>
            </a:r>
            <a:r>
              <a:rPr lang="en-US" sz="998" kern="0" spc="-13" dirty="0">
                <a:solidFill>
                  <a:srgbClr val="FFFFFF"/>
                </a:solidFill>
                <a:latin typeface="Arial"/>
              </a:rPr>
              <a:t>w</a:t>
            </a:r>
            <a:r>
              <a:rPr lang="en-US" sz="998" kern="0" dirty="0">
                <a:solidFill>
                  <a:srgbClr val="FFFFFF"/>
                </a:solidFill>
                <a:latin typeface="Arial"/>
              </a:rPr>
              <a:t>ledges </a:t>
            </a:r>
          </a:p>
          <a:p>
            <a:pPr marL="54863">
              <a:lnSpc>
                <a:spcPts val="1033"/>
              </a:lnSpc>
            </a:pPr>
            <a:r>
              <a:rPr lang="en-US" sz="996" kern="0" dirty="0">
                <a:solidFill>
                  <a:srgbClr val="FFFFFF"/>
                </a:solidFill>
                <a:latin typeface="Arial"/>
              </a:rPr>
              <a:t>structural barriers and meets </a:t>
            </a:r>
          </a:p>
          <a:p>
            <a:pPr marL="208788">
              <a:lnSpc>
                <a:spcPts val="1032"/>
              </a:lnSpc>
            </a:pPr>
            <a:r>
              <a:rPr lang="en-US" sz="996" kern="0" dirty="0">
                <a:solidFill>
                  <a:srgbClr val="FFFFFF"/>
                </a:solidFill>
                <a:latin typeface="Arial"/>
              </a:rPr>
              <a:t>responsibilities to</a:t>
            </a:r>
            <a:r>
              <a:rPr lang="en-US" sz="996" kern="0" spc="-14" dirty="0">
                <a:solidFill>
                  <a:srgbClr val="FFFFFF"/>
                </a:solidFill>
                <a:latin typeface="Arial"/>
              </a:rPr>
              <a:t>w</a:t>
            </a:r>
            <a:r>
              <a:rPr lang="en-US" sz="996" kern="0" dirty="0">
                <a:solidFill>
                  <a:srgbClr val="FFFFFF"/>
                </a:solidFill>
                <a:latin typeface="Arial"/>
              </a:rPr>
              <a:t>ards </a:t>
            </a:r>
          </a:p>
          <a:p>
            <a:pPr marL="625094">
              <a:lnSpc>
                <a:spcPts val="1044"/>
              </a:lnSpc>
            </a:pPr>
            <a:r>
              <a:rPr lang="en-US" sz="996" kern="0" dirty="0">
                <a:solidFill>
                  <a:srgbClr val="FFFFFF"/>
                </a:solidFill>
                <a:latin typeface="Arial"/>
              </a:rPr>
              <a:t>children.</a:t>
            </a:r>
          </a:p>
        </p:txBody>
      </p:sp>
      <p:sp>
        <p:nvSpPr>
          <p:cNvPr id="1347" name="Rectangle 1347"/>
          <p:cNvSpPr/>
          <p:nvPr/>
        </p:nvSpPr>
        <p:spPr>
          <a:xfrm>
            <a:off x="8043419" y="2043370"/>
            <a:ext cx="1659109" cy="281487"/>
          </a:xfrm>
          <a:prstGeom prst="rect">
            <a:avLst/>
          </a:prstGeom>
        </p:spPr>
        <p:txBody>
          <a:bodyPr wrap="none" lIns="0" tIns="0" rIns="0" bIns="0">
            <a:spAutoFit/>
          </a:bodyPr>
          <a:lstStyle/>
          <a:p>
            <a:r>
              <a:rPr lang="en-US" sz="996" kern="0" dirty="0">
                <a:solidFill>
                  <a:srgbClr val="FFFFFF"/>
                </a:solidFill>
                <a:latin typeface="ArialMT"/>
              </a:rPr>
              <a:t>Promote children’s individual </a:t>
            </a:r>
          </a:p>
          <a:p>
            <a:pPr marL="48767">
              <a:lnSpc>
                <a:spcPts val="1032"/>
              </a:lnSpc>
            </a:pPr>
            <a:r>
              <a:rPr lang="en-US" sz="996" kern="0" dirty="0">
                <a:solidFill>
                  <a:srgbClr val="FFFFFF"/>
                </a:solidFill>
                <a:latin typeface="Arial"/>
              </a:rPr>
              <a:t>strengths and capacities to </a:t>
            </a:r>
          </a:p>
        </p:txBody>
      </p:sp>
      <p:sp>
        <p:nvSpPr>
          <p:cNvPr id="1348" name="Rectangle 1348"/>
          <p:cNvSpPr/>
          <p:nvPr/>
        </p:nvSpPr>
        <p:spPr>
          <a:xfrm>
            <a:off x="7976361" y="2305497"/>
            <a:ext cx="1785810" cy="281487"/>
          </a:xfrm>
          <a:prstGeom prst="rect">
            <a:avLst/>
          </a:prstGeom>
        </p:spPr>
        <p:txBody>
          <a:bodyPr wrap="none" lIns="0" tIns="0" rIns="0" bIns="0">
            <a:spAutoFit/>
          </a:bodyPr>
          <a:lstStyle/>
          <a:p>
            <a:r>
              <a:rPr lang="en-US" sz="996" kern="0" dirty="0">
                <a:solidFill>
                  <a:srgbClr val="FFFFFF"/>
                </a:solidFill>
                <a:latin typeface="Arial"/>
              </a:rPr>
              <a:t>develop their pro-social identit</a:t>
            </a:r>
            <a:r>
              <a:rPr lang="en-US" sz="996" kern="0" spc="-31" dirty="0">
                <a:solidFill>
                  <a:srgbClr val="FFFFFF"/>
                </a:solidFill>
                <a:latin typeface="Arial"/>
              </a:rPr>
              <a:t>y </a:t>
            </a:r>
          </a:p>
          <a:p>
            <a:pPr marL="120395">
              <a:lnSpc>
                <a:spcPts val="1032"/>
              </a:lnSpc>
            </a:pPr>
            <a:r>
              <a:rPr lang="en-US" sz="996" kern="0" dirty="0">
                <a:solidFill>
                  <a:srgbClr val="FFFFFF"/>
                </a:solidFill>
                <a:latin typeface="Arial"/>
              </a:rPr>
              <a:t>for sustainable desistance, </a:t>
            </a:r>
          </a:p>
        </p:txBody>
      </p:sp>
      <p:sp>
        <p:nvSpPr>
          <p:cNvPr id="1349" name="Rectangle 1349"/>
          <p:cNvSpPr/>
          <p:nvPr/>
        </p:nvSpPr>
        <p:spPr>
          <a:xfrm>
            <a:off x="8028179" y="2569150"/>
            <a:ext cx="1673867" cy="1088471"/>
          </a:xfrm>
          <a:prstGeom prst="rect">
            <a:avLst/>
          </a:prstGeom>
        </p:spPr>
        <p:txBody>
          <a:bodyPr wrap="none" lIns="0" tIns="0" rIns="0" bIns="0">
            <a:spAutoFit/>
          </a:bodyPr>
          <a:lstStyle/>
          <a:p>
            <a:pPr marL="10667"/>
            <a:r>
              <a:rPr lang="en-US" sz="996" kern="0" dirty="0">
                <a:solidFill>
                  <a:srgbClr val="FFFFFF"/>
                </a:solidFill>
                <a:latin typeface="Arial"/>
              </a:rPr>
              <a:t>leading to safer communities </a:t>
            </a:r>
          </a:p>
          <a:p>
            <a:pPr marL="7619">
              <a:lnSpc>
                <a:spcPts val="1032"/>
              </a:lnSpc>
            </a:pPr>
            <a:r>
              <a:rPr lang="en-US" sz="996" kern="0" dirty="0">
                <a:solidFill>
                  <a:srgbClr val="FFFFFF"/>
                </a:solidFill>
                <a:latin typeface="Arial"/>
              </a:rPr>
              <a:t>and fe</a:t>
            </a:r>
            <a:r>
              <a:rPr lang="en-US" sz="996" kern="0" spc="-13" dirty="0">
                <a:solidFill>
                  <a:srgbClr val="FFFFFF"/>
                </a:solidFill>
                <a:latin typeface="Arial"/>
              </a:rPr>
              <a:t>w</a:t>
            </a:r>
            <a:r>
              <a:rPr lang="en-US" sz="996" kern="0" dirty="0">
                <a:solidFill>
                  <a:srgbClr val="FFFFFF"/>
                </a:solidFill>
                <a:latin typeface="Arial"/>
              </a:rPr>
              <a:t>er victims. All </a:t>
            </a:r>
            <a:r>
              <a:rPr lang="en-US" sz="996" kern="0" spc="-11" dirty="0">
                <a:solidFill>
                  <a:srgbClr val="FFFFFF"/>
                </a:solidFill>
                <a:latin typeface="Arial"/>
              </a:rPr>
              <a:t>w</a:t>
            </a:r>
            <a:r>
              <a:rPr lang="en-US" sz="996" kern="0" dirty="0">
                <a:solidFill>
                  <a:srgbClr val="FFFFFF"/>
                </a:solidFill>
                <a:latin typeface="Arial"/>
              </a:rPr>
              <a:t>ork is </a:t>
            </a:r>
          </a:p>
          <a:p>
            <a:pPr marL="155447">
              <a:lnSpc>
                <a:spcPts val="1033"/>
              </a:lnSpc>
            </a:pPr>
            <a:r>
              <a:rPr lang="en-US" sz="996" kern="0" dirty="0">
                <a:solidFill>
                  <a:srgbClr val="FFFFFF"/>
                </a:solidFill>
                <a:latin typeface="Arial"/>
              </a:rPr>
              <a:t>constructive and future-</a:t>
            </a:r>
          </a:p>
          <a:p>
            <a:pPr marL="48767">
              <a:lnSpc>
                <a:spcPts val="1032"/>
              </a:lnSpc>
            </a:pPr>
            <a:r>
              <a:rPr lang="en-US" sz="996" kern="0" dirty="0">
                <a:solidFill>
                  <a:srgbClr val="FFFFFF"/>
                </a:solidFill>
                <a:latin typeface="Arial"/>
              </a:rPr>
              <a:t>focused, built on supportive </a:t>
            </a:r>
          </a:p>
          <a:p>
            <a:pPr marL="60959">
              <a:lnSpc>
                <a:spcPts val="1044"/>
              </a:lnSpc>
            </a:pPr>
            <a:r>
              <a:rPr lang="en-US" sz="996" kern="0" dirty="0">
                <a:solidFill>
                  <a:srgbClr val="FFFFFF"/>
                </a:solidFill>
                <a:latin typeface="Arial"/>
              </a:rPr>
              <a:t>relationships that empo</a:t>
            </a:r>
            <a:r>
              <a:rPr lang="en-US" sz="996" kern="0" spc="-11" dirty="0">
                <a:solidFill>
                  <a:srgbClr val="FFFFFF"/>
                </a:solidFill>
                <a:latin typeface="Arial"/>
              </a:rPr>
              <a:t>w</a:t>
            </a:r>
            <a:r>
              <a:rPr lang="en-US" sz="996" kern="0" dirty="0">
                <a:solidFill>
                  <a:srgbClr val="FFFFFF"/>
                </a:solidFill>
                <a:latin typeface="Arial"/>
              </a:rPr>
              <a:t>er </a:t>
            </a:r>
          </a:p>
          <a:p>
            <a:pPr>
              <a:lnSpc>
                <a:spcPts val="1031"/>
              </a:lnSpc>
            </a:pPr>
            <a:r>
              <a:rPr lang="en-US" sz="996" kern="0" dirty="0">
                <a:solidFill>
                  <a:srgbClr val="FFFFFF"/>
                </a:solidFill>
                <a:latin typeface="Arial"/>
              </a:rPr>
              <a:t>children to fulfil their potential </a:t>
            </a:r>
          </a:p>
          <a:p>
            <a:pPr marL="309371">
              <a:lnSpc>
                <a:spcPts val="1032"/>
              </a:lnSpc>
            </a:pPr>
            <a:r>
              <a:rPr lang="en-US" sz="996" kern="0" dirty="0">
                <a:solidFill>
                  <a:srgbClr val="FFFFFF"/>
                </a:solidFill>
                <a:latin typeface="Arial"/>
              </a:rPr>
              <a:t>and make</a:t>
            </a:r>
            <a:r>
              <a:rPr lang="en-US" sz="996" kern="0" spc="-27" dirty="0">
                <a:solidFill>
                  <a:srgbClr val="FFFFFF"/>
                </a:solidFill>
                <a:latin typeface="Arial"/>
              </a:rPr>
              <a:t> </a:t>
            </a:r>
            <a:r>
              <a:rPr lang="en-US" sz="996" kern="0" dirty="0">
                <a:solidFill>
                  <a:srgbClr val="FFFFFF"/>
                </a:solidFill>
                <a:latin typeface="Arial"/>
              </a:rPr>
              <a:t>positive </a:t>
            </a:r>
          </a:p>
          <a:p>
            <a:pPr marL="176783">
              <a:lnSpc>
                <a:spcPts val="1031"/>
              </a:lnSpc>
            </a:pPr>
            <a:r>
              <a:rPr lang="en-US" sz="996" kern="0" dirty="0">
                <a:solidFill>
                  <a:srgbClr val="FFFFFF"/>
                </a:solidFill>
                <a:latin typeface="Arial"/>
              </a:rPr>
              <a:t>contributions to society</a:t>
            </a:r>
          </a:p>
        </p:txBody>
      </p:sp>
      <p:sp>
        <p:nvSpPr>
          <p:cNvPr id="1350" name="Rectangle 1350"/>
          <p:cNvSpPr/>
          <p:nvPr/>
        </p:nvSpPr>
        <p:spPr>
          <a:xfrm>
            <a:off x="5784216" y="4712528"/>
            <a:ext cx="1752467" cy="666208"/>
          </a:xfrm>
          <a:prstGeom prst="rect">
            <a:avLst/>
          </a:prstGeom>
        </p:spPr>
        <p:txBody>
          <a:bodyPr wrap="none" lIns="0" tIns="0" rIns="0" bIns="0">
            <a:spAutoFit/>
          </a:bodyPr>
          <a:lstStyle/>
          <a:p>
            <a:pPr marL="79247"/>
            <a:r>
              <a:rPr lang="en-US" sz="996" kern="0" dirty="0">
                <a:solidFill>
                  <a:srgbClr val="FFFFFF"/>
                </a:solidFill>
                <a:latin typeface="ArialMT"/>
              </a:rPr>
              <a:t>Encourage children’s active </a:t>
            </a:r>
          </a:p>
          <a:p>
            <a:pPr marL="1523">
              <a:lnSpc>
                <a:spcPts val="1031"/>
              </a:lnSpc>
            </a:pPr>
            <a:r>
              <a:rPr lang="en-US" sz="996" kern="0" dirty="0">
                <a:solidFill>
                  <a:srgbClr val="FFFFFF"/>
                </a:solidFill>
                <a:latin typeface="Arial"/>
              </a:rPr>
              <a:t>participation, engagement and </a:t>
            </a:r>
          </a:p>
          <a:p>
            <a:pPr>
              <a:lnSpc>
                <a:spcPts val="1032"/>
              </a:lnSpc>
            </a:pPr>
            <a:r>
              <a:rPr lang="en-US" sz="996" kern="0" spc="-11" dirty="0">
                <a:solidFill>
                  <a:srgbClr val="FFFFFF"/>
                </a:solidFill>
                <a:latin typeface="Arial"/>
              </a:rPr>
              <a:t>w</a:t>
            </a:r>
            <a:r>
              <a:rPr lang="en-US" sz="996" kern="0" dirty="0">
                <a:solidFill>
                  <a:srgbClr val="FFFFFF"/>
                </a:solidFill>
                <a:latin typeface="Arial"/>
              </a:rPr>
              <a:t>ider social inclusion. All </a:t>
            </a:r>
            <a:r>
              <a:rPr lang="en-US" sz="996" kern="0" spc="-11" dirty="0">
                <a:solidFill>
                  <a:srgbClr val="FFFFFF"/>
                </a:solidFill>
                <a:latin typeface="Arial"/>
              </a:rPr>
              <a:t>w</a:t>
            </a:r>
            <a:r>
              <a:rPr lang="en-US" sz="996" kern="0" dirty="0">
                <a:solidFill>
                  <a:srgbClr val="FFFFFF"/>
                </a:solidFill>
                <a:latin typeface="Arial"/>
              </a:rPr>
              <a:t>ork </a:t>
            </a:r>
          </a:p>
          <a:p>
            <a:pPr marL="51815">
              <a:lnSpc>
                <a:spcPts val="1032"/>
              </a:lnSpc>
            </a:pPr>
            <a:r>
              <a:rPr lang="en-US" sz="996" kern="0" dirty="0">
                <a:solidFill>
                  <a:srgbClr val="FFFFFF"/>
                </a:solidFill>
                <a:latin typeface="Arial"/>
              </a:rPr>
              <a:t>is a meaningful collaboration </a:t>
            </a:r>
          </a:p>
          <a:p>
            <a:pPr marL="24383">
              <a:lnSpc>
                <a:spcPts val="1043"/>
              </a:lnSpc>
            </a:pPr>
            <a:r>
              <a:rPr lang="en-US" sz="996" kern="0" spc="-11" dirty="0">
                <a:solidFill>
                  <a:srgbClr val="FFFFFF"/>
                </a:solidFill>
                <a:latin typeface="Arial"/>
              </a:rPr>
              <a:t>w</a:t>
            </a:r>
            <a:r>
              <a:rPr lang="en-US" sz="996" kern="0" dirty="0">
                <a:solidFill>
                  <a:srgbClr val="FFFFFF"/>
                </a:solidFill>
                <a:latin typeface="Arial"/>
              </a:rPr>
              <a:t>ith children and their carers.</a:t>
            </a:r>
          </a:p>
        </p:txBody>
      </p:sp>
      <p:sp>
        <p:nvSpPr>
          <p:cNvPr id="1351" name="Rectangle 1351"/>
          <p:cNvSpPr/>
          <p:nvPr/>
        </p:nvSpPr>
        <p:spPr>
          <a:xfrm>
            <a:off x="7961121" y="4580829"/>
            <a:ext cx="1808076" cy="957407"/>
          </a:xfrm>
          <a:prstGeom prst="rect">
            <a:avLst/>
          </a:prstGeom>
        </p:spPr>
        <p:txBody>
          <a:bodyPr wrap="none" lIns="0" tIns="0" rIns="0" bIns="0">
            <a:spAutoFit/>
          </a:bodyPr>
          <a:lstStyle/>
          <a:p>
            <a:pPr marL="39624"/>
            <a:r>
              <a:rPr lang="en-US" sz="996" kern="0" dirty="0">
                <a:solidFill>
                  <a:srgbClr val="FFFFFF"/>
                </a:solidFill>
                <a:latin typeface="Arial"/>
              </a:rPr>
              <a:t>Promote a childhood removed </a:t>
            </a:r>
          </a:p>
          <a:p>
            <a:pPr marL="51816">
              <a:lnSpc>
                <a:spcPts val="1032"/>
              </a:lnSpc>
            </a:pPr>
            <a:r>
              <a:rPr lang="en-US" sz="998" kern="0" dirty="0">
                <a:solidFill>
                  <a:srgbClr val="FFFFFF"/>
                </a:solidFill>
                <a:latin typeface="Arial"/>
              </a:rPr>
              <a:t>from</a:t>
            </a:r>
            <a:r>
              <a:rPr lang="en-US" sz="998" kern="0" spc="-26" dirty="0">
                <a:solidFill>
                  <a:srgbClr val="FFFFFF"/>
                </a:solidFill>
                <a:latin typeface="Arial"/>
              </a:rPr>
              <a:t> </a:t>
            </a:r>
            <a:r>
              <a:rPr lang="en-US" sz="998" kern="0" dirty="0">
                <a:solidFill>
                  <a:srgbClr val="FFFFFF"/>
                </a:solidFill>
                <a:latin typeface="Arial"/>
              </a:rPr>
              <a:t>the justice s</a:t>
            </a:r>
            <a:r>
              <a:rPr lang="en-US" sz="998" kern="0" spc="-31" dirty="0">
                <a:solidFill>
                  <a:srgbClr val="FFFFFF"/>
                </a:solidFill>
                <a:latin typeface="Arial"/>
              </a:rPr>
              <a:t>y</a:t>
            </a:r>
            <a:r>
              <a:rPr lang="en-US" sz="998" kern="0" dirty="0">
                <a:solidFill>
                  <a:srgbClr val="FFFFFF"/>
                </a:solidFill>
                <a:latin typeface="Arial"/>
              </a:rPr>
              <a:t>stem, using </a:t>
            </a:r>
          </a:p>
          <a:p>
            <a:pPr marL="222504">
              <a:lnSpc>
                <a:spcPts val="1033"/>
              </a:lnSpc>
            </a:pPr>
            <a:r>
              <a:rPr lang="en-US" sz="996" kern="0" dirty="0">
                <a:solidFill>
                  <a:srgbClr val="FFFFFF"/>
                </a:solidFill>
                <a:latin typeface="Arial"/>
              </a:rPr>
              <a:t>pre-emptive prevention, </a:t>
            </a:r>
          </a:p>
          <a:p>
            <a:pPr marL="271271">
              <a:lnSpc>
                <a:spcPts val="1032"/>
              </a:lnSpc>
            </a:pPr>
            <a:r>
              <a:rPr lang="en-US" sz="996" kern="0" dirty="0">
                <a:solidFill>
                  <a:srgbClr val="FFFFFF"/>
                </a:solidFill>
                <a:latin typeface="Arial"/>
              </a:rPr>
              <a:t>diversion and minimal </a:t>
            </a:r>
          </a:p>
          <a:p>
            <a:pPr>
              <a:lnSpc>
                <a:spcPts val="1043"/>
              </a:lnSpc>
            </a:pPr>
            <a:r>
              <a:rPr lang="en-US" sz="996" kern="0" dirty="0">
                <a:solidFill>
                  <a:srgbClr val="FFFFFF"/>
                </a:solidFill>
                <a:latin typeface="Arial"/>
              </a:rPr>
              <a:t>intervention. All </a:t>
            </a:r>
            <a:r>
              <a:rPr lang="en-US" sz="996" kern="0" spc="-11" dirty="0">
                <a:solidFill>
                  <a:srgbClr val="FFFFFF"/>
                </a:solidFill>
                <a:latin typeface="Arial"/>
              </a:rPr>
              <a:t>w</a:t>
            </a:r>
            <a:r>
              <a:rPr lang="en-US" sz="996" kern="0" dirty="0">
                <a:solidFill>
                  <a:srgbClr val="FFFFFF"/>
                </a:solidFill>
                <a:latin typeface="Arial"/>
              </a:rPr>
              <a:t>ork minimises </a:t>
            </a:r>
          </a:p>
          <a:p>
            <a:pPr marL="179832">
              <a:lnSpc>
                <a:spcPts val="1032"/>
              </a:lnSpc>
            </a:pPr>
            <a:r>
              <a:rPr lang="en-US" sz="996" kern="0" dirty="0">
                <a:solidFill>
                  <a:srgbClr val="FFFFFF"/>
                </a:solidFill>
                <a:latin typeface="Arial"/>
              </a:rPr>
              <a:t>criminogenic stigma</a:t>
            </a:r>
            <a:r>
              <a:rPr lang="en-US" sz="996" kern="0" spc="-15" dirty="0">
                <a:solidFill>
                  <a:srgbClr val="FFFFFF"/>
                </a:solidFill>
                <a:latin typeface="Arial"/>
              </a:rPr>
              <a:t> </a:t>
            </a:r>
            <a:r>
              <a:rPr lang="en-US" sz="996" kern="0" dirty="0">
                <a:solidFill>
                  <a:srgbClr val="FFFFFF"/>
                </a:solidFill>
                <a:latin typeface="Arial"/>
              </a:rPr>
              <a:t>from </a:t>
            </a:r>
          </a:p>
          <a:p>
            <a:pPr marL="210311">
              <a:lnSpc>
                <a:spcPts val="1032"/>
              </a:lnSpc>
            </a:pPr>
            <a:r>
              <a:rPr lang="en-US" sz="996" kern="0" dirty="0">
                <a:solidFill>
                  <a:srgbClr val="FFFFFF"/>
                </a:solidFill>
                <a:latin typeface="Arial"/>
              </a:rPr>
              <a:t>contact </a:t>
            </a:r>
            <a:r>
              <a:rPr lang="en-US" sz="996" kern="0" spc="-11" dirty="0">
                <a:solidFill>
                  <a:srgbClr val="FFFFFF"/>
                </a:solidFill>
                <a:latin typeface="Arial"/>
              </a:rPr>
              <a:t>w</a:t>
            </a:r>
            <a:r>
              <a:rPr lang="en-US" sz="996" kern="0" dirty="0">
                <a:solidFill>
                  <a:srgbClr val="FFFFFF"/>
                </a:solidFill>
                <a:latin typeface="Arial"/>
              </a:rPr>
              <a:t>ith the s</a:t>
            </a:r>
            <a:r>
              <a:rPr lang="en-US" sz="996" kern="0" spc="-30" dirty="0">
                <a:solidFill>
                  <a:srgbClr val="FFFFFF"/>
                </a:solidFill>
                <a:latin typeface="Arial"/>
              </a:rPr>
              <a:t>y</a:t>
            </a:r>
            <a:r>
              <a:rPr lang="en-US" sz="996" kern="0" dirty="0">
                <a:solidFill>
                  <a:srgbClr val="FFFFFF"/>
                </a:solidFill>
                <a:latin typeface="Arial"/>
              </a:rPr>
              <a:t>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90D352-ED72-48A0-AB72-9DECDF179637}"/>
              </a:ext>
            </a:extLst>
          </p:cNvPr>
          <p:cNvSpPr>
            <a:spLocks noGrp="1"/>
          </p:cNvSpPr>
          <p:nvPr>
            <p:ph type="title"/>
          </p:nvPr>
        </p:nvSpPr>
        <p:spPr>
          <a:xfrm>
            <a:off x="1919289" y="1340769"/>
            <a:ext cx="8353425" cy="900113"/>
          </a:xfrm>
        </p:spPr>
        <p:txBody>
          <a:bodyPr>
            <a:normAutofit fontScale="90000"/>
          </a:bodyPr>
          <a:lstStyle/>
          <a:p>
            <a:r>
              <a:rPr lang="en-GB" dirty="0">
                <a:latin typeface="Arial" panose="020B0604020202020204" pitchFamily="34" charset="0"/>
                <a:cs typeface="Arial" panose="020B0604020202020204" pitchFamily="34" charset="0"/>
              </a:rPr>
              <a:t>Statutory Duty Crime &amp; Disorder Act 1998</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52C4F366-9394-42F7-B967-F30FF25A4118}"/>
              </a:ext>
            </a:extLst>
          </p:cNvPr>
          <p:cNvSpPr>
            <a:spLocks noGrp="1"/>
          </p:cNvSpPr>
          <p:nvPr>
            <p:ph idx="1"/>
          </p:nvPr>
        </p:nvSpPr>
        <p:spPr>
          <a:xfrm>
            <a:off x="1834587" y="1916832"/>
            <a:ext cx="8353425" cy="3778250"/>
          </a:xfrm>
        </p:spPr>
        <p:txBody>
          <a:bodyPr>
            <a:normAutofit fontScale="85000" lnSpcReduction="20000"/>
          </a:bodyPr>
          <a:lstStyle/>
          <a:p>
            <a:pPr algn="l"/>
            <a:endParaRPr lang="en-GB" b="0" i="0" dirty="0">
              <a:solidFill>
                <a:srgbClr val="0B0C0C"/>
              </a:solidFill>
              <a:effectLst/>
              <a:latin typeface="Arial" panose="020B0604020202020204" pitchFamily="34" charset="0"/>
              <a:cs typeface="Arial" panose="020B0604020202020204" pitchFamily="34" charset="0"/>
            </a:endParaRPr>
          </a:p>
          <a:p>
            <a:pPr algn="l"/>
            <a:r>
              <a:rPr lang="en-GB" b="0" i="0" dirty="0">
                <a:solidFill>
                  <a:srgbClr val="0B0C0C"/>
                </a:solidFill>
                <a:effectLst/>
                <a:latin typeface="Arial" panose="020B0604020202020204" pitchFamily="34" charset="0"/>
                <a:cs typeface="Arial" panose="020B0604020202020204" pitchFamily="34" charset="0"/>
              </a:rPr>
              <a:t>Section 39 (1) requires the co-operation of the named statutory partners to form a YJS. Section 38 (1, 2) </a:t>
            </a:r>
          </a:p>
          <a:p>
            <a:pPr algn="l"/>
            <a:r>
              <a:rPr lang="en-GB" b="0" i="0" dirty="0">
                <a:solidFill>
                  <a:srgbClr val="0B0C0C"/>
                </a:solidFill>
                <a:effectLst/>
                <a:latin typeface="Arial" panose="020B0604020202020204" pitchFamily="34" charset="0"/>
                <a:cs typeface="Arial" panose="020B0604020202020204" pitchFamily="34" charset="0"/>
              </a:rPr>
              <a:t>Places a duty on them to co-operate to deliver youth justice services appropriate to their area. </a:t>
            </a:r>
          </a:p>
          <a:p>
            <a:pPr marL="0" indent="0" algn="l">
              <a:buNone/>
            </a:pPr>
            <a:r>
              <a:rPr lang="en-GB" b="0" i="0" dirty="0">
                <a:solidFill>
                  <a:srgbClr val="0B0C0C"/>
                </a:solidFill>
                <a:effectLst/>
                <a:latin typeface="Arial" panose="020B0604020202020204" pitchFamily="34" charset="0"/>
                <a:cs typeface="Arial" panose="020B0604020202020204" pitchFamily="34" charset="0"/>
              </a:rPr>
              <a:t>	the local authority </a:t>
            </a:r>
          </a:p>
          <a:p>
            <a:pPr marL="0" indent="0" algn="l">
              <a:buNone/>
            </a:pPr>
            <a:r>
              <a:rPr lang="en-GB" b="0" i="0" dirty="0">
                <a:solidFill>
                  <a:srgbClr val="0B0C0C"/>
                </a:solidFill>
                <a:effectLst/>
                <a:latin typeface="Arial" panose="020B0604020202020204" pitchFamily="34" charset="0"/>
                <a:cs typeface="Arial" panose="020B0604020202020204" pitchFamily="34" charset="0"/>
              </a:rPr>
              <a:t>	the police</a:t>
            </a:r>
          </a:p>
          <a:p>
            <a:pPr marL="0" indent="0" algn="l">
              <a:buNone/>
            </a:pPr>
            <a:r>
              <a:rPr lang="en-GB" b="0" i="0" dirty="0">
                <a:solidFill>
                  <a:srgbClr val="0B0C0C"/>
                </a:solidFill>
                <a:effectLst/>
                <a:latin typeface="Arial" panose="020B0604020202020204" pitchFamily="34" charset="0"/>
                <a:cs typeface="Arial" panose="020B0604020202020204" pitchFamily="34" charset="0"/>
              </a:rPr>
              <a:t>	the probation service</a:t>
            </a:r>
          </a:p>
          <a:p>
            <a:pPr marL="0" indent="0" algn="l">
              <a:buNone/>
            </a:pPr>
            <a:r>
              <a:rPr lang="en-GB" b="0" i="0" dirty="0">
                <a:solidFill>
                  <a:srgbClr val="0B0C0C"/>
                </a:solidFill>
                <a:effectLst/>
                <a:latin typeface="Arial" panose="020B0604020202020204" pitchFamily="34" charset="0"/>
                <a:cs typeface="Arial" panose="020B0604020202020204" pitchFamily="34" charset="0"/>
              </a:rPr>
              <a:t>	health (CCG now conferred to ICB)</a:t>
            </a:r>
          </a:p>
          <a:p>
            <a:pPr algn="l"/>
            <a:r>
              <a:rPr lang="en-GB" b="0" i="0" dirty="0">
                <a:solidFill>
                  <a:srgbClr val="0B0C0C"/>
                </a:solidFill>
                <a:effectLst/>
                <a:latin typeface="Arial" panose="020B0604020202020204" pitchFamily="34" charset="0"/>
                <a:cs typeface="Arial" panose="020B0604020202020204" pitchFamily="34" charset="0"/>
              </a:rPr>
              <a:t>co-ordinate the provision of youth justice services for all those in the local authority area who need them</a:t>
            </a:r>
          </a:p>
          <a:p>
            <a:pPr algn="l"/>
            <a:r>
              <a:rPr lang="en-GB" b="0" i="0" dirty="0">
                <a:solidFill>
                  <a:srgbClr val="0B0C0C"/>
                </a:solidFill>
                <a:effectLst/>
                <a:latin typeface="Arial" panose="020B0604020202020204" pitchFamily="34" charset="0"/>
                <a:cs typeface="Arial" panose="020B0604020202020204" pitchFamily="34" charset="0"/>
              </a:rPr>
              <a:t>carry out such functions assigned in the youth justice plan which has been formulated by the local authority after consultation with relevant bodies</a:t>
            </a:r>
          </a:p>
          <a:p>
            <a:endParaRPr lang="en-GB" dirty="0"/>
          </a:p>
        </p:txBody>
      </p:sp>
    </p:spTree>
    <p:extLst>
      <p:ext uri="{BB962C8B-B14F-4D97-AF65-F5344CB8AC3E}">
        <p14:creationId xmlns:p14="http://schemas.microsoft.com/office/powerpoint/2010/main" val="3451193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635A2-536A-468B-AEC7-49579026FF8A}"/>
              </a:ext>
            </a:extLst>
          </p:cNvPr>
          <p:cNvSpPr>
            <a:spLocks noGrp="1"/>
          </p:cNvSpPr>
          <p:nvPr>
            <p:ph type="ctrTitle"/>
          </p:nvPr>
        </p:nvSpPr>
        <p:spPr>
          <a:xfrm>
            <a:off x="603316" y="2404534"/>
            <a:ext cx="9341962" cy="2307692"/>
          </a:xfrm>
        </p:spPr>
        <p:txBody>
          <a:bodyPr vert="horz" lIns="91440" tIns="45720" rIns="91440" bIns="45720" rtlCol="0" anchor="ctr">
            <a:normAutofit fontScale="90000"/>
          </a:bodyPr>
          <a:lstStyle/>
          <a:p>
            <a:pPr algn="ctr"/>
            <a:r>
              <a:rPr lang="en-US" b="1" kern="1200" dirty="0">
                <a:solidFill>
                  <a:srgbClr val="0070C0"/>
                </a:solidFill>
                <a:latin typeface="Arial" panose="020B0604020202020204" pitchFamily="34" charset="0"/>
                <a:cs typeface="Arial" panose="020B0604020202020204" pitchFamily="34" charset="0"/>
              </a:rPr>
              <a:t>Where do YJS sit within local, regional and national structures</a:t>
            </a:r>
          </a:p>
        </p:txBody>
      </p:sp>
      <p:sp>
        <p:nvSpPr>
          <p:cNvPr id="3" name="Content Placeholder 2">
            <a:extLst>
              <a:ext uri="{FF2B5EF4-FFF2-40B4-BE49-F238E27FC236}">
                <a16:creationId xmlns:a16="http://schemas.microsoft.com/office/drawing/2014/main" id="{24955BE8-8B11-153E-07DB-B61434052C8C}"/>
              </a:ext>
            </a:extLst>
          </p:cNvPr>
          <p:cNvSpPr>
            <a:spLocks noGrp="1"/>
          </p:cNvSpPr>
          <p:nvPr>
            <p:ph type="subTitle" idx="1"/>
          </p:nvPr>
        </p:nvSpPr>
        <p:spPr/>
        <p:txBody>
          <a:bodyPr/>
          <a:lstStyle/>
          <a:p>
            <a:endParaRPr lang="en-GB" dirty="0"/>
          </a:p>
          <a:p>
            <a:endParaRPr lang="en-GB" dirty="0"/>
          </a:p>
          <a:p>
            <a:endParaRPr lang="en-GB" dirty="0"/>
          </a:p>
        </p:txBody>
      </p:sp>
      <p:sp>
        <p:nvSpPr>
          <p:cNvPr id="7" name="Text Placeholder 8">
            <a:extLst>
              <a:ext uri="{FF2B5EF4-FFF2-40B4-BE49-F238E27FC236}">
                <a16:creationId xmlns:a16="http://schemas.microsoft.com/office/drawing/2014/main" id="{2B7E4561-BE1A-4D58-B59E-81AE6E91B54B}"/>
              </a:ext>
            </a:extLst>
          </p:cNvPr>
          <p:cNvSpPr txBox="1">
            <a:spLocks/>
          </p:cNvSpPr>
          <p:nvPr/>
        </p:nvSpPr>
        <p:spPr>
          <a:xfrm>
            <a:off x="995512" y="1594898"/>
            <a:ext cx="5203242" cy="5508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12" name="Content Placeholder 10">
            <a:extLst>
              <a:ext uri="{FF2B5EF4-FFF2-40B4-BE49-F238E27FC236}">
                <a16:creationId xmlns:a16="http://schemas.microsoft.com/office/drawing/2014/main" id="{FAAAC555-DBB6-4B83-A595-750E80973403}"/>
              </a:ext>
            </a:extLst>
          </p:cNvPr>
          <p:cNvSpPr txBox="1">
            <a:spLocks/>
          </p:cNvSpPr>
          <p:nvPr/>
        </p:nvSpPr>
        <p:spPr>
          <a:xfrm>
            <a:off x="3650485" y="2552374"/>
            <a:ext cx="5183188" cy="275360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buNone/>
            </a:pPr>
            <a:endParaRPr lang="en-GB" sz="2000" dirty="0"/>
          </a:p>
        </p:txBody>
      </p:sp>
    </p:spTree>
    <p:extLst>
      <p:ext uri="{BB962C8B-B14F-4D97-AF65-F5344CB8AC3E}">
        <p14:creationId xmlns:p14="http://schemas.microsoft.com/office/powerpoint/2010/main" val="811460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F3CCFBCD-D3F4-CE82-5515-59378BF3053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2">
            <a:extLst>
              <a:ext uri="{FF2B5EF4-FFF2-40B4-BE49-F238E27FC236}">
                <a16:creationId xmlns:a16="http://schemas.microsoft.com/office/drawing/2014/main" id="{B2BE98E6-BA11-2A55-E12E-A01C05C983D1}"/>
              </a:ext>
            </a:extLst>
          </p:cNvPr>
          <p:cNvGrpSpPr/>
          <p:nvPr/>
        </p:nvGrpSpPr>
        <p:grpSpPr>
          <a:xfrm>
            <a:off x="781595" y="327977"/>
            <a:ext cx="9734550" cy="6202045"/>
            <a:chOff x="0" y="0"/>
            <a:chExt cx="8421528" cy="6411241"/>
          </a:xfrm>
        </p:grpSpPr>
        <p:sp>
          <p:nvSpPr>
            <p:cNvPr id="4" name="Rectangle 3">
              <a:extLst>
                <a:ext uri="{FF2B5EF4-FFF2-40B4-BE49-F238E27FC236}">
                  <a16:creationId xmlns:a16="http://schemas.microsoft.com/office/drawing/2014/main" id="{6B07CE84-3755-0765-B0DD-83A6DA83E2AD}"/>
                </a:ext>
              </a:extLst>
            </p:cNvPr>
            <p:cNvSpPr/>
            <p:nvPr/>
          </p:nvSpPr>
          <p:spPr>
            <a:xfrm>
              <a:off x="138316" y="0"/>
              <a:ext cx="8158697" cy="720080"/>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Community Safety Partnership  </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0774C5F-5250-15E0-E278-EE23B4E25A58}"/>
                </a:ext>
              </a:extLst>
            </p:cNvPr>
            <p:cNvSpPr/>
            <p:nvPr/>
          </p:nvSpPr>
          <p:spPr>
            <a:xfrm>
              <a:off x="2063336" y="1482405"/>
              <a:ext cx="4176464" cy="720080"/>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Youth Justice Service Partnership &amp; Management Board (Strategic Overview) </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6" name="Straight Connector 5">
              <a:extLst>
                <a:ext uri="{FF2B5EF4-FFF2-40B4-BE49-F238E27FC236}">
                  <a16:creationId xmlns:a16="http://schemas.microsoft.com/office/drawing/2014/main" id="{111E0BBE-D0A4-21CF-E7EF-303E9F78EF00}"/>
                </a:ext>
              </a:extLst>
            </p:cNvPr>
            <p:cNvCxnSpPr/>
            <p:nvPr/>
          </p:nvCxnSpPr>
          <p:spPr>
            <a:xfrm flipV="1">
              <a:off x="5267692" y="3671728"/>
              <a:ext cx="267867" cy="1"/>
            </a:xfrm>
            <a:prstGeom prst="line">
              <a:avLst/>
            </a:prstGeom>
            <a:noFill/>
            <a:ln w="9525" cap="flat" cmpd="sng" algn="ctr">
              <a:solidFill>
                <a:srgbClr val="4F81BD">
                  <a:shade val="95000"/>
                  <a:satMod val="105000"/>
                </a:srgbClr>
              </a:solidFill>
              <a:prstDash val="solid"/>
            </a:ln>
            <a:effectLst/>
          </p:spPr>
        </p:cxnSp>
        <p:cxnSp>
          <p:nvCxnSpPr>
            <p:cNvPr id="7" name="Straight Connector 6">
              <a:extLst>
                <a:ext uri="{FF2B5EF4-FFF2-40B4-BE49-F238E27FC236}">
                  <a16:creationId xmlns:a16="http://schemas.microsoft.com/office/drawing/2014/main" id="{0BD1DD48-C2AC-4F03-A81A-2FDD9E2B171C}"/>
                </a:ext>
              </a:extLst>
            </p:cNvPr>
            <p:cNvCxnSpPr/>
            <p:nvPr/>
          </p:nvCxnSpPr>
          <p:spPr>
            <a:xfrm flipV="1">
              <a:off x="5541208" y="2808312"/>
              <a:ext cx="0" cy="709106"/>
            </a:xfrm>
            <a:prstGeom prst="line">
              <a:avLst/>
            </a:prstGeom>
            <a:noFill/>
            <a:ln w="9525" cap="flat" cmpd="sng" algn="ctr">
              <a:solidFill>
                <a:srgbClr val="4F81BD">
                  <a:shade val="95000"/>
                  <a:satMod val="105000"/>
                </a:srgbClr>
              </a:solidFill>
              <a:prstDash val="solid"/>
            </a:ln>
            <a:effectLst/>
          </p:spPr>
        </p:cxnSp>
        <p:cxnSp>
          <p:nvCxnSpPr>
            <p:cNvPr id="8" name="Straight Connector 7">
              <a:extLst>
                <a:ext uri="{FF2B5EF4-FFF2-40B4-BE49-F238E27FC236}">
                  <a16:creationId xmlns:a16="http://schemas.microsoft.com/office/drawing/2014/main" id="{DBEC8A7B-1A83-3CB9-DDD5-C5B3F9F1A505}"/>
                </a:ext>
              </a:extLst>
            </p:cNvPr>
            <p:cNvCxnSpPr/>
            <p:nvPr/>
          </p:nvCxnSpPr>
          <p:spPr>
            <a:xfrm>
              <a:off x="5541208" y="3517419"/>
              <a:ext cx="0" cy="1144373"/>
            </a:xfrm>
            <a:prstGeom prst="line">
              <a:avLst/>
            </a:prstGeom>
            <a:noFill/>
            <a:ln w="9525" cap="flat" cmpd="sng" algn="ctr">
              <a:solidFill>
                <a:srgbClr val="4F81BD">
                  <a:shade val="95000"/>
                  <a:satMod val="105000"/>
                </a:srgbClr>
              </a:solidFill>
              <a:prstDash val="solid"/>
            </a:ln>
            <a:effectLst/>
          </p:spPr>
        </p:cxnSp>
        <p:cxnSp>
          <p:nvCxnSpPr>
            <p:cNvPr id="9" name="Straight Arrow Connector 8">
              <a:extLst>
                <a:ext uri="{FF2B5EF4-FFF2-40B4-BE49-F238E27FC236}">
                  <a16:creationId xmlns:a16="http://schemas.microsoft.com/office/drawing/2014/main" id="{0D823BA5-F107-73C4-3051-A58A4ACD6C1F}"/>
                </a:ext>
              </a:extLst>
            </p:cNvPr>
            <p:cNvCxnSpPr/>
            <p:nvPr/>
          </p:nvCxnSpPr>
          <p:spPr>
            <a:xfrm>
              <a:off x="5541208" y="2808312"/>
              <a:ext cx="576064"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10" name="Straight Arrow Connector 9">
              <a:extLst>
                <a:ext uri="{FF2B5EF4-FFF2-40B4-BE49-F238E27FC236}">
                  <a16:creationId xmlns:a16="http://schemas.microsoft.com/office/drawing/2014/main" id="{47F71DF7-AC0C-865A-5D40-CBB52A557056}"/>
                </a:ext>
              </a:extLst>
            </p:cNvPr>
            <p:cNvCxnSpPr/>
            <p:nvPr/>
          </p:nvCxnSpPr>
          <p:spPr>
            <a:xfrm>
              <a:off x="5541208" y="4661792"/>
              <a:ext cx="576064"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11" name="Straight Arrow Connector 10">
              <a:extLst>
                <a:ext uri="{FF2B5EF4-FFF2-40B4-BE49-F238E27FC236}">
                  <a16:creationId xmlns:a16="http://schemas.microsoft.com/office/drawing/2014/main" id="{40F54844-25A5-6BCA-F701-AC63260B2697}"/>
                </a:ext>
              </a:extLst>
            </p:cNvPr>
            <p:cNvCxnSpPr/>
            <p:nvPr/>
          </p:nvCxnSpPr>
          <p:spPr>
            <a:xfrm>
              <a:off x="5541208" y="3671729"/>
              <a:ext cx="576064"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12" name="Straight Arrow Connector 11">
              <a:extLst>
                <a:ext uri="{FF2B5EF4-FFF2-40B4-BE49-F238E27FC236}">
                  <a16:creationId xmlns:a16="http://schemas.microsoft.com/office/drawing/2014/main" id="{929A40A6-B436-BEAB-ED75-E843AE5F133A}"/>
                </a:ext>
              </a:extLst>
            </p:cNvPr>
            <p:cNvCxnSpPr/>
            <p:nvPr/>
          </p:nvCxnSpPr>
          <p:spPr>
            <a:xfrm flipH="1" flipV="1">
              <a:off x="2511223" y="3671728"/>
              <a:ext cx="524221" cy="1"/>
            </a:xfrm>
            <a:prstGeom prst="straightConnector1">
              <a:avLst/>
            </a:prstGeom>
            <a:noFill/>
            <a:ln w="9525" cap="flat" cmpd="sng" algn="ctr">
              <a:solidFill>
                <a:srgbClr val="4F81BD">
                  <a:shade val="95000"/>
                  <a:satMod val="105000"/>
                </a:srgbClr>
              </a:solidFill>
              <a:prstDash val="solid"/>
              <a:tailEnd type="arrow"/>
            </a:ln>
            <a:effectLst/>
          </p:spPr>
        </p:cxnSp>
        <p:cxnSp>
          <p:nvCxnSpPr>
            <p:cNvPr id="13" name="Straight Arrow Connector 12">
              <a:extLst>
                <a:ext uri="{FF2B5EF4-FFF2-40B4-BE49-F238E27FC236}">
                  <a16:creationId xmlns:a16="http://schemas.microsoft.com/office/drawing/2014/main" id="{9FFAA4B6-00EC-ED0A-CB8B-52F91668C4B1}"/>
                </a:ext>
              </a:extLst>
            </p:cNvPr>
            <p:cNvCxnSpPr/>
            <p:nvPr/>
          </p:nvCxnSpPr>
          <p:spPr>
            <a:xfrm>
              <a:off x="4110934" y="4154570"/>
              <a:ext cx="0" cy="253611"/>
            </a:xfrm>
            <a:prstGeom prst="straightConnector1">
              <a:avLst/>
            </a:prstGeom>
            <a:noFill/>
            <a:ln w="9525" cap="flat" cmpd="sng" algn="ctr">
              <a:solidFill>
                <a:srgbClr val="4F81BD">
                  <a:shade val="95000"/>
                  <a:satMod val="105000"/>
                </a:srgbClr>
              </a:solidFill>
              <a:prstDash val="solid"/>
              <a:tailEnd type="arrow"/>
            </a:ln>
            <a:effectLst/>
          </p:spPr>
        </p:cxnSp>
        <p:cxnSp>
          <p:nvCxnSpPr>
            <p:cNvPr id="14" name="Straight Arrow Connector 13">
              <a:extLst>
                <a:ext uri="{FF2B5EF4-FFF2-40B4-BE49-F238E27FC236}">
                  <a16:creationId xmlns:a16="http://schemas.microsoft.com/office/drawing/2014/main" id="{0F3CDE0B-26C7-9FC0-F78C-4B6A69404CB5}"/>
                </a:ext>
              </a:extLst>
            </p:cNvPr>
            <p:cNvCxnSpPr/>
            <p:nvPr/>
          </p:nvCxnSpPr>
          <p:spPr>
            <a:xfrm flipV="1">
              <a:off x="4110934" y="2462978"/>
              <a:ext cx="0" cy="699887"/>
            </a:xfrm>
            <a:prstGeom prst="straightConnector1">
              <a:avLst/>
            </a:prstGeom>
            <a:noFill/>
            <a:ln w="9525" cap="flat" cmpd="sng" algn="ctr">
              <a:solidFill>
                <a:srgbClr val="4F81BD">
                  <a:shade val="95000"/>
                  <a:satMod val="105000"/>
                </a:srgbClr>
              </a:solidFill>
              <a:prstDash val="solid"/>
              <a:tailEnd type="arrow"/>
            </a:ln>
            <a:effectLst/>
          </p:spPr>
        </p:cxnSp>
        <p:cxnSp>
          <p:nvCxnSpPr>
            <p:cNvPr id="15" name="Straight Arrow Connector 14">
              <a:extLst>
                <a:ext uri="{FF2B5EF4-FFF2-40B4-BE49-F238E27FC236}">
                  <a16:creationId xmlns:a16="http://schemas.microsoft.com/office/drawing/2014/main" id="{4C50F6A3-6619-DFB4-85C0-68BC278EF926}"/>
                </a:ext>
              </a:extLst>
            </p:cNvPr>
            <p:cNvCxnSpPr/>
            <p:nvPr/>
          </p:nvCxnSpPr>
          <p:spPr>
            <a:xfrm flipV="1">
              <a:off x="4110934" y="864096"/>
              <a:ext cx="0" cy="432048"/>
            </a:xfrm>
            <a:prstGeom prst="straightConnector1">
              <a:avLst/>
            </a:prstGeom>
            <a:noFill/>
            <a:ln w="9525" cap="flat" cmpd="sng" algn="ctr">
              <a:solidFill>
                <a:srgbClr val="4F81BD">
                  <a:shade val="95000"/>
                  <a:satMod val="105000"/>
                </a:srgbClr>
              </a:solidFill>
              <a:prstDash val="solid"/>
              <a:tailEnd type="arrow"/>
            </a:ln>
            <a:effectLst/>
          </p:spPr>
        </p:cxnSp>
        <p:sp>
          <p:nvSpPr>
            <p:cNvPr id="16" name="Rectangle 15">
              <a:extLst>
                <a:ext uri="{FF2B5EF4-FFF2-40B4-BE49-F238E27FC236}">
                  <a16:creationId xmlns:a16="http://schemas.microsoft.com/office/drawing/2014/main" id="{F06DFB67-EFE4-AA02-A7B4-429E77877EF0}"/>
                </a:ext>
              </a:extLst>
            </p:cNvPr>
            <p:cNvSpPr/>
            <p:nvPr/>
          </p:nvSpPr>
          <p:spPr>
            <a:xfrm>
              <a:off x="6477312" y="2462978"/>
              <a:ext cx="1944216" cy="699887"/>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Health &amp; Wellbeing Board </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09C90C44-FCD1-CFCB-B869-BB13ED932B47}"/>
                </a:ext>
              </a:extLst>
            </p:cNvPr>
            <p:cNvSpPr/>
            <p:nvPr/>
          </p:nvSpPr>
          <p:spPr>
            <a:xfrm>
              <a:off x="6477312" y="3384375"/>
              <a:ext cx="1944216" cy="770195"/>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6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Children’s Safeguarding Board </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931D9422-6404-F864-2721-744F21A3EC1D}"/>
                </a:ext>
              </a:extLst>
            </p:cNvPr>
            <p:cNvSpPr/>
            <p:nvPr/>
          </p:nvSpPr>
          <p:spPr>
            <a:xfrm>
              <a:off x="6477312" y="4328392"/>
              <a:ext cx="1944216" cy="666800"/>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Childrens Social Care</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3AE530BB-357B-FCA4-6DD9-75AD508F37B9}"/>
                </a:ext>
              </a:extLst>
            </p:cNvPr>
            <p:cNvSpPr/>
            <p:nvPr/>
          </p:nvSpPr>
          <p:spPr>
            <a:xfrm>
              <a:off x="3215464" y="3319113"/>
              <a:ext cx="1872208" cy="705229"/>
            </a:xfrm>
            <a:prstGeom prst="rect">
              <a:avLst/>
            </a:prstGeom>
            <a:solidFill>
              <a:srgbClr val="FF000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Youth Justice Service </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325DABF0-32CC-A3D5-ACF1-9DE603196F8D}"/>
                </a:ext>
              </a:extLst>
            </p:cNvPr>
            <p:cNvSpPr/>
            <p:nvPr/>
          </p:nvSpPr>
          <p:spPr>
            <a:xfrm>
              <a:off x="0" y="2301154"/>
              <a:ext cx="2376264" cy="4110083"/>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en-GB" sz="1400" b="1"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TV Wide Meetings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PCC/VRU</a:t>
              </a:r>
            </a:p>
            <a:p>
              <a:pPr marL="342900" lvl="0" indent="-342900">
                <a:lnSpc>
                  <a:spcPct val="115000"/>
                </a:lnSpc>
                <a:spcAft>
                  <a:spcPts val="1000"/>
                </a:spcAft>
                <a:buFont typeface="Arial" panose="020B0604020202020204" pitchFamily="34" charset="0"/>
                <a:buChar char="•"/>
                <a:tabLst>
                  <a:tab pos="457200" algn="l"/>
                </a:tabLs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Local Criminal Justice </a:t>
              </a: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Board</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Out of Court Disposal Scrutiny Panel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Victims / Witnesses / Restorative Justice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MAPPA</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Digital Working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Reducing Reoffending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Criminal Justice Liaison &amp; Diversion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2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Disproportionality</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0F5185DB-A0CE-0AEE-7CFC-536ACF0CF39E}"/>
                </a:ext>
              </a:extLst>
            </p:cNvPr>
            <p:cNvSpPr/>
            <p:nvPr/>
          </p:nvSpPr>
          <p:spPr>
            <a:xfrm>
              <a:off x="3215464" y="4556207"/>
              <a:ext cx="1872208" cy="1855034"/>
            </a:xfrm>
            <a:prstGeom prst="rect">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nSpc>
                  <a:spcPct val="115000"/>
                </a:lnSpc>
                <a:spcAft>
                  <a:spcPts val="1000"/>
                </a:spcAft>
                <a:buFont typeface="Arial" panose="020B0604020202020204" pitchFamily="34" charset="0"/>
                <a:buChar char="•"/>
                <a:tabLst>
                  <a:tab pos="457200" algn="l"/>
                </a:tabLs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Serious Violence strategy</a:t>
              </a:r>
            </a:p>
            <a:p>
              <a:pPr marL="342900" lvl="0" indent="-342900">
                <a:lnSpc>
                  <a:spcPct val="115000"/>
                </a:lnSpc>
                <a:spcAft>
                  <a:spcPts val="1000"/>
                </a:spcAft>
                <a:buFont typeface="Arial" panose="020B0604020202020204" pitchFamily="34" charset="0"/>
                <a:buChar char="•"/>
                <a:tabLst>
                  <a:tab pos="457200" algn="l"/>
                </a:tabLs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Exploitation &amp; Missing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Channel / Prevent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57200" algn="l"/>
                </a:tabLs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Youth Panel - Court </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grpSp>
      <p:sp>
        <p:nvSpPr>
          <p:cNvPr id="22" name="Rectangle 29">
            <a:extLst>
              <a:ext uri="{FF2B5EF4-FFF2-40B4-BE49-F238E27FC236}">
                <a16:creationId xmlns:a16="http://schemas.microsoft.com/office/drawing/2014/main" id="{F72432C6-A055-3F1B-7D23-3A5AC6D113FA}"/>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b="1" i="1" u="sng"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1" i="1" u="sng"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cxnSp>
        <p:nvCxnSpPr>
          <p:cNvPr id="23" name="Straight Arrow Connector 22">
            <a:extLst>
              <a:ext uri="{FF2B5EF4-FFF2-40B4-BE49-F238E27FC236}">
                <a16:creationId xmlns:a16="http://schemas.microsoft.com/office/drawing/2014/main" id="{CE6820C8-FB09-1D46-6044-A33022B265A1}"/>
              </a:ext>
            </a:extLst>
          </p:cNvPr>
          <p:cNvCxnSpPr>
            <a:cxnSpLocks/>
          </p:cNvCxnSpPr>
          <p:nvPr/>
        </p:nvCxnSpPr>
        <p:spPr>
          <a:xfrm flipH="1" flipV="1">
            <a:off x="2563586" y="1902279"/>
            <a:ext cx="468896" cy="277683"/>
          </a:xfrm>
          <a:prstGeom prst="straightConnector1">
            <a:avLst/>
          </a:prstGeom>
          <a:noFill/>
          <a:ln w="9525" cap="flat" cmpd="sng" algn="ctr">
            <a:solidFill>
              <a:srgbClr val="4F81BD">
                <a:shade val="95000"/>
                <a:satMod val="105000"/>
              </a:srgbClr>
            </a:solidFill>
            <a:prstDash val="solid"/>
            <a:tailEnd type="arrow"/>
          </a:ln>
          <a:effectLst/>
        </p:spPr>
      </p:cxnSp>
      <p:sp>
        <p:nvSpPr>
          <p:cNvPr id="25" name="Rectangle 24">
            <a:extLst>
              <a:ext uri="{FF2B5EF4-FFF2-40B4-BE49-F238E27FC236}">
                <a16:creationId xmlns:a16="http://schemas.microsoft.com/office/drawing/2014/main" id="{9E6C7D96-A5C7-B640-9392-675976A35F14}"/>
              </a:ext>
            </a:extLst>
          </p:cNvPr>
          <p:cNvSpPr/>
          <p:nvPr/>
        </p:nvSpPr>
        <p:spPr>
          <a:xfrm>
            <a:off x="234599" y="1371600"/>
            <a:ext cx="2247344" cy="677050"/>
          </a:xfrm>
          <a:prstGeom prst="rect">
            <a:avLst/>
          </a:prstGeom>
          <a:solidFill>
            <a:srgbClr val="00B0F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400" kern="1200" dirty="0">
                <a:solidFill>
                  <a:srgbClr val="FFFFFF"/>
                </a:solidFill>
                <a:effectLst/>
                <a:latin typeface="Arial" panose="020B0604020202020204" pitchFamily="34" charset="0"/>
                <a:ea typeface="Calibri" panose="020F0502020204030204" pitchFamily="34" charset="0"/>
                <a:cs typeface="Arial" panose="020B0604020202020204" pitchFamily="34" charset="0"/>
              </a:rPr>
              <a:t>Ministry of Justice</a:t>
            </a:r>
          </a:p>
          <a:p>
            <a:pPr algn="ctr">
              <a:lnSpc>
                <a:spcPct val="115000"/>
              </a:lnSpc>
              <a:spcAft>
                <a:spcPts val="1000"/>
              </a:spcAft>
            </a:pPr>
            <a:r>
              <a:rPr lang="en-GB" sz="1400" dirty="0">
                <a:solidFill>
                  <a:srgbClr val="FFFFFF"/>
                </a:solidFill>
                <a:latin typeface="Arial" panose="020B0604020202020204" pitchFamily="34" charset="0"/>
                <a:ea typeface="Calibri" panose="020F0502020204030204" pitchFamily="34" charset="0"/>
                <a:cs typeface="Arial" panose="020B0604020202020204" pitchFamily="34" charset="0"/>
              </a:rPr>
              <a:t>Youth Justice Board</a:t>
            </a:r>
            <a:endParaRPr lang="en-GB"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470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635A2-536A-468B-AEC7-49579026FF8A}"/>
              </a:ext>
            </a:extLst>
          </p:cNvPr>
          <p:cNvSpPr>
            <a:spLocks noGrp="1"/>
          </p:cNvSpPr>
          <p:nvPr>
            <p:ph type="ctrTitle"/>
          </p:nvPr>
        </p:nvSpPr>
        <p:spPr>
          <a:xfrm>
            <a:off x="603316" y="2404534"/>
            <a:ext cx="9341962" cy="2307692"/>
          </a:xfrm>
        </p:spPr>
        <p:txBody>
          <a:bodyPr vert="horz" lIns="91440" tIns="45720" rIns="91440" bIns="45720" rtlCol="0" anchor="ctr">
            <a:normAutofit fontScale="90000"/>
          </a:bodyPr>
          <a:lstStyle/>
          <a:p>
            <a:pPr algn="ctr"/>
            <a:r>
              <a:rPr lang="en-US" b="1" kern="1200" dirty="0">
                <a:solidFill>
                  <a:srgbClr val="0070C0"/>
                </a:solidFill>
                <a:latin typeface="Arial" panose="020B0604020202020204" pitchFamily="34" charset="0"/>
                <a:cs typeface="Arial" panose="020B0604020202020204" pitchFamily="34" charset="0"/>
              </a:rPr>
              <a:t>Standards and Key Performance Indicators (KPI)</a:t>
            </a:r>
          </a:p>
        </p:txBody>
      </p:sp>
      <p:sp>
        <p:nvSpPr>
          <p:cNvPr id="3" name="Content Placeholder 2">
            <a:extLst>
              <a:ext uri="{FF2B5EF4-FFF2-40B4-BE49-F238E27FC236}">
                <a16:creationId xmlns:a16="http://schemas.microsoft.com/office/drawing/2014/main" id="{24955BE8-8B11-153E-07DB-B61434052C8C}"/>
              </a:ext>
            </a:extLst>
          </p:cNvPr>
          <p:cNvSpPr>
            <a:spLocks noGrp="1"/>
          </p:cNvSpPr>
          <p:nvPr>
            <p:ph type="subTitle" idx="1"/>
          </p:nvPr>
        </p:nvSpPr>
        <p:spPr/>
        <p:txBody>
          <a:bodyPr/>
          <a:lstStyle/>
          <a:p>
            <a:endParaRPr lang="en-GB" dirty="0"/>
          </a:p>
          <a:p>
            <a:endParaRPr lang="en-GB" dirty="0"/>
          </a:p>
          <a:p>
            <a:endParaRPr lang="en-GB" dirty="0"/>
          </a:p>
        </p:txBody>
      </p:sp>
      <p:sp>
        <p:nvSpPr>
          <p:cNvPr id="7" name="Text Placeholder 8">
            <a:extLst>
              <a:ext uri="{FF2B5EF4-FFF2-40B4-BE49-F238E27FC236}">
                <a16:creationId xmlns:a16="http://schemas.microsoft.com/office/drawing/2014/main" id="{2B7E4561-BE1A-4D58-B59E-81AE6E91B54B}"/>
              </a:ext>
            </a:extLst>
          </p:cNvPr>
          <p:cNvSpPr txBox="1">
            <a:spLocks/>
          </p:cNvSpPr>
          <p:nvPr/>
        </p:nvSpPr>
        <p:spPr>
          <a:xfrm>
            <a:off x="995512" y="1594898"/>
            <a:ext cx="5203242" cy="5508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12" name="Content Placeholder 10">
            <a:extLst>
              <a:ext uri="{FF2B5EF4-FFF2-40B4-BE49-F238E27FC236}">
                <a16:creationId xmlns:a16="http://schemas.microsoft.com/office/drawing/2014/main" id="{FAAAC555-DBB6-4B83-A595-750E80973403}"/>
              </a:ext>
            </a:extLst>
          </p:cNvPr>
          <p:cNvSpPr txBox="1">
            <a:spLocks/>
          </p:cNvSpPr>
          <p:nvPr/>
        </p:nvSpPr>
        <p:spPr>
          <a:xfrm>
            <a:off x="3650485" y="2552374"/>
            <a:ext cx="5183188" cy="275360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buNone/>
            </a:pPr>
            <a:endParaRPr lang="en-GB" sz="2000" dirty="0"/>
          </a:p>
        </p:txBody>
      </p:sp>
    </p:spTree>
    <p:extLst>
      <p:ext uri="{BB962C8B-B14F-4D97-AF65-F5344CB8AC3E}">
        <p14:creationId xmlns:p14="http://schemas.microsoft.com/office/powerpoint/2010/main" val="2141001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18D044-7D80-9AA4-0F84-DABB51871D88}"/>
              </a:ext>
            </a:extLst>
          </p:cNvPr>
          <p:cNvSpPr>
            <a:spLocks noGrp="1"/>
          </p:cNvSpPr>
          <p:nvPr>
            <p:ph type="title"/>
          </p:nvPr>
        </p:nvSpPr>
        <p:spPr>
          <a:xfrm>
            <a:off x="170836" y="543613"/>
            <a:ext cx="9381066" cy="1320800"/>
          </a:xfrm>
        </p:spPr>
        <p:txBody>
          <a:bodyPr>
            <a:normAutofit/>
          </a:bodyPr>
          <a:lstStyle/>
          <a:p>
            <a:r>
              <a:rPr lang="en-GB" sz="3200" dirty="0">
                <a:solidFill>
                  <a:srgbClr val="0070C0"/>
                </a:solidFill>
                <a:latin typeface="Arial" panose="020B0604020202020204" pitchFamily="34" charset="0"/>
                <a:cs typeface="Arial" panose="020B0604020202020204" pitchFamily="34" charset="0"/>
              </a:rPr>
              <a:t>YJS are inspected by HMIP and accountable to YJS Partnership and Management Boards </a:t>
            </a:r>
          </a:p>
        </p:txBody>
      </p:sp>
      <p:sp>
        <p:nvSpPr>
          <p:cNvPr id="6" name="Content Placeholder 5">
            <a:extLst>
              <a:ext uri="{FF2B5EF4-FFF2-40B4-BE49-F238E27FC236}">
                <a16:creationId xmlns:a16="http://schemas.microsoft.com/office/drawing/2014/main" id="{38523E88-FE1B-BE07-7C6C-799812B5B606}"/>
              </a:ext>
            </a:extLst>
          </p:cNvPr>
          <p:cNvSpPr>
            <a:spLocks noGrp="1"/>
          </p:cNvSpPr>
          <p:nvPr>
            <p:ph sz="half" idx="1"/>
          </p:nvPr>
        </p:nvSpPr>
        <p:spPr>
          <a:xfrm>
            <a:off x="677334" y="1960775"/>
            <a:ext cx="4184035" cy="4080586"/>
          </a:xfrm>
        </p:spPr>
        <p:txBody>
          <a:bodyPr>
            <a:normAutofit fontScale="92500" lnSpcReduction="20000"/>
          </a:bodyPr>
          <a:lstStyle/>
          <a:p>
            <a:pPr marL="0" indent="0" algn="ctr">
              <a:buNone/>
            </a:pPr>
            <a:r>
              <a:rPr lang="en-GB" sz="2400" b="1" dirty="0">
                <a:latin typeface="Arial" panose="020B0604020202020204" pitchFamily="34" charset="0"/>
                <a:cs typeface="Arial" panose="020B0604020202020204" pitchFamily="34" charset="0"/>
              </a:rPr>
              <a:t>HMIP STANDARDS</a:t>
            </a:r>
          </a:p>
          <a:p>
            <a:endParaRPr lang="en-GB" dirty="0">
              <a:latin typeface="Arial" panose="020B0604020202020204" pitchFamily="34" charset="0"/>
              <a:cs typeface="Arial" panose="020B0604020202020204" pitchFamily="34" charset="0"/>
            </a:endParaRPr>
          </a:p>
          <a:p>
            <a:pPr>
              <a:lnSpc>
                <a:spcPct val="107000"/>
              </a:lnSpc>
            </a:pPr>
            <a:r>
              <a:rPr lang="en-GB" sz="2400" dirty="0">
                <a:latin typeface="Arial" panose="020B0604020202020204" pitchFamily="34" charset="0"/>
                <a:ea typeface="Calibri" panose="020F0502020204030204" pitchFamily="34" charset="0"/>
                <a:cs typeface="Arial" panose="020B0604020202020204" pitchFamily="34" charset="0"/>
              </a:rPr>
              <a:t>The following domains inspected:</a:t>
            </a:r>
          </a:p>
          <a:p>
            <a:pPr marL="457200" indent="-457200">
              <a:lnSpc>
                <a:spcPct val="107000"/>
              </a:lnSpc>
              <a:buAutoNum type="arabicParenR"/>
            </a:pPr>
            <a:r>
              <a:rPr lang="en-GB" sz="2400" dirty="0">
                <a:effectLst/>
                <a:latin typeface="Arial" panose="020B0604020202020204" pitchFamily="34" charset="0"/>
                <a:ea typeface="Calibri" panose="020F0502020204030204" pitchFamily="34" charset="0"/>
                <a:cs typeface="Arial" panose="020B0604020202020204" pitchFamily="34" charset="0"/>
              </a:rPr>
              <a:t>Organisational Delivery</a:t>
            </a:r>
          </a:p>
          <a:p>
            <a:pPr marL="457200" indent="-457200">
              <a:lnSpc>
                <a:spcPct val="107000"/>
              </a:lnSpc>
              <a:buAutoNum type="arabicParenR"/>
            </a:pPr>
            <a:r>
              <a:rPr lang="en-GB" sz="2400" dirty="0">
                <a:latin typeface="Arial" panose="020B0604020202020204" pitchFamily="34" charset="0"/>
                <a:ea typeface="Calibri" panose="020F0502020204030204" pitchFamily="34" charset="0"/>
                <a:cs typeface="Arial" panose="020B0604020202020204" pitchFamily="34" charset="0"/>
              </a:rPr>
              <a:t>Court Disposals</a:t>
            </a:r>
          </a:p>
          <a:p>
            <a:pPr marL="457200" indent="-457200">
              <a:lnSpc>
                <a:spcPct val="107000"/>
              </a:lnSpc>
              <a:buAutoNum type="arabicParenR"/>
            </a:pPr>
            <a:r>
              <a:rPr lang="en-GB" sz="2400" dirty="0">
                <a:latin typeface="Arial" panose="020B0604020202020204" pitchFamily="34" charset="0"/>
                <a:ea typeface="Calibri" panose="020F0502020204030204" pitchFamily="34" charset="0"/>
                <a:cs typeface="Arial" panose="020B0604020202020204" pitchFamily="34" charset="0"/>
              </a:rPr>
              <a:t>Out of Court Disposals</a:t>
            </a:r>
          </a:p>
          <a:p>
            <a:pPr marL="457200" indent="-457200">
              <a:lnSpc>
                <a:spcPct val="107000"/>
              </a:lnSpc>
              <a:buAutoNum type="arabicParenR"/>
            </a:pPr>
            <a:r>
              <a:rPr lang="en-GB" sz="2400" dirty="0">
                <a:latin typeface="Arial" panose="020B0604020202020204" pitchFamily="34" charset="0"/>
                <a:ea typeface="Calibri" panose="020F0502020204030204" pitchFamily="34" charset="0"/>
                <a:cs typeface="Arial" panose="020B0604020202020204" pitchFamily="34" charset="0"/>
              </a:rPr>
              <a:t>Resettlement work</a:t>
            </a:r>
          </a:p>
          <a:p>
            <a:endParaRPr lang="en-GB" dirty="0"/>
          </a:p>
        </p:txBody>
      </p:sp>
      <p:sp>
        <p:nvSpPr>
          <p:cNvPr id="7" name="Content Placeholder 6">
            <a:extLst>
              <a:ext uri="{FF2B5EF4-FFF2-40B4-BE49-F238E27FC236}">
                <a16:creationId xmlns:a16="http://schemas.microsoft.com/office/drawing/2014/main" id="{71A84E92-421A-2CC3-6F60-CEE9D9BB12F9}"/>
              </a:ext>
            </a:extLst>
          </p:cNvPr>
          <p:cNvSpPr>
            <a:spLocks noGrp="1"/>
          </p:cNvSpPr>
          <p:nvPr>
            <p:ph sz="half" idx="2"/>
          </p:nvPr>
        </p:nvSpPr>
        <p:spPr>
          <a:xfrm>
            <a:off x="5089970" y="1864413"/>
            <a:ext cx="4461932" cy="4176949"/>
          </a:xfrm>
        </p:spPr>
        <p:txBody>
          <a:bodyPr>
            <a:normAutofit fontScale="92500" lnSpcReduction="20000"/>
          </a:bodyPr>
          <a:lstStyle/>
          <a:p>
            <a:pPr marL="0" indent="0" algn="ctr">
              <a:buNone/>
            </a:pPr>
            <a:r>
              <a:rPr lang="en-GB" b="1" dirty="0">
                <a:latin typeface="Arial" panose="020B0604020202020204" pitchFamily="34" charset="0"/>
                <a:cs typeface="Arial" panose="020B0604020202020204" pitchFamily="34" charset="0"/>
              </a:rPr>
              <a:t>National Indicators (3) + KPIs (10)</a:t>
            </a:r>
          </a:p>
          <a:p>
            <a:r>
              <a:rPr lang="en-GB" dirty="0">
                <a:latin typeface="Arial" panose="020B0604020202020204" pitchFamily="34" charset="0"/>
                <a:cs typeface="Arial" panose="020B0604020202020204" pitchFamily="34" charset="0"/>
              </a:rPr>
              <a:t>KPI 9 – Serious Youth Violence: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“9.1.1 For the purposes of this KPI, Serious Violence is recorded in line with the YJB definition as any drug, robbery or violence against the person offence that has a gravity score of five or more resulting in a caution or court sentence.”</a:t>
            </a:r>
          </a:p>
          <a:p>
            <a:r>
              <a:rPr lang="en-GB" dirty="0">
                <a:latin typeface="Arial" panose="020B0604020202020204" pitchFamily="34" charset="0"/>
                <a:cs typeface="Arial" panose="020B0604020202020204" pitchFamily="34" charset="0"/>
              </a:rPr>
              <a:t>“9.1.2 The KPI will measure the number of proven Serious Violence offences and the proportion of proven Serious Violence offences as a proportion of total offences in the quarter and will look at the demographic breakdowns of children cautioned or convicted for these offences.”</a:t>
            </a:r>
          </a:p>
          <a:p>
            <a:endParaRPr lang="en-GB" dirty="0"/>
          </a:p>
          <a:p>
            <a:endParaRPr lang="en-GB" dirty="0"/>
          </a:p>
        </p:txBody>
      </p:sp>
    </p:spTree>
    <p:extLst>
      <p:ext uri="{BB962C8B-B14F-4D97-AF65-F5344CB8AC3E}">
        <p14:creationId xmlns:p14="http://schemas.microsoft.com/office/powerpoint/2010/main" val="15703401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3613</TotalTime>
  <Words>796</Words>
  <Application>Microsoft Office PowerPoint</Application>
  <PresentationFormat>Widescreen</PresentationFormat>
  <Paragraphs>104</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ArialMT</vt:lpstr>
      <vt:lpstr>Calibri</vt:lpstr>
      <vt:lpstr>Segoe UI</vt:lpstr>
      <vt:lpstr>Trebuchet MS</vt:lpstr>
      <vt:lpstr>Wingdings 3</vt:lpstr>
      <vt:lpstr>Facet</vt:lpstr>
      <vt:lpstr>Youth Justice Services and serious violence - a webinar for all Thames Valley partners</vt:lpstr>
      <vt:lpstr>The Youth Justice Board  Role Responsibilities Child First approach </vt:lpstr>
      <vt:lpstr>PowerPoint Presentation</vt:lpstr>
      <vt:lpstr>PowerPoint Presentation</vt:lpstr>
      <vt:lpstr>Statutory Duty Crime &amp; Disorder Act 1998  </vt:lpstr>
      <vt:lpstr>Where do YJS sit within local, regional and national structures</vt:lpstr>
      <vt:lpstr>PowerPoint Presentation</vt:lpstr>
      <vt:lpstr>Standards and Key Performance Indicators (KPI)</vt:lpstr>
      <vt:lpstr>YJS are inspected by HMIP and accountable to YJS Partnership and Management Boards </vt:lpstr>
      <vt:lpstr>LEARNING FOR THE FUTURE</vt:lpstr>
      <vt:lpstr>Serious Violence Duty and Child First agenda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LEARNINGS FOR THE FUTURE</dc:title>
  <dc:creator>Bea Nigolian</dc:creator>
  <cp:lastModifiedBy>Bea Nigolian</cp:lastModifiedBy>
  <cp:revision>8</cp:revision>
  <dcterms:created xsi:type="dcterms:W3CDTF">2023-06-09T08:28:52Z</dcterms:created>
  <dcterms:modified xsi:type="dcterms:W3CDTF">2023-06-14T08:22:03Z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28a9a6-133a-4796-ad7d-6b90f7583680_Enabled">
    <vt:lpwstr>true</vt:lpwstr>
  </property>
  <property fmtid="{D5CDD505-2E9C-101B-9397-08002B2CF9AE}" pid="3" name="MSIP_Label_2b28a9a6-133a-4796-ad7d-6b90f7583680_SetDate">
    <vt:lpwstr>2023-06-09T08:28:52Z</vt:lpwstr>
  </property>
  <property fmtid="{D5CDD505-2E9C-101B-9397-08002B2CF9AE}" pid="4" name="MSIP_Label_2b28a9a6-133a-4796-ad7d-6b90f7583680_Method">
    <vt:lpwstr>Standard</vt:lpwstr>
  </property>
  <property fmtid="{D5CDD505-2E9C-101B-9397-08002B2CF9AE}" pid="5" name="MSIP_Label_2b28a9a6-133a-4796-ad7d-6b90f7583680_Name">
    <vt:lpwstr>Private</vt:lpwstr>
  </property>
  <property fmtid="{D5CDD505-2E9C-101B-9397-08002B2CF9AE}" pid="6" name="MSIP_Label_2b28a9a6-133a-4796-ad7d-6b90f7583680_SiteId">
    <vt:lpwstr>996ee15c-0b3e-4a6f-8e65-120a9a51821a</vt:lpwstr>
  </property>
  <property fmtid="{D5CDD505-2E9C-101B-9397-08002B2CF9AE}" pid="7" name="MSIP_Label_2b28a9a6-133a-4796-ad7d-6b90f7583680_ActionId">
    <vt:lpwstr>93ccccf8-d601-432b-a087-062e96ae7257</vt:lpwstr>
  </property>
  <property fmtid="{D5CDD505-2E9C-101B-9397-08002B2CF9AE}" pid="8" name="MSIP_Label_2b28a9a6-133a-4796-ad7d-6b90f7583680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Private: Information that contains a small amount of sensitive data which is essential to communicate with an individual but doesn’t require to be sent via secure methods.</vt:lpwstr>
  </property>
</Properties>
</file>